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660" r:id="rId2"/>
  </p:sldMasterIdLst>
  <p:notesMasterIdLst>
    <p:notesMasterId r:id="rId30"/>
  </p:notesMasterIdLst>
  <p:sldIdLst>
    <p:sldId id="256" r:id="rId3"/>
    <p:sldId id="283" r:id="rId4"/>
    <p:sldId id="284" r:id="rId5"/>
    <p:sldId id="287" r:id="rId6"/>
    <p:sldId id="285" r:id="rId7"/>
    <p:sldId id="286" r:id="rId8"/>
    <p:sldId id="258" r:id="rId9"/>
    <p:sldId id="282" r:id="rId10"/>
    <p:sldId id="294" r:id="rId11"/>
    <p:sldId id="293" r:id="rId12"/>
    <p:sldId id="288" r:id="rId13"/>
    <p:sldId id="266" r:id="rId14"/>
    <p:sldId id="270" r:id="rId15"/>
    <p:sldId id="267" r:id="rId16"/>
    <p:sldId id="264" r:id="rId17"/>
    <p:sldId id="265" r:id="rId18"/>
    <p:sldId id="269" r:id="rId19"/>
    <p:sldId id="281" r:id="rId20"/>
    <p:sldId id="268" r:id="rId21"/>
    <p:sldId id="271" r:id="rId22"/>
    <p:sldId id="295" r:id="rId23"/>
    <p:sldId id="272" r:id="rId24"/>
    <p:sldId id="273" r:id="rId25"/>
    <p:sldId id="274" r:id="rId26"/>
    <p:sldId id="275" r:id="rId27"/>
    <p:sldId id="278" r:id="rId28"/>
    <p:sldId id="26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5B"/>
    <a:srgbClr val="F8C1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70"/>
    <p:restoredTop sz="82602" autoAdjust="0"/>
  </p:normalViewPr>
  <p:slideViewPr>
    <p:cSldViewPr snapToGrid="0" snapToObjects="1">
      <p:cViewPr varScale="1">
        <p:scale>
          <a:sx n="47" d="100"/>
          <a:sy n="47" d="100"/>
        </p:scale>
        <p:origin x="1088" y="1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362E26-92E4-EF48-BF19-17061C4687C2}" type="datetimeFigureOut">
              <a:rPr lang="en-US" smtClean="0"/>
              <a:t>6/6/2023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D16F8B-624F-BF46-949A-241F612F3FFA}" type="slidenum">
              <a:rPr lang="en-US" smtClean="0"/>
              <a:t>‹#›</a:t>
            </a:fld>
            <a:endParaRPr lang="en-US"/>
          </a:p>
        </p:txBody>
      </p:sp>
    </p:spTree>
    <p:extLst>
      <p:ext uri="{BB962C8B-B14F-4D97-AF65-F5344CB8AC3E}">
        <p14:creationId xmlns:p14="http://schemas.microsoft.com/office/powerpoint/2010/main" val="53634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lab can be done either as a</a:t>
            </a:r>
            <a:r>
              <a:rPr lang="en-US" baseline="0" dirty="0"/>
              <a:t> sequential piece of the distillation lab (recommended) or as a stand alone version.  </a:t>
            </a:r>
            <a:r>
              <a:rPr lang="en-US" dirty="0"/>
              <a:t>The first _12_ slides are designed to give a background presentation to the students if this is being used as a stand-alone</a:t>
            </a:r>
            <a:r>
              <a:rPr lang="en-US" baseline="0" dirty="0"/>
              <a:t> lab.  If you are using this as a sequence you can skip to slide </a:t>
            </a:r>
            <a:r>
              <a:rPr lang="en-US" baseline="0"/>
              <a:t># _13___ </a:t>
            </a:r>
            <a:r>
              <a:rPr lang="en-US" baseline="0" dirty="0"/>
              <a:t>to begin the lab.  </a:t>
            </a:r>
            <a:endParaRPr lang="en-US" dirty="0"/>
          </a:p>
        </p:txBody>
      </p:sp>
      <p:sp>
        <p:nvSpPr>
          <p:cNvPr id="4" name="Slide Number Placeholder 3"/>
          <p:cNvSpPr>
            <a:spLocks noGrp="1"/>
          </p:cNvSpPr>
          <p:nvPr>
            <p:ph type="sldNum" sz="quarter" idx="10"/>
          </p:nvPr>
        </p:nvSpPr>
        <p:spPr/>
        <p:txBody>
          <a:bodyPr/>
          <a:lstStyle/>
          <a:p>
            <a:fld id="{A6D16F8B-624F-BF46-949A-241F612F3FFA}" type="slidenum">
              <a:rPr lang="en-US" smtClean="0"/>
              <a:t>1</a:t>
            </a:fld>
            <a:endParaRPr lang="en-US"/>
          </a:p>
        </p:txBody>
      </p:sp>
    </p:spTree>
    <p:extLst>
      <p:ext uri="{BB962C8B-B14F-4D97-AF65-F5344CB8AC3E}">
        <p14:creationId xmlns:p14="http://schemas.microsoft.com/office/powerpoint/2010/main" val="2452161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you will need to produce</a:t>
            </a:r>
            <a:r>
              <a:rPr lang="en-US" baseline="0" dirty="0"/>
              <a:t> the corn mash to recover the solution that is needed for testing.  </a:t>
            </a:r>
          </a:p>
          <a:p>
            <a:r>
              <a:rPr lang="en-US" baseline="0" dirty="0"/>
              <a:t>* If you do not get enough liquid, you can mix distilled water with the DDG material and strain the liquid out again.   </a:t>
            </a:r>
            <a:endParaRPr lang="en-US" dirty="0"/>
          </a:p>
        </p:txBody>
      </p:sp>
      <p:sp>
        <p:nvSpPr>
          <p:cNvPr id="4" name="Slide Number Placeholder 3"/>
          <p:cNvSpPr>
            <a:spLocks noGrp="1"/>
          </p:cNvSpPr>
          <p:nvPr>
            <p:ph type="sldNum" sz="quarter" idx="10"/>
          </p:nvPr>
        </p:nvSpPr>
        <p:spPr/>
        <p:txBody>
          <a:bodyPr/>
          <a:lstStyle/>
          <a:p>
            <a:fld id="{A6D16F8B-624F-BF46-949A-241F612F3FFA}" type="slidenum">
              <a:rPr lang="en-US" smtClean="0"/>
              <a:t>13</a:t>
            </a:fld>
            <a:endParaRPr lang="en-US"/>
          </a:p>
        </p:txBody>
      </p:sp>
    </p:spTree>
    <p:extLst>
      <p:ext uri="{BB962C8B-B14F-4D97-AF65-F5344CB8AC3E}">
        <p14:creationId xmlns:p14="http://schemas.microsoft.com/office/powerpoint/2010/main" val="461964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6D16F8B-624F-BF46-949A-241F612F3FFA}" type="slidenum">
              <a:rPr lang="en-US" smtClean="0"/>
              <a:t>14</a:t>
            </a:fld>
            <a:endParaRPr lang="en-US"/>
          </a:p>
        </p:txBody>
      </p:sp>
    </p:spTree>
    <p:extLst>
      <p:ext uri="{BB962C8B-B14F-4D97-AF65-F5344CB8AC3E}">
        <p14:creationId xmlns:p14="http://schemas.microsoft.com/office/powerpoint/2010/main" val="3535853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pass out the DDG Nutrient Testing</a:t>
            </a:r>
            <a:r>
              <a:rPr lang="en-US" baseline="0" dirty="0"/>
              <a:t> student sheet at this time.  </a:t>
            </a:r>
            <a:r>
              <a:rPr lang="en-US" dirty="0"/>
              <a:t>The students will answer these questions on</a:t>
            </a:r>
            <a:r>
              <a:rPr lang="en-US" baseline="0" dirty="0"/>
              <a:t> their student sheet as a check to the background information obtained by their teacher.  I would give them a few minute for their discussion and then have them share what the feel.   </a:t>
            </a:r>
            <a:endParaRPr lang="en-US" dirty="0"/>
          </a:p>
        </p:txBody>
      </p:sp>
      <p:sp>
        <p:nvSpPr>
          <p:cNvPr id="4" name="Slide Number Placeholder 3"/>
          <p:cNvSpPr>
            <a:spLocks noGrp="1"/>
          </p:cNvSpPr>
          <p:nvPr>
            <p:ph type="sldNum" sz="quarter" idx="10"/>
          </p:nvPr>
        </p:nvSpPr>
        <p:spPr/>
        <p:txBody>
          <a:bodyPr/>
          <a:lstStyle/>
          <a:p>
            <a:fld id="{A6D16F8B-624F-BF46-949A-241F612F3FFA}" type="slidenum">
              <a:rPr lang="en-US" smtClean="0"/>
              <a:t>15</a:t>
            </a:fld>
            <a:endParaRPr lang="en-US"/>
          </a:p>
        </p:txBody>
      </p:sp>
    </p:spTree>
    <p:extLst>
      <p:ext uri="{BB962C8B-B14F-4D97-AF65-F5344CB8AC3E}">
        <p14:creationId xmlns:p14="http://schemas.microsoft.com/office/powerpoint/2010/main" val="33131484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the student</a:t>
            </a:r>
            <a:r>
              <a:rPr lang="en-US" baseline="0" dirty="0"/>
              <a:t> brainstorm for and answer within their groups.  They will then use this answer as part of their hypothesis for the lab.</a:t>
            </a:r>
            <a:endParaRPr lang="en-US" dirty="0"/>
          </a:p>
        </p:txBody>
      </p:sp>
      <p:sp>
        <p:nvSpPr>
          <p:cNvPr id="4" name="Slide Number Placeholder 3"/>
          <p:cNvSpPr>
            <a:spLocks noGrp="1"/>
          </p:cNvSpPr>
          <p:nvPr>
            <p:ph type="sldNum" sz="quarter" idx="10"/>
          </p:nvPr>
        </p:nvSpPr>
        <p:spPr/>
        <p:txBody>
          <a:bodyPr/>
          <a:lstStyle/>
          <a:p>
            <a:fld id="{A6D16F8B-624F-BF46-949A-241F612F3FFA}" type="slidenum">
              <a:rPr lang="en-US" smtClean="0"/>
              <a:t>16</a:t>
            </a:fld>
            <a:endParaRPr lang="en-US"/>
          </a:p>
        </p:txBody>
      </p:sp>
    </p:spTree>
    <p:extLst>
      <p:ext uri="{BB962C8B-B14F-4D97-AF65-F5344CB8AC3E}">
        <p14:creationId xmlns:p14="http://schemas.microsoft.com/office/powerpoint/2010/main" val="3069394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either go through these as</a:t>
            </a:r>
            <a:r>
              <a:rPr lang="en-US" baseline="0" dirty="0"/>
              <a:t> a class or just use this as a reference. I have the students read their own packet but some of the IEP students may benefit from step be step here.  </a:t>
            </a:r>
            <a:endParaRPr lang="en-US" dirty="0"/>
          </a:p>
        </p:txBody>
      </p:sp>
      <p:sp>
        <p:nvSpPr>
          <p:cNvPr id="4" name="Slide Number Placeholder 3"/>
          <p:cNvSpPr>
            <a:spLocks noGrp="1"/>
          </p:cNvSpPr>
          <p:nvPr>
            <p:ph type="sldNum" sz="quarter" idx="10"/>
          </p:nvPr>
        </p:nvSpPr>
        <p:spPr/>
        <p:txBody>
          <a:bodyPr/>
          <a:lstStyle/>
          <a:p>
            <a:fld id="{A6D16F8B-624F-BF46-949A-241F612F3FFA}" type="slidenum">
              <a:rPr lang="en-US" smtClean="0"/>
              <a:t>17</a:t>
            </a:fld>
            <a:endParaRPr lang="en-US"/>
          </a:p>
        </p:txBody>
      </p:sp>
    </p:spTree>
    <p:extLst>
      <p:ext uri="{BB962C8B-B14F-4D97-AF65-F5344CB8AC3E}">
        <p14:creationId xmlns:p14="http://schemas.microsoft.com/office/powerpoint/2010/main" val="1775275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either go through these as</a:t>
            </a:r>
            <a:r>
              <a:rPr lang="en-US" baseline="0" dirty="0"/>
              <a:t> a class or just use this as a reference. I have the students read their own packet but some of the IEP students may benefit from step be step here.  </a:t>
            </a:r>
            <a:endParaRPr lang="en-US" dirty="0"/>
          </a:p>
          <a:p>
            <a:endParaRPr lang="en-US" dirty="0"/>
          </a:p>
        </p:txBody>
      </p:sp>
      <p:sp>
        <p:nvSpPr>
          <p:cNvPr id="4" name="Slide Number Placeholder 3"/>
          <p:cNvSpPr>
            <a:spLocks noGrp="1"/>
          </p:cNvSpPr>
          <p:nvPr>
            <p:ph type="sldNum" sz="quarter" idx="10"/>
          </p:nvPr>
        </p:nvSpPr>
        <p:spPr/>
        <p:txBody>
          <a:bodyPr/>
          <a:lstStyle/>
          <a:p>
            <a:fld id="{A6D16F8B-624F-BF46-949A-241F612F3FFA}" type="slidenum">
              <a:rPr lang="en-US" smtClean="0"/>
              <a:t>18</a:t>
            </a:fld>
            <a:endParaRPr lang="en-US"/>
          </a:p>
        </p:txBody>
      </p:sp>
    </p:spTree>
    <p:extLst>
      <p:ext uri="{BB962C8B-B14F-4D97-AF65-F5344CB8AC3E}">
        <p14:creationId xmlns:p14="http://schemas.microsoft.com/office/powerpoint/2010/main" val="1147075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either go through these as</a:t>
            </a:r>
            <a:r>
              <a:rPr lang="en-US" baseline="0" dirty="0"/>
              <a:t> a class or just use this as a reference. I have the students read their own packet but some of the IEP students may benefit from step be step here.  </a:t>
            </a:r>
            <a:endParaRPr lang="en-US" dirty="0"/>
          </a:p>
        </p:txBody>
      </p:sp>
      <p:sp>
        <p:nvSpPr>
          <p:cNvPr id="4" name="Slide Number Placeholder 3"/>
          <p:cNvSpPr>
            <a:spLocks noGrp="1"/>
          </p:cNvSpPr>
          <p:nvPr>
            <p:ph type="sldNum" sz="quarter" idx="10"/>
          </p:nvPr>
        </p:nvSpPr>
        <p:spPr/>
        <p:txBody>
          <a:bodyPr/>
          <a:lstStyle/>
          <a:p>
            <a:fld id="{A6D16F8B-624F-BF46-949A-241F612F3FFA}" type="slidenum">
              <a:rPr lang="en-US" smtClean="0"/>
              <a:t>19</a:t>
            </a:fld>
            <a:endParaRPr lang="en-US"/>
          </a:p>
        </p:txBody>
      </p:sp>
    </p:spTree>
    <p:extLst>
      <p:ext uri="{BB962C8B-B14F-4D97-AF65-F5344CB8AC3E}">
        <p14:creationId xmlns:p14="http://schemas.microsoft.com/office/powerpoint/2010/main" val="2245378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fill in their</a:t>
            </a:r>
            <a:r>
              <a:rPr lang="en-US" baseline="0" dirty="0"/>
              <a:t> data on their student sheets.  I would then ask for some results and collect from the entire class to compare.  </a:t>
            </a:r>
            <a:endParaRPr lang="en-US" dirty="0"/>
          </a:p>
        </p:txBody>
      </p:sp>
      <p:sp>
        <p:nvSpPr>
          <p:cNvPr id="4" name="Slide Number Placeholder 3"/>
          <p:cNvSpPr>
            <a:spLocks noGrp="1"/>
          </p:cNvSpPr>
          <p:nvPr>
            <p:ph type="sldNum" sz="quarter" idx="10"/>
          </p:nvPr>
        </p:nvSpPr>
        <p:spPr/>
        <p:txBody>
          <a:bodyPr/>
          <a:lstStyle/>
          <a:p>
            <a:fld id="{A6D16F8B-624F-BF46-949A-241F612F3FFA}" type="slidenum">
              <a:rPr lang="en-US" smtClean="0"/>
              <a:t>20</a:t>
            </a:fld>
            <a:endParaRPr lang="en-US"/>
          </a:p>
        </p:txBody>
      </p:sp>
    </p:spTree>
    <p:extLst>
      <p:ext uri="{BB962C8B-B14F-4D97-AF65-F5344CB8AC3E}">
        <p14:creationId xmlns:p14="http://schemas.microsoft.com/office/powerpoint/2010/main" val="1676393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either go through these as</a:t>
            </a:r>
            <a:r>
              <a:rPr lang="en-US" baseline="0" dirty="0"/>
              <a:t> a class or just use this as a reference. I have the students read their own packet but some of the IEP students may benefit from step be step here.  </a:t>
            </a:r>
            <a:endParaRPr lang="en-US" dirty="0"/>
          </a:p>
          <a:p>
            <a:endParaRPr lang="en-US" dirty="0"/>
          </a:p>
        </p:txBody>
      </p:sp>
      <p:sp>
        <p:nvSpPr>
          <p:cNvPr id="4" name="Slide Number Placeholder 3"/>
          <p:cNvSpPr>
            <a:spLocks noGrp="1"/>
          </p:cNvSpPr>
          <p:nvPr>
            <p:ph type="sldNum" sz="quarter" idx="10"/>
          </p:nvPr>
        </p:nvSpPr>
        <p:spPr/>
        <p:txBody>
          <a:bodyPr/>
          <a:lstStyle/>
          <a:p>
            <a:fld id="{A6D16F8B-624F-BF46-949A-241F612F3FFA}" type="slidenum">
              <a:rPr lang="en-US" smtClean="0"/>
              <a:t>21</a:t>
            </a:fld>
            <a:endParaRPr lang="en-US"/>
          </a:p>
        </p:txBody>
      </p:sp>
    </p:spTree>
    <p:extLst>
      <p:ext uri="{BB962C8B-B14F-4D97-AF65-F5344CB8AC3E}">
        <p14:creationId xmlns:p14="http://schemas.microsoft.com/office/powerpoint/2010/main" val="2208436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D16F8B-624F-BF46-949A-241F612F3FFA}" type="slidenum">
              <a:rPr lang="en-US" smtClean="0"/>
              <a:t>23</a:t>
            </a:fld>
            <a:endParaRPr lang="en-US"/>
          </a:p>
        </p:txBody>
      </p:sp>
    </p:spTree>
    <p:extLst>
      <p:ext uri="{BB962C8B-B14F-4D97-AF65-F5344CB8AC3E}">
        <p14:creationId xmlns:p14="http://schemas.microsoft.com/office/powerpoint/2010/main" val="1005223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give the</a:t>
            </a:r>
            <a:r>
              <a:rPr lang="en-US" baseline="0" dirty="0"/>
              <a:t> students a few minutes to write down their thoughts and then have each table share one of the things they came up with.  </a:t>
            </a:r>
            <a:endParaRPr lang="en-US" dirty="0"/>
          </a:p>
        </p:txBody>
      </p:sp>
      <p:sp>
        <p:nvSpPr>
          <p:cNvPr id="4" name="Slide Number Placeholder 3"/>
          <p:cNvSpPr>
            <a:spLocks noGrp="1"/>
          </p:cNvSpPr>
          <p:nvPr>
            <p:ph type="sldNum" sz="quarter" idx="10"/>
          </p:nvPr>
        </p:nvSpPr>
        <p:spPr/>
        <p:txBody>
          <a:bodyPr/>
          <a:lstStyle/>
          <a:p>
            <a:fld id="{A6D16F8B-624F-BF46-949A-241F612F3FFA}" type="slidenum">
              <a:rPr lang="en-US" smtClean="0"/>
              <a:t>3</a:t>
            </a:fld>
            <a:endParaRPr lang="en-US"/>
          </a:p>
        </p:txBody>
      </p:sp>
    </p:spTree>
    <p:extLst>
      <p:ext uri="{BB962C8B-B14F-4D97-AF65-F5344CB8AC3E}">
        <p14:creationId xmlns:p14="http://schemas.microsoft.com/office/powerpoint/2010/main" val="2911113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D16F8B-624F-BF46-949A-241F612F3FFA}" type="slidenum">
              <a:rPr lang="en-US" smtClean="0"/>
              <a:t>24</a:t>
            </a:fld>
            <a:endParaRPr lang="en-US"/>
          </a:p>
        </p:txBody>
      </p:sp>
    </p:spTree>
    <p:extLst>
      <p:ext uri="{BB962C8B-B14F-4D97-AF65-F5344CB8AC3E}">
        <p14:creationId xmlns:p14="http://schemas.microsoft.com/office/powerpoint/2010/main" val="63595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D16F8B-624F-BF46-949A-241F612F3FFA}" type="slidenum">
              <a:rPr lang="en-US" smtClean="0"/>
              <a:t>25</a:t>
            </a:fld>
            <a:endParaRPr lang="en-US"/>
          </a:p>
        </p:txBody>
      </p:sp>
    </p:spTree>
    <p:extLst>
      <p:ext uri="{BB962C8B-B14F-4D97-AF65-F5344CB8AC3E}">
        <p14:creationId xmlns:p14="http://schemas.microsoft.com/office/powerpoint/2010/main" val="3089794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D16F8B-624F-BF46-949A-241F612F3FFA}" type="slidenum">
              <a:rPr lang="en-US" smtClean="0"/>
              <a:t>5</a:t>
            </a:fld>
            <a:endParaRPr lang="en-US"/>
          </a:p>
        </p:txBody>
      </p:sp>
    </p:spTree>
    <p:extLst>
      <p:ext uri="{BB962C8B-B14F-4D97-AF65-F5344CB8AC3E}">
        <p14:creationId xmlns:p14="http://schemas.microsoft.com/office/powerpoint/2010/main" val="1118005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D16F8B-624F-BF46-949A-241F612F3FFA}" type="slidenum">
              <a:rPr lang="en-US" smtClean="0"/>
              <a:t>6</a:t>
            </a:fld>
            <a:endParaRPr lang="en-US"/>
          </a:p>
        </p:txBody>
      </p:sp>
    </p:spTree>
    <p:extLst>
      <p:ext uri="{BB962C8B-B14F-4D97-AF65-F5344CB8AC3E}">
        <p14:creationId xmlns:p14="http://schemas.microsoft.com/office/powerpoint/2010/main" val="363119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D16F8B-624F-BF46-949A-241F612F3FFA}" type="slidenum">
              <a:rPr lang="en-US" smtClean="0"/>
              <a:t>7</a:t>
            </a:fld>
            <a:endParaRPr lang="en-US"/>
          </a:p>
        </p:txBody>
      </p:sp>
    </p:spTree>
    <p:extLst>
      <p:ext uri="{BB962C8B-B14F-4D97-AF65-F5344CB8AC3E}">
        <p14:creationId xmlns:p14="http://schemas.microsoft.com/office/powerpoint/2010/main" val="3775937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D16F8B-624F-BF46-949A-241F612F3FFA}" type="slidenum">
              <a:rPr lang="en-US" smtClean="0"/>
              <a:t>8</a:t>
            </a:fld>
            <a:endParaRPr lang="en-US"/>
          </a:p>
        </p:txBody>
      </p:sp>
    </p:spTree>
    <p:extLst>
      <p:ext uri="{BB962C8B-B14F-4D97-AF65-F5344CB8AC3E}">
        <p14:creationId xmlns:p14="http://schemas.microsoft.com/office/powerpoint/2010/main" val="1517266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D16F8B-624F-BF46-949A-241F612F3FFA}" type="slidenum">
              <a:rPr lang="en-US" smtClean="0"/>
              <a:t>9</a:t>
            </a:fld>
            <a:endParaRPr lang="en-US"/>
          </a:p>
        </p:txBody>
      </p:sp>
    </p:spTree>
    <p:extLst>
      <p:ext uri="{BB962C8B-B14F-4D97-AF65-F5344CB8AC3E}">
        <p14:creationId xmlns:p14="http://schemas.microsoft.com/office/powerpoint/2010/main" val="2166023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D16F8B-624F-BF46-949A-241F612F3FFA}" type="slidenum">
              <a:rPr lang="en-US" smtClean="0"/>
              <a:t>10</a:t>
            </a:fld>
            <a:endParaRPr lang="en-US"/>
          </a:p>
        </p:txBody>
      </p:sp>
    </p:spTree>
    <p:extLst>
      <p:ext uri="{BB962C8B-B14F-4D97-AF65-F5344CB8AC3E}">
        <p14:creationId xmlns:p14="http://schemas.microsoft.com/office/powerpoint/2010/main" val="4124220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all the material that</a:t>
            </a:r>
            <a:r>
              <a:rPr lang="en-US" baseline="0" dirty="0"/>
              <a:t> are needed for the stand alone lab.  </a:t>
            </a:r>
            <a:endParaRPr lang="en-US" dirty="0"/>
          </a:p>
        </p:txBody>
      </p:sp>
      <p:sp>
        <p:nvSpPr>
          <p:cNvPr id="4" name="Slide Number Placeholder 3"/>
          <p:cNvSpPr>
            <a:spLocks noGrp="1"/>
          </p:cNvSpPr>
          <p:nvPr>
            <p:ph type="sldNum" sz="quarter" idx="10"/>
          </p:nvPr>
        </p:nvSpPr>
        <p:spPr/>
        <p:txBody>
          <a:bodyPr/>
          <a:lstStyle/>
          <a:p>
            <a:fld id="{A6D16F8B-624F-BF46-949A-241F612F3FFA}" type="slidenum">
              <a:rPr lang="en-US" smtClean="0"/>
              <a:t>12</a:t>
            </a:fld>
            <a:endParaRPr lang="en-US"/>
          </a:p>
        </p:txBody>
      </p:sp>
    </p:spTree>
    <p:extLst>
      <p:ext uri="{BB962C8B-B14F-4D97-AF65-F5344CB8AC3E}">
        <p14:creationId xmlns:p14="http://schemas.microsoft.com/office/powerpoint/2010/main" val="1959910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p:cNvSpPr>
            <a:spLocks noGrp="1"/>
          </p:cNvSpPr>
          <p:nvPr>
            <p:ph type="dt" sz="half" idx="10"/>
          </p:nvPr>
        </p:nvSpPr>
        <p:spPr/>
        <p:txBody>
          <a:bodyPr/>
          <a:lstStyle/>
          <a:p>
            <a:fld id="{A137D7B4-0A5A-594B-BF23-61864096AED7}" type="datetime1">
              <a:rPr lang="en-US" smtClean="0"/>
              <a:t>6/6/2023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9" name="Slide Number Placeholder 8"/>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1440064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C0A6F-1AB0-6647-8E50-E905DE12F690}" type="datetime1">
              <a:rPr lang="en-US" smtClean="0"/>
              <a:t>6/6/2023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6" name="Slide Number Placeholder 5"/>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1629953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9C3ED-EC3A-044A-A07F-E70EA6DFE119}" type="datetime1">
              <a:rPr lang="en-US" smtClean="0"/>
              <a:t>6/6/2023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6" name="Slide Number Placeholder 5"/>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1327930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3440E28-9133-9841-89AE-CFA168DB9B91}" type="datetimeFigureOut">
              <a:rPr lang="en-US" smtClean="0"/>
              <a:t>6/6/2023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D0F151-45A6-2B4C-B934-19AA3F992815}" type="slidenum">
              <a:rPr lang="en-US" smtClean="0"/>
              <a:t>‹#›</a:t>
            </a:fld>
            <a:endParaRPr lang="en-US"/>
          </a:p>
        </p:txBody>
      </p:sp>
    </p:spTree>
    <p:extLst>
      <p:ext uri="{BB962C8B-B14F-4D97-AF65-F5344CB8AC3E}">
        <p14:creationId xmlns:p14="http://schemas.microsoft.com/office/powerpoint/2010/main" val="89335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CB45F61-0BD9-EB45-936F-6041BED578B6}" type="datetime1">
              <a:rPr lang="en-US" smtClean="0"/>
              <a:t>6/6/2023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6" name="Slide Number Placeholder 5"/>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1017232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922F5B-66FF-664F-99AE-8D90197266B1}" type="datetime1">
              <a:rPr lang="en-US" smtClean="0"/>
              <a:t>6/6/2023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6" name="Slide Number Placeholder 5"/>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50195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660F46-E139-484D-90AE-4E94CE769738}" type="datetime1">
              <a:rPr lang="en-US" smtClean="0"/>
              <a:t>6/6/2023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7" name="Slide Number Placeholder 6"/>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99598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3A2717-057D-9E43-8D1A-25750CE55DAE}" type="datetime1">
              <a:rPr lang="en-US" smtClean="0"/>
              <a:t>6/6/2023</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9" name="Slide Number Placeholder 8"/>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2050048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38427A-544C-7F4A-AD77-705DA6DC6F6A}" type="datetime1">
              <a:rPr lang="en-US" smtClean="0"/>
              <a:t>6/6/2023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5" name="Slide Number Placeholder 4"/>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929994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6A1F42-CB8E-5545-806A-D979B0DB604E}" type="datetime1">
              <a:rPr lang="en-US" smtClean="0"/>
              <a:t>6/6/2023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4" name="Slide Number Placeholder 3"/>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102826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A9551D-EAA2-ED4A-8D3B-DBB62A0928BE}" type="datetime1">
              <a:rPr lang="en-US" smtClean="0"/>
              <a:t>6/6/2023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7" name="Slide Number Placeholder 6"/>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1293570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AFB7488-AFCA-DA48-802A-07434379CAC2}" type="datetime1">
              <a:rPr lang="en-US" smtClean="0"/>
              <a:t>6/6/2023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Fdg </a:t>
            </a:r>
          </a:p>
        </p:txBody>
      </p:sp>
      <p:sp>
        <p:nvSpPr>
          <p:cNvPr id="7" name="Slide Number Placeholder 6"/>
          <p:cNvSpPr>
            <a:spLocks noGrp="1"/>
          </p:cNvSpPr>
          <p:nvPr>
            <p:ph type="sldNum" sz="quarter" idx="12"/>
          </p:nvPr>
        </p:nvSpPr>
        <p:spPr/>
        <p:txBody>
          <a:bodyPr/>
          <a:lstStyle/>
          <a:p>
            <a:fld id="{BF913C96-2115-3F44-AAE1-249F34947E94}" type="slidenum">
              <a:rPr lang="en-US" smtClean="0"/>
              <a:t>‹#›</a:t>
            </a:fld>
            <a:endParaRPr lang="en-US"/>
          </a:p>
        </p:txBody>
      </p:sp>
    </p:spTree>
    <p:extLst>
      <p:ext uri="{BB962C8B-B14F-4D97-AF65-F5344CB8AC3E}">
        <p14:creationId xmlns:p14="http://schemas.microsoft.com/office/powerpoint/2010/main" val="2056989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21360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7D7B4-0A5A-594B-BF23-61864096AED7}" type="datetime1">
              <a:rPr lang="en-US" smtClean="0"/>
              <a:t>6/6/2023</a:t>
            </a:fld>
            <a:endParaRPr lang="en-US"/>
          </a:p>
        </p:txBody>
      </p:sp>
      <p:sp>
        <p:nvSpPr>
          <p:cNvPr id="6" name="Slide Number Placeholder 5"/>
          <p:cNvSpPr>
            <a:spLocks noGrp="1"/>
          </p:cNvSpPr>
          <p:nvPr>
            <p:ph type="sldNum" sz="quarter" idx="4"/>
          </p:nvPr>
        </p:nvSpPr>
        <p:spPr>
          <a:xfrm>
            <a:off x="8610600" y="621360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13C96-2115-3F44-AAE1-249F34947E94}" type="slidenum">
              <a:rPr lang="en-US" smtClean="0"/>
              <a:t>‹#›</a:t>
            </a:fld>
            <a:endParaRPr lang="en-US"/>
          </a:p>
        </p:txBody>
      </p:sp>
      <p:grpSp>
        <p:nvGrpSpPr>
          <p:cNvPr id="26" name="Group 25"/>
          <p:cNvGrpSpPr/>
          <p:nvPr userDrawn="1"/>
        </p:nvGrpSpPr>
        <p:grpSpPr>
          <a:xfrm>
            <a:off x="-5774" y="5306518"/>
            <a:ext cx="12197774" cy="1580665"/>
            <a:chOff x="-5774" y="5334223"/>
            <a:chExt cx="12197774" cy="1552959"/>
          </a:xfrm>
        </p:grpSpPr>
        <p:cxnSp>
          <p:nvCxnSpPr>
            <p:cNvPr id="8" name="Straight Connector 7"/>
            <p:cNvCxnSpPr/>
            <p:nvPr/>
          </p:nvCxnSpPr>
          <p:spPr>
            <a:xfrm>
              <a:off x="6700345" y="6689772"/>
              <a:ext cx="5491655" cy="0"/>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74" y="6689772"/>
              <a:ext cx="5273604" cy="1916"/>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74" y="6615374"/>
              <a:ext cx="5273604"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47641" y="6615374"/>
              <a:ext cx="5444359"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13" cstate="screen">
              <a:alphaModFix/>
              <a:extLst>
                <a:ext uri="{28A0092B-C50C-407E-A947-70E740481C1C}">
                  <a14:useLocalDpi xmlns:a14="http://schemas.microsoft.com/office/drawing/2010/main"/>
                </a:ext>
              </a:extLst>
            </a:blip>
            <a:stretch>
              <a:fillRect/>
            </a:stretch>
          </p:blipFill>
          <p:spPr>
            <a:xfrm>
              <a:off x="5256281" y="5334223"/>
              <a:ext cx="1691057" cy="1552959"/>
            </a:xfrm>
            <a:prstGeom prst="rect">
              <a:avLst/>
            </a:prstGeom>
          </p:spPr>
        </p:pic>
      </p:grpSp>
    </p:spTree>
    <p:extLst>
      <p:ext uri="{BB962C8B-B14F-4D97-AF65-F5344CB8AC3E}">
        <p14:creationId xmlns:p14="http://schemas.microsoft.com/office/powerpoint/2010/main" val="1064436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Avenir Light" charset="0"/>
          <a:cs typeface="Avenir Light"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venir Light" charset="0"/>
          <a:ea typeface="Avenir Light" charset="0"/>
          <a:cs typeface="Avenir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Avenir Light" charset="0"/>
          <a:cs typeface="Avenir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Avenir Light" charset="0"/>
          <a:cs typeface="Avenir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Avenir Light" charset="0"/>
          <a:cs typeface="Avenir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3" name="TextBox 42"/>
          <p:cNvSpPr txBox="1"/>
          <p:nvPr userDrawn="1"/>
        </p:nvSpPr>
        <p:spPr>
          <a:xfrm>
            <a:off x="7378262" y="2380593"/>
            <a:ext cx="184731" cy="369332"/>
          </a:xfrm>
          <a:prstGeom prst="rect">
            <a:avLst/>
          </a:prstGeom>
          <a:noFill/>
        </p:spPr>
        <p:txBody>
          <a:bodyPr wrap="none" rtlCol="0">
            <a:spAutoFit/>
          </a:bodyPr>
          <a:lstStyle/>
          <a:p>
            <a:endParaRPr lang="en-US" dirty="0"/>
          </a:p>
        </p:txBody>
      </p:sp>
      <p:sp>
        <p:nvSpPr>
          <p:cNvPr id="50" name="TextBox 49"/>
          <p:cNvSpPr txBox="1"/>
          <p:nvPr userDrawn="1"/>
        </p:nvSpPr>
        <p:spPr>
          <a:xfrm>
            <a:off x="4838700" y="3731507"/>
            <a:ext cx="2526862" cy="338554"/>
          </a:xfrm>
          <a:prstGeom prst="rect">
            <a:avLst/>
          </a:prstGeom>
          <a:noFill/>
        </p:spPr>
        <p:txBody>
          <a:bodyPr wrap="square" rtlCol="0">
            <a:spAutoFit/>
          </a:bodyPr>
          <a:lstStyle/>
          <a:p>
            <a:pPr algn="ctr"/>
            <a:r>
              <a:rPr lang="en-US" sz="1600" b="0" i="0" dirty="0">
                <a:solidFill>
                  <a:schemeClr val="tx1">
                    <a:alpha val="65000"/>
                  </a:schemeClr>
                </a:solidFill>
                <a:latin typeface="Avenir Light" charset="0"/>
                <a:ea typeface="Avenir Light" charset="0"/>
                <a:cs typeface="Avenir Light" charset="0"/>
              </a:rPr>
              <a:t>Connect with us</a:t>
            </a:r>
            <a:r>
              <a:rPr lang="en-US" sz="1600" b="0" i="0" baseline="0" dirty="0">
                <a:solidFill>
                  <a:schemeClr val="tx1">
                    <a:alpha val="65000"/>
                  </a:schemeClr>
                </a:solidFill>
                <a:latin typeface="Avenir Light" charset="0"/>
                <a:ea typeface="Avenir Light" charset="0"/>
                <a:cs typeface="Avenir Light" charset="0"/>
              </a:rPr>
              <a:t>: </a:t>
            </a:r>
          </a:p>
        </p:txBody>
      </p:sp>
      <p:grpSp>
        <p:nvGrpSpPr>
          <p:cNvPr id="14" name="Group 13"/>
          <p:cNvGrpSpPr/>
          <p:nvPr userDrawn="1"/>
        </p:nvGrpSpPr>
        <p:grpSpPr>
          <a:xfrm>
            <a:off x="6926" y="5334223"/>
            <a:ext cx="12197774" cy="1552959"/>
            <a:chOff x="-5774" y="5334223"/>
            <a:chExt cx="12197774" cy="1552959"/>
          </a:xfrm>
        </p:grpSpPr>
        <p:cxnSp>
          <p:nvCxnSpPr>
            <p:cNvPr id="15" name="Straight Connector 14"/>
            <p:cNvCxnSpPr/>
            <p:nvPr/>
          </p:nvCxnSpPr>
          <p:spPr>
            <a:xfrm>
              <a:off x="6700345" y="6689772"/>
              <a:ext cx="5491655" cy="0"/>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774" y="6689772"/>
              <a:ext cx="5273604" cy="1916"/>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74" y="6615374"/>
              <a:ext cx="5273604"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747641" y="6615374"/>
              <a:ext cx="5444359"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5256281" y="5334223"/>
              <a:ext cx="1691057" cy="1552959"/>
            </a:xfrm>
            <a:prstGeom prst="rect">
              <a:avLst/>
            </a:prstGeom>
          </p:spPr>
        </p:pic>
      </p:grpSp>
      <p:pic>
        <p:nvPicPr>
          <p:cNvPr id="18" name="Picture 1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94625" y="867690"/>
            <a:ext cx="3202750" cy="2619977"/>
          </a:xfrm>
          <a:prstGeom prst="rect">
            <a:avLst/>
          </a:prstGeom>
        </p:spPr>
      </p:pic>
      <p:sp>
        <p:nvSpPr>
          <p:cNvPr id="2" name="TextBox 1"/>
          <p:cNvSpPr txBox="1"/>
          <p:nvPr userDrawn="1"/>
        </p:nvSpPr>
        <p:spPr>
          <a:xfrm>
            <a:off x="4260147" y="263858"/>
            <a:ext cx="3671839" cy="584775"/>
          </a:xfrm>
          <a:prstGeom prst="rect">
            <a:avLst/>
          </a:prstGeom>
          <a:noFill/>
        </p:spPr>
        <p:txBody>
          <a:bodyPr wrap="none" rtlCol="0">
            <a:spAutoFit/>
          </a:bodyPr>
          <a:lstStyle/>
          <a:p>
            <a:r>
              <a:rPr lang="en-US" sz="3200" b="0" i="0" dirty="0">
                <a:latin typeface="Avenir Medium" charset="0"/>
                <a:ea typeface="Avenir Medium" charset="0"/>
                <a:cs typeface="Avenir Medium" charset="0"/>
              </a:rPr>
              <a:t>Brought to you by:</a:t>
            </a:r>
          </a:p>
        </p:txBody>
      </p:sp>
      <p:sp>
        <p:nvSpPr>
          <p:cNvPr id="12" name="TextBox 11"/>
          <p:cNvSpPr txBox="1"/>
          <p:nvPr userDrawn="1"/>
        </p:nvSpPr>
        <p:spPr>
          <a:xfrm>
            <a:off x="4838700" y="4800418"/>
            <a:ext cx="2526862" cy="615553"/>
          </a:xfrm>
          <a:prstGeom prst="rect">
            <a:avLst/>
          </a:prstGeom>
          <a:noFill/>
        </p:spPr>
        <p:txBody>
          <a:bodyPr wrap="square" rtlCol="0">
            <a:spAutoFit/>
          </a:bodyPr>
          <a:lstStyle/>
          <a:p>
            <a:pPr algn="ctr"/>
            <a:r>
              <a:rPr lang="en-US" sz="1800" b="1" i="0" dirty="0">
                <a:solidFill>
                  <a:schemeClr val="tx1">
                    <a:alpha val="65000"/>
                  </a:schemeClr>
                </a:solidFill>
                <a:latin typeface="Avenir Light" charset="0"/>
                <a:ea typeface="Avenir Light" charset="0"/>
                <a:cs typeface="Avenir Light" charset="0"/>
              </a:rPr>
              <a:t>#</a:t>
            </a:r>
            <a:r>
              <a:rPr lang="en-US" sz="1800" b="1" i="0">
                <a:solidFill>
                  <a:schemeClr val="tx1">
                    <a:alpha val="65000"/>
                  </a:schemeClr>
                </a:solidFill>
                <a:latin typeface="Avenir Light" charset="0"/>
                <a:ea typeface="Avenir Light" charset="0"/>
                <a:cs typeface="Avenir Light" charset="0"/>
              </a:rPr>
              <a:t>kansascornSTEM</a:t>
            </a:r>
            <a:endParaRPr lang="en-US" sz="1800" b="1" i="0" dirty="0">
              <a:solidFill>
                <a:schemeClr val="tx1">
                  <a:alpha val="65000"/>
                </a:schemeClr>
              </a:solidFill>
              <a:latin typeface="Avenir Light" charset="0"/>
              <a:ea typeface="Avenir Light" charset="0"/>
              <a:cs typeface="Avenir Light" charset="0"/>
            </a:endParaRPr>
          </a:p>
          <a:p>
            <a:pPr algn="ctr"/>
            <a:r>
              <a:rPr lang="en-US" sz="1600" b="0" i="0" dirty="0" err="1">
                <a:solidFill>
                  <a:schemeClr val="tx1">
                    <a:alpha val="65000"/>
                  </a:schemeClr>
                </a:solidFill>
                <a:latin typeface="Avenir Light" charset="0"/>
                <a:ea typeface="Avenir Light" charset="0"/>
                <a:cs typeface="Avenir Light" charset="0"/>
              </a:rPr>
              <a:t>kscorn.com</a:t>
            </a:r>
            <a:endParaRPr lang="en-US" sz="1600" b="0" i="0" dirty="0">
              <a:solidFill>
                <a:schemeClr val="tx1">
                  <a:alpha val="65000"/>
                </a:schemeClr>
              </a:solidFill>
              <a:latin typeface="Avenir Light" charset="0"/>
              <a:ea typeface="Avenir Light" charset="0"/>
              <a:cs typeface="Avenir Light" charset="0"/>
            </a:endParaRPr>
          </a:p>
        </p:txBody>
      </p:sp>
      <p:grpSp>
        <p:nvGrpSpPr>
          <p:cNvPr id="5" name="Group 4"/>
          <p:cNvGrpSpPr/>
          <p:nvPr userDrawn="1"/>
        </p:nvGrpSpPr>
        <p:grpSpPr>
          <a:xfrm>
            <a:off x="5450299" y="4177865"/>
            <a:ext cx="1310042" cy="555282"/>
            <a:chOff x="5450299" y="4457265"/>
            <a:chExt cx="1310042" cy="555282"/>
          </a:xfrm>
        </p:grpSpPr>
        <p:pic>
          <p:nvPicPr>
            <p:cNvPr id="3" name="Picture 2"/>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50299" y="4457265"/>
              <a:ext cx="555282" cy="555282"/>
            </a:xfrm>
            <a:prstGeom prst="rect">
              <a:avLst/>
            </a:prstGeom>
          </p:spPr>
        </p:pic>
        <p:pic>
          <p:nvPicPr>
            <p:cNvPr id="21" name="Picture 20"/>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205059" y="4525271"/>
              <a:ext cx="555282" cy="451166"/>
            </a:xfrm>
            <a:prstGeom prst="rect">
              <a:avLst/>
            </a:prstGeom>
          </p:spPr>
        </p:pic>
      </p:grpSp>
    </p:spTree>
    <p:extLst>
      <p:ext uri="{BB962C8B-B14F-4D97-AF65-F5344CB8AC3E}">
        <p14:creationId xmlns:p14="http://schemas.microsoft.com/office/powerpoint/2010/main" val="1474833169"/>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Tx/>
        <a:buNone/>
        <a:defRPr sz="2500" kern="1200" baseline="0">
          <a:solidFill>
            <a:schemeClr val="tx1">
              <a:alpha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hyperlink" Target="http://www.kscorn.com/" TargetMode="Externa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conserve-energy-future.com/35-innovative-ways-to-help-save-the-world-and-prevent-environment-disaster.php"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8833499">
            <a:off x="-2764338" y="400020"/>
            <a:ext cx="8295805" cy="5530537"/>
          </a:xfrm>
          <a:prstGeom prst="rect">
            <a:avLst/>
          </a:prstGeom>
        </p:spPr>
      </p:pic>
      <p:sp>
        <p:nvSpPr>
          <p:cNvPr id="5" name="Title 4"/>
          <p:cNvSpPr>
            <a:spLocks noGrp="1"/>
          </p:cNvSpPr>
          <p:nvPr>
            <p:ph type="ctrTitle"/>
          </p:nvPr>
        </p:nvSpPr>
        <p:spPr>
          <a:xfrm>
            <a:off x="2904226" y="1416590"/>
            <a:ext cx="9144000" cy="2387600"/>
          </a:xfrm>
        </p:spPr>
        <p:txBody>
          <a:bodyPr>
            <a:normAutofit/>
          </a:bodyPr>
          <a:lstStyle/>
          <a:p>
            <a:r>
              <a:rPr lang="en-US" b="1" dirty="0"/>
              <a:t>DDG Nutrient Testing</a:t>
            </a:r>
            <a:br>
              <a:rPr lang="en-US" dirty="0"/>
            </a:br>
            <a:endParaRPr lang="en-US" dirty="0"/>
          </a:p>
        </p:txBody>
      </p:sp>
    </p:spTree>
    <p:extLst>
      <p:ext uri="{BB962C8B-B14F-4D97-AF65-F5344CB8AC3E}">
        <p14:creationId xmlns:p14="http://schemas.microsoft.com/office/powerpoint/2010/main" val="1878274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7932" y="129822"/>
            <a:ext cx="11383389" cy="1005959"/>
          </a:xfrm>
        </p:spPr>
        <p:txBody>
          <a:bodyPr>
            <a:normAutofit/>
          </a:bodyPr>
          <a:lstStyle/>
          <a:p>
            <a:r>
              <a:rPr lang="en-US" dirty="0">
                <a:solidFill>
                  <a:srgbClr val="002060"/>
                </a:solidFill>
              </a:rPr>
              <a:t>Fermentation Co-Products: Nothing wasted</a:t>
            </a:r>
          </a:p>
        </p:txBody>
      </p:sp>
      <p:pic>
        <p:nvPicPr>
          <p:cNvPr id="1026" name="Picture 2" descr="DDG Weekly Update: Ethanol Sales on Texas Border Indicate Mexico Demand –  DTN – AgFax">
            <a:extLst>
              <a:ext uri="{FF2B5EF4-FFF2-40B4-BE49-F238E27FC236}">
                <a16:creationId xmlns:a16="http://schemas.microsoft.com/office/drawing/2014/main" id="{C809F5C6-6B44-4D9E-863F-A347E03DA67B}"/>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397934" y="1432188"/>
            <a:ext cx="4197930" cy="27986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DGS Dryer: What is it and who uses it? - Thompson Dryers">
            <a:extLst>
              <a:ext uri="{FF2B5EF4-FFF2-40B4-BE49-F238E27FC236}">
                <a16:creationId xmlns:a16="http://schemas.microsoft.com/office/drawing/2014/main" id="{B3B79BC5-0CA2-4912-8D79-F9493782AF3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95864" y="1135781"/>
            <a:ext cx="3830546" cy="242810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A6FD878D-A8E2-4026-BFF6-A71E765A630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426410" y="1531733"/>
            <a:ext cx="3830546" cy="379453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3A0E9C4B-9D6D-429E-8564-5E48399F4522}"/>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 t="6876" r="-2389" b="19400"/>
          <a:stretch/>
        </p:blipFill>
        <p:spPr bwMode="auto">
          <a:xfrm>
            <a:off x="1176928" y="4230807"/>
            <a:ext cx="3058186" cy="234414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urprising Shortage Of Carbon Dioxide Threatens Food And Beverage Industries">
            <a:extLst>
              <a:ext uri="{FF2B5EF4-FFF2-40B4-BE49-F238E27FC236}">
                <a16:creationId xmlns:a16="http://schemas.microsoft.com/office/drawing/2014/main" id="{B3CEDB51-42DA-4EB5-9F13-BAEE2F00C850}"/>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036366" y="3563887"/>
            <a:ext cx="247650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044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8291" y="3926281"/>
            <a:ext cx="8348548" cy="1815882"/>
          </a:xfrm>
          <a:prstGeom prst="rect">
            <a:avLst/>
          </a:prstGeom>
        </p:spPr>
        <p:txBody>
          <a:bodyPr wrap="square">
            <a:spAutoFit/>
          </a:bodyPr>
          <a:lstStyle/>
          <a:p>
            <a:r>
              <a:rPr lang="en-US" sz="2800" dirty="0">
                <a:latin typeface="Avenir Light"/>
                <a:ea typeface="Calibri" panose="020F0502020204030204" pitchFamily="34" charset="0"/>
              </a:rPr>
              <a:t>Our job is to try and figure out what product will provide us with the highest nutrient availability. We will be comparing a corn slurry and a corn mash after fermentation.</a:t>
            </a:r>
            <a:endParaRPr lang="en-US" sz="2800" dirty="0">
              <a:latin typeface="Avenir Light"/>
            </a:endParaRPr>
          </a:p>
        </p:txBody>
      </p:sp>
      <p:sp>
        <p:nvSpPr>
          <p:cNvPr id="3" name="Rectangle 2"/>
          <p:cNvSpPr/>
          <p:nvPr/>
        </p:nvSpPr>
        <p:spPr>
          <a:xfrm>
            <a:off x="338254" y="246437"/>
            <a:ext cx="7924800" cy="707886"/>
          </a:xfrm>
          <a:prstGeom prst="rect">
            <a:avLst/>
          </a:prstGeom>
        </p:spPr>
        <p:txBody>
          <a:bodyPr wrap="square">
            <a:spAutoFit/>
          </a:bodyPr>
          <a:lstStyle/>
          <a:p>
            <a:r>
              <a:rPr lang="en-US" sz="4000" dirty="0">
                <a:solidFill>
                  <a:srgbClr val="002060"/>
                </a:solidFill>
                <a:latin typeface="Avenir Book"/>
                <a:ea typeface="Calibri" panose="020F0502020204030204" pitchFamily="34" charset="0"/>
              </a:rPr>
              <a:t>Why is nutrient testing important?</a:t>
            </a:r>
            <a:endParaRPr lang="en-US" sz="4000" dirty="0">
              <a:solidFill>
                <a:srgbClr val="002060"/>
              </a:solidFill>
              <a:latin typeface="Avenir Book"/>
            </a:endParaRPr>
          </a:p>
        </p:txBody>
      </p:sp>
      <p:sp>
        <p:nvSpPr>
          <p:cNvPr id="4" name="Rectangle 3"/>
          <p:cNvSpPr/>
          <p:nvPr/>
        </p:nvSpPr>
        <p:spPr>
          <a:xfrm>
            <a:off x="1007326" y="997331"/>
            <a:ext cx="11270165" cy="1938992"/>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accent6"/>
                </a:solidFill>
                <a:latin typeface="Avenir Light"/>
                <a:ea typeface="Calibri" panose="020F0502020204030204" pitchFamily="34" charset="0"/>
              </a:rPr>
              <a:t>The availability of nutrients is important to maintaining the diets of livestock to keep them healthy.  </a:t>
            </a:r>
          </a:p>
          <a:p>
            <a:pPr marL="342900" indent="-342900">
              <a:buFont typeface="Arial" panose="020B0604020202020204" pitchFamily="34" charset="0"/>
              <a:buChar char="•"/>
            </a:pPr>
            <a:r>
              <a:rPr lang="en-US" sz="2400" dirty="0">
                <a:solidFill>
                  <a:schemeClr val="accent6"/>
                </a:solidFill>
                <a:latin typeface="Avenir Light"/>
                <a:ea typeface="Calibri" panose="020F0502020204030204" pitchFamily="34" charset="0"/>
              </a:rPr>
              <a:t>Having the correct ratio of nutrients is important to ensure that feed nutrients are not wasted, not overfed, and that feed efficiency is optimized on the farm.  </a:t>
            </a:r>
          </a:p>
          <a:p>
            <a:pPr marL="342900" indent="-342900">
              <a:buFont typeface="Arial" panose="020B0604020202020204" pitchFamily="34" charset="0"/>
              <a:buChar char="•"/>
            </a:pPr>
            <a:endParaRPr lang="en-US" sz="2400" dirty="0">
              <a:latin typeface="Avenir Light"/>
              <a:ea typeface="Calibri" panose="020F0502020204030204" pitchFamily="34" charset="0"/>
            </a:endParaRPr>
          </a:p>
        </p:txBody>
      </p:sp>
      <p:sp>
        <p:nvSpPr>
          <p:cNvPr id="5" name="Rectangle 4"/>
          <p:cNvSpPr/>
          <p:nvPr/>
        </p:nvSpPr>
        <p:spPr>
          <a:xfrm>
            <a:off x="338254" y="2920660"/>
            <a:ext cx="11125200" cy="830997"/>
          </a:xfrm>
          <a:prstGeom prst="rect">
            <a:avLst/>
          </a:prstGeom>
        </p:spPr>
        <p:txBody>
          <a:bodyPr wrap="square">
            <a:spAutoFit/>
          </a:bodyPr>
          <a:lstStyle/>
          <a:p>
            <a:r>
              <a:rPr lang="en-US" sz="2400" dirty="0">
                <a:solidFill>
                  <a:schemeClr val="accent6"/>
                </a:solidFill>
                <a:latin typeface="Avenir Light"/>
                <a:ea typeface="Calibri" panose="020F0502020204030204" pitchFamily="34" charset="0"/>
              </a:rPr>
              <a:t>Scientists use specialized testing protocols to determine the major components required for healthy growth and the development of livestock.</a:t>
            </a:r>
            <a:r>
              <a:rPr lang="en-US" sz="2400" dirty="0">
                <a:solidFill>
                  <a:schemeClr val="accent6"/>
                </a:solidFill>
                <a:latin typeface="Avenir Light"/>
              </a:rPr>
              <a:t> </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2366" y="3941956"/>
            <a:ext cx="2425838" cy="2422809"/>
          </a:xfrm>
          <a:prstGeom prst="rect">
            <a:avLst/>
          </a:prstGeom>
        </p:spPr>
      </p:pic>
    </p:spTree>
    <p:extLst>
      <p:ext uri="{BB962C8B-B14F-4D97-AF65-F5344CB8AC3E}">
        <p14:creationId xmlns:p14="http://schemas.microsoft.com/office/powerpoint/2010/main" val="971978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5" y="232838"/>
            <a:ext cx="10515600" cy="816429"/>
          </a:xfrm>
        </p:spPr>
        <p:txBody>
          <a:bodyPr>
            <a:normAutofit fontScale="90000"/>
          </a:bodyPr>
          <a:lstStyle/>
          <a:p>
            <a:r>
              <a:rPr lang="en-US" b="1" dirty="0"/>
              <a:t>Materials Needed: For Stand Alone Lab</a:t>
            </a:r>
            <a:br>
              <a:rPr lang="en-US" dirty="0"/>
            </a:br>
            <a:endParaRPr lang="en-US" dirty="0"/>
          </a:p>
        </p:txBody>
      </p:sp>
      <p:sp>
        <p:nvSpPr>
          <p:cNvPr id="3" name="Content Placeholder 2"/>
          <p:cNvSpPr>
            <a:spLocks noGrp="1"/>
          </p:cNvSpPr>
          <p:nvPr>
            <p:ph idx="1"/>
          </p:nvPr>
        </p:nvSpPr>
        <p:spPr>
          <a:xfrm>
            <a:off x="8140390" y="883052"/>
            <a:ext cx="3858321" cy="4300536"/>
          </a:xfrm>
        </p:spPr>
        <p:txBody>
          <a:bodyPr>
            <a:normAutofit/>
          </a:bodyPr>
          <a:lstStyle/>
          <a:p>
            <a:pPr marL="0" indent="0">
              <a:buNone/>
            </a:pPr>
            <a:r>
              <a:rPr lang="en-US" sz="2000" dirty="0"/>
              <a:t> </a:t>
            </a:r>
            <a:r>
              <a:rPr lang="en-US" sz="1800" b="1" u="sng" dirty="0">
                <a:latin typeface="Avenir Light"/>
              </a:rPr>
              <a:t>For Workstations:</a:t>
            </a:r>
          </a:p>
          <a:p>
            <a:pPr>
              <a:buFont typeface="Courier New" panose="02070309020205020404" pitchFamily="49" charset="0"/>
              <a:buChar char="o"/>
            </a:pPr>
            <a:r>
              <a:rPr lang="en-US" sz="1800" dirty="0">
                <a:latin typeface="Avenir Light"/>
              </a:rPr>
              <a:t>5 pipettes per station</a:t>
            </a:r>
          </a:p>
          <a:p>
            <a:pPr>
              <a:buFont typeface="Courier New" panose="02070309020205020404" pitchFamily="49" charset="0"/>
              <a:buChar char="o"/>
            </a:pPr>
            <a:r>
              <a:rPr lang="en-US" sz="1800" dirty="0">
                <a:latin typeface="Avenir Light"/>
              </a:rPr>
              <a:t>6 test tubes per station</a:t>
            </a:r>
          </a:p>
          <a:p>
            <a:pPr>
              <a:buFont typeface="Courier New" panose="02070309020205020404" pitchFamily="49" charset="0"/>
              <a:buChar char="o"/>
            </a:pPr>
            <a:r>
              <a:rPr lang="en-US" sz="1800" dirty="0">
                <a:latin typeface="Avenir Light"/>
              </a:rPr>
              <a:t>Test tube rack</a:t>
            </a:r>
          </a:p>
          <a:p>
            <a:pPr>
              <a:buFont typeface="Courier New" panose="02070309020205020404" pitchFamily="49" charset="0"/>
              <a:buChar char="o"/>
            </a:pPr>
            <a:r>
              <a:rPr lang="en-US" sz="1800" dirty="0" err="1">
                <a:latin typeface="Avenir Light"/>
              </a:rPr>
              <a:t>Parafilm</a:t>
            </a:r>
            <a:endParaRPr lang="en-US" sz="1800" dirty="0">
              <a:latin typeface="Avenir Light"/>
            </a:endParaRPr>
          </a:p>
          <a:p>
            <a:pPr>
              <a:buFont typeface="Courier New" panose="02070309020205020404" pitchFamily="49" charset="0"/>
              <a:buChar char="o"/>
            </a:pPr>
            <a:r>
              <a:rPr lang="en-US" sz="1800" dirty="0">
                <a:latin typeface="Avenir Light"/>
              </a:rPr>
              <a:t>Benedicts Solution</a:t>
            </a:r>
          </a:p>
          <a:p>
            <a:pPr>
              <a:buFont typeface="Courier New" panose="02070309020205020404" pitchFamily="49" charset="0"/>
              <a:buChar char="o"/>
            </a:pPr>
            <a:r>
              <a:rPr lang="en-US" sz="1800" dirty="0" err="1">
                <a:latin typeface="Avenir Light"/>
              </a:rPr>
              <a:t>Lugol’s</a:t>
            </a:r>
            <a:r>
              <a:rPr lang="en-US" sz="1800" dirty="0">
                <a:latin typeface="Avenir Light"/>
              </a:rPr>
              <a:t> Solution (Iodine)</a:t>
            </a:r>
          </a:p>
          <a:p>
            <a:pPr>
              <a:buFont typeface="Courier New" panose="02070309020205020404" pitchFamily="49" charset="0"/>
              <a:buChar char="o"/>
            </a:pPr>
            <a:r>
              <a:rPr lang="en-US" sz="1800" dirty="0">
                <a:latin typeface="Avenir Light"/>
              </a:rPr>
              <a:t> Biuret Solution</a:t>
            </a:r>
          </a:p>
          <a:p>
            <a:pPr>
              <a:buFont typeface="Courier New" panose="02070309020205020404" pitchFamily="49" charset="0"/>
              <a:buChar char="o"/>
            </a:pPr>
            <a:r>
              <a:rPr lang="en-US" sz="1800" dirty="0">
                <a:latin typeface="Avenir Light"/>
              </a:rPr>
              <a:t>Hot Plate or water bath</a:t>
            </a:r>
          </a:p>
          <a:p>
            <a:pPr>
              <a:buFont typeface="Courier New" panose="02070309020205020404" pitchFamily="49" charset="0"/>
              <a:buChar char="o"/>
            </a:pPr>
            <a:r>
              <a:rPr lang="en-US" sz="1800" dirty="0">
                <a:latin typeface="Avenir Light"/>
              </a:rPr>
              <a:t>600 ml beaker (for water bath)</a:t>
            </a:r>
          </a:p>
          <a:p>
            <a:pPr>
              <a:buFont typeface="Courier New" panose="02070309020205020404" pitchFamily="49" charset="0"/>
              <a:buChar char="o"/>
            </a:pPr>
            <a:r>
              <a:rPr lang="en-US" sz="1800" dirty="0">
                <a:latin typeface="Avenir Light"/>
              </a:rPr>
              <a:t>Water (for water bath)</a:t>
            </a:r>
          </a:p>
          <a:p>
            <a:endParaRPr lang="en-US" sz="2000" dirty="0">
              <a:solidFill>
                <a:srgbClr val="FF0000"/>
              </a:solidFill>
            </a:endParaRPr>
          </a:p>
        </p:txBody>
      </p:sp>
      <p:sp>
        <p:nvSpPr>
          <p:cNvPr id="4" name="Rectangle 3"/>
          <p:cNvSpPr/>
          <p:nvPr/>
        </p:nvSpPr>
        <p:spPr>
          <a:xfrm>
            <a:off x="163285" y="4299939"/>
            <a:ext cx="6471691" cy="2031325"/>
          </a:xfrm>
          <a:prstGeom prst="rect">
            <a:avLst/>
          </a:prstGeom>
        </p:spPr>
        <p:txBody>
          <a:bodyPr wrap="square">
            <a:spAutoFit/>
          </a:bodyPr>
          <a:lstStyle/>
          <a:p>
            <a:r>
              <a:rPr lang="en-US" b="1" dirty="0">
                <a:latin typeface="Avenir Light"/>
                <a:ea typeface="Calibri" panose="020F0502020204030204" pitchFamily="34" charset="0"/>
              </a:rPr>
              <a:t>Materials for Corn Slurry: (Note:  For stand-alone lab only)</a:t>
            </a:r>
          </a:p>
          <a:p>
            <a:pPr marL="342900" marR="0" lvl="0" indent="-342900">
              <a:spcBef>
                <a:spcPts val="0"/>
              </a:spcBef>
              <a:spcAft>
                <a:spcPts val="0"/>
              </a:spcAft>
              <a:buFont typeface="Courier New" panose="02070309020205020404" pitchFamily="49" charset="0"/>
              <a:buChar char="o"/>
            </a:pPr>
            <a:r>
              <a:rPr lang="en-US" dirty="0">
                <a:latin typeface="Avenir Light"/>
                <a:ea typeface="Calibri" panose="020F0502020204030204" pitchFamily="34" charset="0"/>
              </a:rPr>
              <a:t>Mortar and pestle</a:t>
            </a:r>
          </a:p>
          <a:p>
            <a:pPr marL="342900" marR="0" lvl="0" indent="-342900">
              <a:spcBef>
                <a:spcPts val="0"/>
              </a:spcBef>
              <a:spcAft>
                <a:spcPts val="0"/>
              </a:spcAft>
              <a:buFont typeface="Courier New" panose="02070309020205020404" pitchFamily="49" charset="0"/>
              <a:buChar char="o"/>
            </a:pPr>
            <a:r>
              <a:rPr lang="en-US" dirty="0">
                <a:latin typeface="Avenir Light"/>
                <a:ea typeface="Calibri" panose="020F0502020204030204" pitchFamily="34" charset="0"/>
              </a:rPr>
              <a:t>Corn</a:t>
            </a:r>
          </a:p>
          <a:p>
            <a:pPr marL="342900" marR="0" lvl="0" indent="-342900">
              <a:spcBef>
                <a:spcPts val="0"/>
              </a:spcBef>
              <a:spcAft>
                <a:spcPts val="0"/>
              </a:spcAft>
              <a:buFont typeface="Courier New" panose="02070309020205020404" pitchFamily="49" charset="0"/>
              <a:buChar char="o"/>
            </a:pPr>
            <a:r>
              <a:rPr lang="en-US" dirty="0">
                <a:latin typeface="Avenir Light"/>
                <a:ea typeface="Calibri" panose="020F0502020204030204" pitchFamily="34" charset="0"/>
              </a:rPr>
              <a:t>Distilled water</a:t>
            </a:r>
          </a:p>
          <a:p>
            <a:pPr marL="342900" marR="0" lvl="0" indent="-342900">
              <a:spcBef>
                <a:spcPts val="0"/>
              </a:spcBef>
              <a:spcAft>
                <a:spcPts val="0"/>
              </a:spcAft>
              <a:buFont typeface="Courier New" panose="02070309020205020404" pitchFamily="49" charset="0"/>
              <a:buChar char="o"/>
            </a:pPr>
            <a:r>
              <a:rPr lang="en-US" dirty="0">
                <a:latin typeface="Avenir Light"/>
                <a:ea typeface="Calibri" panose="020F0502020204030204" pitchFamily="34" charset="0"/>
              </a:rPr>
              <a:t>Filter paper 	</a:t>
            </a:r>
          </a:p>
          <a:p>
            <a:pPr marL="342900" marR="0" lvl="0" indent="-342900">
              <a:spcBef>
                <a:spcPts val="0"/>
              </a:spcBef>
              <a:spcAft>
                <a:spcPts val="0"/>
              </a:spcAft>
              <a:buFont typeface="Courier New" panose="02070309020205020404" pitchFamily="49" charset="0"/>
              <a:buChar char="o"/>
            </a:pPr>
            <a:r>
              <a:rPr lang="en-US" dirty="0">
                <a:latin typeface="Avenir Light"/>
                <a:ea typeface="Calibri" panose="020F0502020204030204" pitchFamily="34" charset="0"/>
              </a:rPr>
              <a:t>Beaker (25-50 ml)</a:t>
            </a:r>
          </a:p>
        </p:txBody>
      </p:sp>
      <p:sp>
        <p:nvSpPr>
          <p:cNvPr id="5" name="Rectangle 4"/>
          <p:cNvSpPr/>
          <p:nvPr/>
        </p:nvSpPr>
        <p:spPr>
          <a:xfrm>
            <a:off x="163284" y="883052"/>
            <a:ext cx="7341487" cy="3416320"/>
          </a:xfrm>
          <a:prstGeom prst="rect">
            <a:avLst/>
          </a:prstGeom>
        </p:spPr>
        <p:txBody>
          <a:bodyPr wrap="square">
            <a:spAutoFit/>
          </a:bodyPr>
          <a:lstStyle/>
          <a:p>
            <a:r>
              <a:rPr lang="en-US" b="1" u="sng" dirty="0">
                <a:latin typeface="Avenir Light"/>
              </a:rPr>
              <a:t>For preparation of corn mash</a:t>
            </a:r>
            <a:r>
              <a:rPr lang="en-US" b="1" dirty="0">
                <a:latin typeface="Avenir Light"/>
              </a:rPr>
              <a:t>: Note: For stand-alone lab only) </a:t>
            </a:r>
          </a:p>
          <a:p>
            <a:pPr marL="285750" indent="-285750">
              <a:buFont typeface="Courier New" panose="02070309020205020404" pitchFamily="49" charset="0"/>
              <a:buChar char="o"/>
            </a:pPr>
            <a:r>
              <a:rPr lang="en-US" dirty="0">
                <a:latin typeface="Avenir Light"/>
              </a:rPr>
              <a:t>600 ml beaker	</a:t>
            </a:r>
          </a:p>
          <a:p>
            <a:pPr marL="285750" indent="-285750">
              <a:buFont typeface="Courier New" panose="02070309020205020404" pitchFamily="49" charset="0"/>
              <a:buChar char="o"/>
            </a:pPr>
            <a:r>
              <a:rPr lang="en-US" dirty="0">
                <a:latin typeface="Avenir Light"/>
              </a:rPr>
              <a:t>Distilled water</a:t>
            </a:r>
          </a:p>
          <a:p>
            <a:pPr marL="285750" indent="-285750">
              <a:buFont typeface="Courier New" panose="02070309020205020404" pitchFamily="49" charset="0"/>
              <a:buChar char="o"/>
            </a:pPr>
            <a:r>
              <a:rPr lang="en-US" dirty="0">
                <a:latin typeface="Avenir Light"/>
              </a:rPr>
              <a:t>Corn meal/crushed corn		</a:t>
            </a:r>
          </a:p>
          <a:p>
            <a:pPr marL="285750" indent="-285750">
              <a:buFont typeface="Courier New" panose="02070309020205020404" pitchFamily="49" charset="0"/>
              <a:buChar char="o"/>
            </a:pPr>
            <a:r>
              <a:rPr lang="en-US" dirty="0">
                <a:latin typeface="Avenir Light"/>
              </a:rPr>
              <a:t>Hot plate				</a:t>
            </a:r>
          </a:p>
          <a:p>
            <a:pPr marL="285750" indent="-285750">
              <a:buFont typeface="Courier New" panose="02070309020205020404" pitchFamily="49" charset="0"/>
              <a:buChar char="o"/>
            </a:pPr>
            <a:r>
              <a:rPr lang="en-US" dirty="0">
                <a:latin typeface="Avenir Light"/>
              </a:rPr>
              <a:t>Amylase solution </a:t>
            </a:r>
            <a:r>
              <a:rPr lang="en-US" sz="1200" dirty="0"/>
              <a:t>(Mix ¼ tsp of amylase with 1 L of distilled water.  Stir thoroughly.)</a:t>
            </a:r>
            <a:r>
              <a:rPr lang="en-US" dirty="0">
                <a:latin typeface="Avenir Light"/>
              </a:rPr>
              <a:t>	</a:t>
            </a:r>
          </a:p>
          <a:p>
            <a:pPr marL="285750" indent="-285750">
              <a:buFont typeface="Courier New" panose="02070309020205020404" pitchFamily="49" charset="0"/>
              <a:buChar char="o"/>
            </a:pPr>
            <a:r>
              <a:rPr lang="en-US" dirty="0">
                <a:latin typeface="Avenir Light"/>
              </a:rPr>
              <a:t>Buffer Solution</a:t>
            </a:r>
          </a:p>
          <a:p>
            <a:pPr marL="285750" indent="-285750">
              <a:buFont typeface="Courier New" panose="02070309020205020404" pitchFamily="49" charset="0"/>
              <a:buChar char="o"/>
            </a:pPr>
            <a:r>
              <a:rPr lang="en-US" dirty="0" err="1">
                <a:latin typeface="Avenir Light"/>
              </a:rPr>
              <a:t>Glucoamylase</a:t>
            </a:r>
            <a:r>
              <a:rPr lang="en-US" dirty="0">
                <a:latin typeface="Avenir Light"/>
              </a:rPr>
              <a:t> solution </a:t>
            </a:r>
            <a:r>
              <a:rPr lang="en-US" sz="1200" dirty="0"/>
              <a:t>(Mix ¼ tsp of </a:t>
            </a:r>
            <a:r>
              <a:rPr lang="en-US" sz="1200" dirty="0" err="1"/>
              <a:t>glucoamylase</a:t>
            </a:r>
            <a:r>
              <a:rPr lang="en-US" sz="1200" dirty="0"/>
              <a:t> with 1 L of distilled water.  Stir thoroughly.)</a:t>
            </a:r>
            <a:endParaRPr lang="en-US" sz="1200" dirty="0">
              <a:latin typeface="Avenir Light"/>
            </a:endParaRPr>
          </a:p>
          <a:p>
            <a:pPr marL="285750" indent="-285750">
              <a:buFont typeface="Courier New" panose="02070309020205020404" pitchFamily="49" charset="0"/>
              <a:buChar char="o"/>
            </a:pPr>
            <a:r>
              <a:rPr lang="en-US" dirty="0">
                <a:latin typeface="Avenir Light"/>
              </a:rPr>
              <a:t>Yeast 	</a:t>
            </a:r>
          </a:p>
          <a:p>
            <a:pPr marL="285750" indent="-285750">
              <a:buFont typeface="Courier New" panose="02070309020205020404" pitchFamily="49" charset="0"/>
              <a:buChar char="o"/>
            </a:pPr>
            <a:r>
              <a:rPr lang="en-US" dirty="0" err="1">
                <a:latin typeface="Avenir Light"/>
              </a:rPr>
              <a:t>Parafilm</a:t>
            </a:r>
            <a:r>
              <a:rPr lang="en-US" dirty="0">
                <a:latin typeface="Avenir Light"/>
              </a:rPr>
              <a:t> or saran wrap</a:t>
            </a:r>
          </a:p>
          <a:p>
            <a:pPr marL="285750" indent="-285750">
              <a:buFont typeface="Courier New" panose="02070309020205020404" pitchFamily="49" charset="0"/>
              <a:buChar char="o"/>
            </a:pPr>
            <a:r>
              <a:rPr lang="en-US" dirty="0">
                <a:latin typeface="Avenir Light"/>
              </a:rPr>
              <a:t>Graduated Cylinders (10 ml)</a:t>
            </a:r>
          </a:p>
          <a:p>
            <a:pPr marL="285750" indent="-285750">
              <a:buFont typeface="Courier New" panose="02070309020205020404" pitchFamily="49" charset="0"/>
              <a:buChar char="o"/>
            </a:pPr>
            <a:r>
              <a:rPr lang="en-US" dirty="0">
                <a:latin typeface="Avenir Light"/>
              </a:rPr>
              <a:t>Cheesecloth for filtering</a:t>
            </a:r>
          </a:p>
        </p:txBody>
      </p:sp>
    </p:spTree>
    <p:extLst>
      <p:ext uri="{BB962C8B-B14F-4D97-AF65-F5344CB8AC3E}">
        <p14:creationId xmlns:p14="http://schemas.microsoft.com/office/powerpoint/2010/main" val="2053647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9613" y="1699533"/>
            <a:ext cx="11348357" cy="3785652"/>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Ethanol preparation Instructions (Corn Mash)</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000" dirty="0">
                <a:latin typeface="Arial" panose="020B0604020202020204" pitchFamily="34" charset="0"/>
                <a:ea typeface="Calibri" panose="020F0502020204030204" pitchFamily="34" charset="0"/>
                <a:cs typeface="Times New Roman" panose="02020603050405020304" pitchFamily="18" charset="0"/>
              </a:rPr>
              <a:t>Add 100 g of corn meal to a 600 ml beaker.</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000" dirty="0">
                <a:latin typeface="Arial" panose="020B0604020202020204" pitchFamily="34" charset="0"/>
                <a:ea typeface="Calibri" panose="020F0502020204030204" pitchFamily="34" charset="0"/>
                <a:cs typeface="Times New Roman" panose="02020603050405020304" pitchFamily="18" charset="0"/>
              </a:rPr>
              <a:t>Add 300 ml of warm distilled water and stir.</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000" dirty="0">
                <a:latin typeface="Arial" panose="020B0604020202020204" pitchFamily="34" charset="0"/>
                <a:ea typeface="Calibri" panose="020F0502020204030204" pitchFamily="34" charset="0"/>
                <a:cs typeface="Times New Roman" panose="02020603050405020304" pitchFamily="18" charset="0"/>
              </a:rPr>
              <a:t>Place the beaker on a hotplate, bring to a gentle boil for 15 minutes, add water as needed.</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000" dirty="0">
                <a:latin typeface="Arial" panose="020B0604020202020204" pitchFamily="34" charset="0"/>
                <a:ea typeface="Calibri" panose="020F0502020204030204" pitchFamily="34" charset="0"/>
                <a:cs typeface="Times New Roman" panose="02020603050405020304" pitchFamily="18" charset="0"/>
              </a:rPr>
              <a:t>Allow beaker to cool. While the beaker is cooling, in a 250 ml beaker add 100 ml distilled water and 10 ml of the amylase solution (be sure to shake the solution well). Add to the cooled solution and stir for 10 min.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000" dirty="0">
                <a:latin typeface="Arial" panose="020B0604020202020204" pitchFamily="34" charset="0"/>
                <a:ea typeface="Calibri" panose="020F0502020204030204" pitchFamily="34" charset="0"/>
                <a:cs typeface="Times New Roman" panose="02020603050405020304" pitchFamily="18" charset="0"/>
              </a:rPr>
              <a:t>Add 35 ml of the buffer solution, 10 ml of the glucoamylase solution, and 10 ml of the yeast solution into the corn mash. Stir the entire solution well.</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000" dirty="0">
                <a:latin typeface="Arial" panose="020B0604020202020204" pitchFamily="34" charset="0"/>
                <a:ea typeface="Calibri" panose="020F0502020204030204" pitchFamily="34" charset="0"/>
                <a:cs typeface="Times New Roman" panose="02020603050405020304" pitchFamily="18" charset="0"/>
              </a:rPr>
              <a:t>Cover the beaker with plastic wrap and a rubber band or use Parafilm to cover the beaker.</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2000" dirty="0">
                <a:latin typeface="Arial" panose="020B0604020202020204" pitchFamily="34" charset="0"/>
                <a:ea typeface="Calibri" panose="020F0502020204030204" pitchFamily="34" charset="0"/>
                <a:cs typeface="Times New Roman" panose="02020603050405020304" pitchFamily="18" charset="0"/>
              </a:rPr>
              <a:t>Allow to ferment for 1-2 days.</a:t>
            </a:r>
          </a:p>
          <a:p>
            <a:pPr marL="742950" marR="0" lvl="1" indent="-285750">
              <a:spcBef>
                <a:spcPts val="0"/>
              </a:spcBef>
              <a:spcAft>
                <a:spcPts val="0"/>
              </a:spcAft>
              <a:buFont typeface="Courier New" panose="02070309020205020404" pitchFamily="49" charset="0"/>
              <a:buChar char="o"/>
            </a:pPr>
            <a:r>
              <a:rPr lang="en-US" sz="2000" dirty="0">
                <a:effectLst/>
                <a:latin typeface="Arial" panose="020B0604020202020204" pitchFamily="34" charset="0"/>
                <a:ea typeface="Calibri" panose="020F0502020204030204" pitchFamily="34" charset="0"/>
                <a:cs typeface="Times New Roman" panose="02020603050405020304" pitchFamily="18" charset="0"/>
              </a:rPr>
              <a:t>Use a cheesecloth to filter out the liquid from the DDG*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6"/>
          <p:cNvSpPr>
            <a:spLocks noGrp="1"/>
          </p:cNvSpPr>
          <p:nvPr>
            <p:ph type="title"/>
          </p:nvPr>
        </p:nvSpPr>
        <p:spPr>
          <a:xfrm>
            <a:off x="179613" y="185511"/>
            <a:ext cx="10515600" cy="1325563"/>
          </a:xfrm>
        </p:spPr>
        <p:txBody>
          <a:bodyPr/>
          <a:lstStyle/>
          <a:p>
            <a:r>
              <a:rPr lang="en-US" dirty="0"/>
              <a:t>Corn Mash Preparation Instructions</a:t>
            </a:r>
            <a:br>
              <a:rPr lang="en-US" dirty="0"/>
            </a:br>
            <a:r>
              <a:rPr lang="en-US" sz="2400" dirty="0"/>
              <a:t>For Stand Alone Lab </a:t>
            </a:r>
          </a:p>
        </p:txBody>
      </p:sp>
      <p:sp>
        <p:nvSpPr>
          <p:cNvPr id="9" name="AutoShape 2" descr="Image result for corn mas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05225" y="324242"/>
            <a:ext cx="2179975" cy="1449451"/>
          </a:xfrm>
          <a:prstGeom prst="rect">
            <a:avLst/>
          </a:prstGeom>
        </p:spPr>
      </p:pic>
      <p:sp>
        <p:nvSpPr>
          <p:cNvPr id="13" name="TextBox 12"/>
          <p:cNvSpPr txBox="1"/>
          <p:nvPr/>
        </p:nvSpPr>
        <p:spPr>
          <a:xfrm>
            <a:off x="9605224" y="1773693"/>
            <a:ext cx="2179975" cy="923330"/>
          </a:xfrm>
          <a:prstGeom prst="rect">
            <a:avLst/>
          </a:prstGeom>
          <a:noFill/>
        </p:spPr>
        <p:txBody>
          <a:bodyPr wrap="square" rtlCol="0">
            <a:spAutoFit/>
          </a:bodyPr>
          <a:lstStyle/>
          <a:p>
            <a:pPr algn="ctr"/>
            <a:r>
              <a:rPr lang="en-US" dirty="0"/>
              <a:t>Click the picture for video of mash production</a:t>
            </a:r>
          </a:p>
        </p:txBody>
      </p:sp>
    </p:spTree>
    <p:extLst>
      <p:ext uri="{BB962C8B-B14F-4D97-AF65-F5344CB8AC3E}">
        <p14:creationId xmlns:p14="http://schemas.microsoft.com/office/powerpoint/2010/main" val="1624497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615488" y="-21055013"/>
            <a:ext cx="31422975" cy="48968025"/>
          </a:xfrm>
          <a:prstGeom prst="rect">
            <a:avLst/>
          </a:prstGeom>
          <a:scene3d>
            <a:camera prst="orthographicFront">
              <a:rot lat="5400000" lon="21273483" rev="21296539"/>
            </a:camera>
            <a:lightRig rig="threePt" dir="t"/>
          </a:scene3d>
        </p:spPr>
      </p:pic>
      <p:sp>
        <p:nvSpPr>
          <p:cNvPr id="3" name="Content Placeholder 2"/>
          <p:cNvSpPr>
            <a:spLocks noGrp="1"/>
          </p:cNvSpPr>
          <p:nvPr>
            <p:ph idx="1"/>
          </p:nvPr>
        </p:nvSpPr>
        <p:spPr/>
        <p:txBody>
          <a:bodyPr>
            <a:normAutofit/>
          </a:bodyPr>
          <a:lstStyle/>
          <a:p>
            <a:pPr lvl="0"/>
            <a:r>
              <a:rPr lang="en-US" dirty="0"/>
              <a:t>Corn slurry Preparation and workstation set up.</a:t>
            </a:r>
          </a:p>
          <a:p>
            <a:pPr lvl="1"/>
            <a:r>
              <a:rPr lang="en-US" sz="2800" dirty="0"/>
              <a:t>The corn slurry can be made for each group. For one group grind 5 g of corn and mix with 20 ml of distilled water.</a:t>
            </a:r>
          </a:p>
          <a:p>
            <a:r>
              <a:rPr lang="en-US" dirty="0"/>
              <a:t>Filter the slurry keeping the liquid food sample</a:t>
            </a:r>
          </a:p>
        </p:txBody>
      </p:sp>
      <p:sp>
        <p:nvSpPr>
          <p:cNvPr id="4" name="Title 3"/>
          <p:cNvSpPr>
            <a:spLocks noGrp="1"/>
          </p:cNvSpPr>
          <p:nvPr>
            <p:ph type="title"/>
          </p:nvPr>
        </p:nvSpPr>
        <p:spPr>
          <a:xfrm>
            <a:off x="234351" y="350688"/>
            <a:ext cx="10515600" cy="1325563"/>
          </a:xfrm>
        </p:spPr>
        <p:txBody>
          <a:bodyPr/>
          <a:lstStyle/>
          <a:p>
            <a:r>
              <a:rPr lang="en-US" dirty="0"/>
              <a:t>Corn Slurry Preparation Instructions</a:t>
            </a:r>
            <a:br>
              <a:rPr lang="en-US" dirty="0"/>
            </a:br>
            <a:r>
              <a:rPr lang="en-US" sz="2800" dirty="0"/>
              <a:t>For stand alone lab</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8674" y="3896539"/>
            <a:ext cx="2280424" cy="2280424"/>
          </a:xfrm>
          <a:prstGeom prst="rect">
            <a:avLst/>
          </a:prstGeom>
        </p:spPr>
      </p:pic>
    </p:spTree>
    <p:extLst>
      <p:ext uri="{BB962C8B-B14F-4D97-AF65-F5344CB8AC3E}">
        <p14:creationId xmlns:p14="http://schemas.microsoft.com/office/powerpoint/2010/main" val="1866096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64672" y="1220108"/>
            <a:ext cx="9171214" cy="804636"/>
          </a:xfrm>
        </p:spPr>
        <p:txBody>
          <a:bodyPr>
            <a:normAutofit/>
          </a:bodyPr>
          <a:lstStyle/>
          <a:p>
            <a:r>
              <a:rPr lang="en-US" dirty="0"/>
              <a:t>Pre-Lab Review Questions!</a:t>
            </a:r>
          </a:p>
        </p:txBody>
      </p:sp>
      <p:sp>
        <p:nvSpPr>
          <p:cNvPr id="6" name="Content Placeholder 2"/>
          <p:cNvSpPr>
            <a:spLocks noGrp="1"/>
          </p:cNvSpPr>
          <p:nvPr>
            <p:ph idx="1"/>
          </p:nvPr>
        </p:nvSpPr>
        <p:spPr>
          <a:xfrm>
            <a:off x="266700" y="2108653"/>
            <a:ext cx="11669486" cy="3421289"/>
          </a:xfrm>
        </p:spPr>
        <p:txBody>
          <a:bodyPr>
            <a:normAutofit/>
          </a:bodyPr>
          <a:lstStyle/>
          <a:p>
            <a:r>
              <a:rPr lang="en-US" sz="3600" dirty="0"/>
              <a:t>What is fermentation? </a:t>
            </a:r>
          </a:p>
          <a:p>
            <a:r>
              <a:rPr lang="en-US" sz="3600" dirty="0"/>
              <a:t>What role does the yeast play in the fermentation process? </a:t>
            </a:r>
          </a:p>
          <a:p>
            <a:pPr marL="0" indent="0">
              <a:buNone/>
            </a:pPr>
            <a:endParaRPr lang="en-US" sz="4400" dirty="0"/>
          </a:p>
          <a:p>
            <a:pPr marL="0" indent="0">
              <a:buNone/>
            </a:pPr>
            <a:r>
              <a:rPr lang="en-US" sz="3600" dirty="0"/>
              <a:t>Answer these questions with your lab group.</a:t>
            </a:r>
          </a:p>
        </p:txBody>
      </p:sp>
      <p:sp>
        <p:nvSpPr>
          <p:cNvPr id="4" name="Title 1"/>
          <p:cNvSpPr txBox="1">
            <a:spLocks/>
          </p:cNvSpPr>
          <p:nvPr/>
        </p:nvSpPr>
        <p:spPr>
          <a:xfrm>
            <a:off x="266700" y="185965"/>
            <a:ext cx="9171214" cy="8046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a:lstStyle>
          <a:p>
            <a:r>
              <a:rPr lang="en-US" dirty="0">
                <a:solidFill>
                  <a:srgbClr val="002060"/>
                </a:solidFill>
                <a:latin typeface="Eras Bold ITC" panose="020B0907030504020204" pitchFamily="34" charset="0"/>
              </a:rPr>
              <a:t>DDG Nutrient Testing---Use S1 worksheet</a:t>
            </a:r>
          </a:p>
        </p:txBody>
      </p:sp>
    </p:spTree>
    <p:extLst>
      <p:ext uri="{BB962C8B-B14F-4D97-AF65-F5344CB8AC3E}">
        <p14:creationId xmlns:p14="http://schemas.microsoft.com/office/powerpoint/2010/main" val="109820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circle(in)">
                                      <p:cBhvr>
                                        <p:cTn id="17"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42" y="1098536"/>
            <a:ext cx="11208833" cy="1325563"/>
          </a:xfrm>
        </p:spPr>
        <p:txBody>
          <a:bodyPr/>
          <a:lstStyle/>
          <a:p>
            <a:r>
              <a:rPr lang="en-US" dirty="0"/>
              <a:t>Investigation Question: What is your hypothesis</a:t>
            </a:r>
          </a:p>
        </p:txBody>
      </p:sp>
      <p:sp>
        <p:nvSpPr>
          <p:cNvPr id="3" name="Content Placeholder 2"/>
          <p:cNvSpPr>
            <a:spLocks noGrp="1"/>
          </p:cNvSpPr>
          <p:nvPr>
            <p:ph idx="1"/>
          </p:nvPr>
        </p:nvSpPr>
        <p:spPr>
          <a:xfrm>
            <a:off x="406224" y="2424099"/>
            <a:ext cx="10066630" cy="1636032"/>
          </a:xfrm>
        </p:spPr>
        <p:txBody>
          <a:bodyPr>
            <a:normAutofit fontScale="92500" lnSpcReduction="10000"/>
          </a:bodyPr>
          <a:lstStyle/>
          <a:p>
            <a:r>
              <a:rPr lang="en-US" sz="3200" dirty="0"/>
              <a:t>Which of these, corn slurry (before fermentation) or corn mash (after fermentation), will provide the highest nutritional value to livestock after fermentation has occurred?  Why do you think so?</a:t>
            </a:r>
          </a:p>
        </p:txBody>
      </p:sp>
      <p:sp>
        <p:nvSpPr>
          <p:cNvPr id="4" name="Title 1"/>
          <p:cNvSpPr txBox="1">
            <a:spLocks/>
          </p:cNvSpPr>
          <p:nvPr/>
        </p:nvSpPr>
        <p:spPr>
          <a:xfrm>
            <a:off x="266700" y="185965"/>
            <a:ext cx="9171214" cy="8046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a:lstStyle>
          <a:p>
            <a:r>
              <a:rPr lang="en-US" dirty="0">
                <a:solidFill>
                  <a:srgbClr val="002060"/>
                </a:solidFill>
                <a:latin typeface="Eras Bold ITC" panose="020B0907030504020204" pitchFamily="34" charset="0"/>
              </a:rPr>
              <a:t>DDG Nutrient Testing—Use S1 worksheet</a:t>
            </a: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81653" y="3691781"/>
            <a:ext cx="3833404" cy="2724322"/>
          </a:xfrm>
          <a:prstGeom prst="rect">
            <a:avLst/>
          </a:prstGeom>
        </p:spPr>
      </p:pic>
    </p:spTree>
    <p:extLst>
      <p:ext uri="{BB962C8B-B14F-4D97-AF65-F5344CB8AC3E}">
        <p14:creationId xmlns:p14="http://schemas.microsoft.com/office/powerpoint/2010/main" val="217292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68728" y="961347"/>
            <a:ext cx="10515600" cy="715054"/>
          </a:xfrm>
        </p:spPr>
        <p:txBody>
          <a:bodyPr/>
          <a:lstStyle/>
          <a:p>
            <a:r>
              <a:rPr lang="en-US" dirty="0"/>
              <a:t>Carbohydrate Indicator Test (Glucose)</a:t>
            </a:r>
          </a:p>
        </p:txBody>
      </p:sp>
      <p:sp>
        <p:nvSpPr>
          <p:cNvPr id="7" name="Content Placeholder 6"/>
          <p:cNvSpPr>
            <a:spLocks noGrp="1"/>
          </p:cNvSpPr>
          <p:nvPr>
            <p:ph idx="1"/>
          </p:nvPr>
        </p:nvSpPr>
        <p:spPr>
          <a:xfrm>
            <a:off x="168728" y="1883229"/>
            <a:ext cx="11910977" cy="4158341"/>
          </a:xfrm>
        </p:spPr>
        <p:txBody>
          <a:bodyPr>
            <a:normAutofit fontScale="40000" lnSpcReduction="20000"/>
          </a:bodyPr>
          <a:lstStyle/>
          <a:p>
            <a:pPr marL="914400" lvl="0" indent="-914400">
              <a:buFont typeface="+mj-lt"/>
              <a:buAutoNum type="arabicPeriod"/>
            </a:pPr>
            <a:r>
              <a:rPr lang="en-US" sz="6700" dirty="0"/>
              <a:t>Label a test tube for corn slurry glucose test, and another test tube for corn mash glucose test.  </a:t>
            </a:r>
          </a:p>
          <a:p>
            <a:pPr marL="914400" lvl="0" indent="-914400">
              <a:buFont typeface="+mj-lt"/>
              <a:buAutoNum type="arabicPeriod"/>
            </a:pPr>
            <a:r>
              <a:rPr lang="en-US" sz="6700" dirty="0"/>
              <a:t>Add 2 ml of corn slurry to a test tube, then add 2 ml of Benedict’s Solution.</a:t>
            </a:r>
          </a:p>
          <a:p>
            <a:pPr marL="914400" lvl="0" indent="-914400">
              <a:buFont typeface="+mj-lt"/>
              <a:buAutoNum type="arabicPeriod"/>
            </a:pPr>
            <a:r>
              <a:rPr lang="en-US" sz="6700" dirty="0"/>
              <a:t>Cover with Parafilm and or stopper and mix if using short test tubes.</a:t>
            </a:r>
          </a:p>
          <a:p>
            <a:pPr marL="914400" lvl="0" indent="-914400">
              <a:buFont typeface="+mj-lt"/>
              <a:buAutoNum type="arabicPeriod"/>
            </a:pPr>
            <a:r>
              <a:rPr lang="en-US" sz="6700" dirty="0"/>
              <a:t>Place test tube in a boiling water bath for 2 minutes.  </a:t>
            </a:r>
            <a:r>
              <a:rPr lang="en-US" sz="6700" dirty="0">
                <a:solidFill>
                  <a:srgbClr val="FF0000"/>
                </a:solidFill>
              </a:rPr>
              <a:t>(Caution:  Use a test tube holder as the test tube will be hot to touch).</a:t>
            </a:r>
          </a:p>
          <a:p>
            <a:pPr marL="914400" lvl="0" indent="-914400">
              <a:buFont typeface="+mj-lt"/>
              <a:buAutoNum type="arabicPeriod"/>
            </a:pPr>
            <a:r>
              <a:rPr lang="en-US" sz="6700" dirty="0"/>
              <a:t>Record color change in the table.</a:t>
            </a:r>
          </a:p>
          <a:p>
            <a:pPr marL="914400" lvl="0" indent="-914400">
              <a:buFont typeface="+mj-lt"/>
              <a:buAutoNum type="arabicPeriod"/>
            </a:pPr>
            <a:r>
              <a:rPr lang="en-US" sz="6700" dirty="0"/>
              <a:t>Repeat steps 2 - 5 in a new test tube with the fermented corn mash.</a:t>
            </a:r>
          </a:p>
          <a:p>
            <a:pPr marL="0" indent="0">
              <a:buNone/>
            </a:pPr>
            <a:endParaRPr lang="en-US" dirty="0"/>
          </a:p>
        </p:txBody>
      </p:sp>
      <p:sp>
        <p:nvSpPr>
          <p:cNvPr id="4" name="Title 1"/>
          <p:cNvSpPr txBox="1">
            <a:spLocks/>
          </p:cNvSpPr>
          <p:nvPr/>
        </p:nvSpPr>
        <p:spPr>
          <a:xfrm>
            <a:off x="266699" y="185965"/>
            <a:ext cx="11639751" cy="80463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a:lstStyle>
          <a:p>
            <a:r>
              <a:rPr lang="en-US" dirty="0">
                <a:solidFill>
                  <a:srgbClr val="002060"/>
                </a:solidFill>
                <a:latin typeface="Eras Bold ITC" panose="020B0907030504020204" pitchFamily="34" charset="0"/>
              </a:rPr>
              <a:t>DDG Nutrient Testing—Use S2 worksheet</a:t>
            </a:r>
          </a:p>
        </p:txBody>
      </p:sp>
    </p:spTree>
    <p:extLst>
      <p:ext uri="{BB962C8B-B14F-4D97-AF65-F5344CB8AC3E}">
        <p14:creationId xmlns:p14="http://schemas.microsoft.com/office/powerpoint/2010/main" val="276020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arn(inVertical)">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5056" y="996498"/>
            <a:ext cx="10515600" cy="875845"/>
          </a:xfrm>
        </p:spPr>
        <p:txBody>
          <a:bodyPr/>
          <a:lstStyle/>
          <a:p>
            <a:r>
              <a:rPr lang="en-US" sz="4000" dirty="0"/>
              <a:t>Complex Carbohydrate Indicator Test (Starch)</a:t>
            </a:r>
          </a:p>
        </p:txBody>
      </p:sp>
      <p:sp>
        <p:nvSpPr>
          <p:cNvPr id="8" name="Content Placeholder 7"/>
          <p:cNvSpPr>
            <a:spLocks noGrp="1"/>
          </p:cNvSpPr>
          <p:nvPr>
            <p:ph idx="1"/>
          </p:nvPr>
        </p:nvSpPr>
        <p:spPr>
          <a:xfrm>
            <a:off x="185056" y="1956254"/>
            <a:ext cx="10515600" cy="4351338"/>
          </a:xfrm>
        </p:spPr>
        <p:txBody>
          <a:bodyPr>
            <a:normAutofit/>
          </a:bodyPr>
          <a:lstStyle/>
          <a:p>
            <a:pPr marL="514350" lvl="0" indent="-514350">
              <a:buFont typeface="+mj-lt"/>
              <a:buAutoNum type="arabicPeriod"/>
            </a:pPr>
            <a:r>
              <a:rPr lang="en-US" dirty="0"/>
              <a:t>Label a test tube for corn slurry starch test, and another test tube for corn mash starch test. </a:t>
            </a:r>
          </a:p>
          <a:p>
            <a:pPr marL="514350" lvl="0" indent="-514350">
              <a:buFont typeface="+mj-lt"/>
              <a:buAutoNum type="arabicPeriod"/>
            </a:pPr>
            <a:r>
              <a:rPr lang="en-US" dirty="0"/>
              <a:t>Add 1 ml of corn slurry in a test tube and add 1 </a:t>
            </a:r>
            <a:r>
              <a:rPr lang="en-US" b="1" u="sng" dirty="0"/>
              <a:t>drop</a:t>
            </a:r>
            <a:r>
              <a:rPr lang="en-US" dirty="0"/>
              <a:t> of the </a:t>
            </a:r>
            <a:r>
              <a:rPr lang="en-US" dirty="0" err="1"/>
              <a:t>Lugol’s</a:t>
            </a:r>
            <a:r>
              <a:rPr lang="en-US" dirty="0"/>
              <a:t> solution.</a:t>
            </a:r>
          </a:p>
          <a:p>
            <a:pPr marL="514350" lvl="0" indent="-514350">
              <a:buFont typeface="+mj-lt"/>
              <a:buAutoNum type="arabicPeriod"/>
            </a:pPr>
            <a:r>
              <a:rPr lang="en-US" dirty="0"/>
              <a:t>Cover with Parafilm or stopper and mix.(optional)</a:t>
            </a:r>
          </a:p>
          <a:p>
            <a:pPr marL="514350" lvl="0" indent="-514350">
              <a:buFont typeface="+mj-lt"/>
              <a:buAutoNum type="arabicPeriod"/>
            </a:pPr>
            <a:r>
              <a:rPr lang="en-US" dirty="0"/>
              <a:t>Do </a:t>
            </a:r>
            <a:r>
              <a:rPr lang="en-US" b="1" u="sng" dirty="0"/>
              <a:t>not</a:t>
            </a:r>
            <a:r>
              <a:rPr lang="en-US" b="1" dirty="0"/>
              <a:t> </a:t>
            </a:r>
            <a:r>
              <a:rPr lang="en-US" dirty="0"/>
              <a:t>heat solution.</a:t>
            </a:r>
          </a:p>
          <a:p>
            <a:pPr marL="514350" lvl="0" indent="-514350">
              <a:buFont typeface="+mj-lt"/>
              <a:buAutoNum type="arabicPeriod"/>
            </a:pPr>
            <a:r>
              <a:rPr lang="en-US" dirty="0"/>
              <a:t>Record color change in the table.</a:t>
            </a:r>
          </a:p>
          <a:p>
            <a:pPr marL="514350" lvl="0" indent="-514350">
              <a:buFont typeface="+mj-lt"/>
              <a:buAutoNum type="arabicPeriod"/>
            </a:pPr>
            <a:r>
              <a:rPr lang="en-US" dirty="0"/>
              <a:t>Repeat steps 2 - 5 in a new test tube with the fermented corn mash.</a:t>
            </a:r>
          </a:p>
          <a:p>
            <a:endParaRPr lang="en-US" dirty="0"/>
          </a:p>
        </p:txBody>
      </p:sp>
      <p:sp>
        <p:nvSpPr>
          <p:cNvPr id="4" name="Title 1"/>
          <p:cNvSpPr txBox="1">
            <a:spLocks/>
          </p:cNvSpPr>
          <p:nvPr/>
        </p:nvSpPr>
        <p:spPr>
          <a:xfrm>
            <a:off x="266700" y="185965"/>
            <a:ext cx="9171214" cy="8046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a:lstStyle>
          <a:p>
            <a:endParaRPr lang="en-US" dirty="0">
              <a:solidFill>
                <a:srgbClr val="002060"/>
              </a:solidFill>
              <a:latin typeface="Eras Bold ITC" panose="020B0907030504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87299" y="3350532"/>
            <a:ext cx="1626713" cy="1562781"/>
          </a:xfrm>
          <a:prstGeom prst="rect">
            <a:avLst/>
          </a:prstGeom>
        </p:spPr>
      </p:pic>
      <p:sp>
        <p:nvSpPr>
          <p:cNvPr id="9" name="Title 1">
            <a:extLst>
              <a:ext uri="{FF2B5EF4-FFF2-40B4-BE49-F238E27FC236}">
                <a16:creationId xmlns:a16="http://schemas.microsoft.com/office/drawing/2014/main" id="{5687B897-466F-49E9-B5BA-753C5BEAA793}"/>
              </a:ext>
            </a:extLst>
          </p:cNvPr>
          <p:cNvSpPr txBox="1">
            <a:spLocks/>
          </p:cNvSpPr>
          <p:nvPr/>
        </p:nvSpPr>
        <p:spPr>
          <a:xfrm>
            <a:off x="266699" y="185965"/>
            <a:ext cx="11639751" cy="80463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a:lstStyle>
          <a:p>
            <a:r>
              <a:rPr lang="en-US" dirty="0">
                <a:solidFill>
                  <a:srgbClr val="002060"/>
                </a:solidFill>
                <a:latin typeface="Eras Bold ITC" panose="020B0907030504020204" pitchFamily="34" charset="0"/>
              </a:rPr>
              <a:t>DDG Nutrient Testing—Use S2 worksheet</a:t>
            </a:r>
          </a:p>
        </p:txBody>
      </p:sp>
    </p:spTree>
    <p:extLst>
      <p:ext uri="{BB962C8B-B14F-4D97-AF65-F5344CB8AC3E}">
        <p14:creationId xmlns:p14="http://schemas.microsoft.com/office/powerpoint/2010/main" val="313305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down)">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3688" y="1042024"/>
            <a:ext cx="10515600" cy="1325563"/>
          </a:xfrm>
        </p:spPr>
        <p:txBody>
          <a:bodyPr/>
          <a:lstStyle/>
          <a:p>
            <a:r>
              <a:rPr lang="en-US" dirty="0"/>
              <a:t>Protein Indicator Test</a:t>
            </a:r>
          </a:p>
        </p:txBody>
      </p:sp>
      <p:sp>
        <p:nvSpPr>
          <p:cNvPr id="7" name="Content Placeholder 6"/>
          <p:cNvSpPr>
            <a:spLocks noGrp="1"/>
          </p:cNvSpPr>
          <p:nvPr>
            <p:ph idx="1"/>
          </p:nvPr>
        </p:nvSpPr>
        <p:spPr>
          <a:xfrm>
            <a:off x="266700" y="2215187"/>
            <a:ext cx="10515600" cy="3417433"/>
          </a:xfrm>
        </p:spPr>
        <p:txBody>
          <a:bodyPr>
            <a:normAutofit fontScale="92500" lnSpcReduction="20000"/>
          </a:bodyPr>
          <a:lstStyle/>
          <a:p>
            <a:pPr marL="514350" lvl="0" indent="-514350">
              <a:buFont typeface="+mj-lt"/>
              <a:buAutoNum type="arabicPeriod"/>
            </a:pPr>
            <a:r>
              <a:rPr lang="en-US" sz="3000" dirty="0"/>
              <a:t>Label a test tube for corn slurry protein test, and another test tube for corn mash protein test. </a:t>
            </a:r>
          </a:p>
          <a:p>
            <a:pPr marL="514350" lvl="0" indent="-514350">
              <a:buFont typeface="+mj-lt"/>
              <a:buAutoNum type="arabicPeriod"/>
            </a:pPr>
            <a:r>
              <a:rPr lang="en-US" sz="3000" dirty="0"/>
              <a:t>Add 1 ml of corn slurry and add 2 ml of Biuret Reagent to a test tube.</a:t>
            </a:r>
          </a:p>
          <a:p>
            <a:pPr marL="514350" lvl="0" indent="-514350">
              <a:buFont typeface="+mj-lt"/>
              <a:buAutoNum type="arabicPeriod"/>
            </a:pPr>
            <a:r>
              <a:rPr lang="en-US" sz="3000" dirty="0"/>
              <a:t>Cover with Parafilm or stopper and gently mix.(optional)</a:t>
            </a:r>
          </a:p>
          <a:p>
            <a:pPr marL="514350" lvl="0" indent="-514350">
              <a:buFont typeface="+mj-lt"/>
              <a:buAutoNum type="arabicPeriod"/>
            </a:pPr>
            <a:r>
              <a:rPr lang="en-US" sz="3000" dirty="0"/>
              <a:t>Wait 30 seconds for a color change.</a:t>
            </a:r>
          </a:p>
          <a:p>
            <a:pPr marL="514350" lvl="0" indent="-514350">
              <a:buFont typeface="+mj-lt"/>
              <a:buAutoNum type="arabicPeriod"/>
            </a:pPr>
            <a:r>
              <a:rPr lang="en-US" sz="3000" dirty="0"/>
              <a:t>Record color change in the table.</a:t>
            </a:r>
          </a:p>
          <a:p>
            <a:pPr marL="514350" lvl="0" indent="-514350">
              <a:buFont typeface="+mj-lt"/>
              <a:buAutoNum type="arabicPeriod"/>
            </a:pPr>
            <a:r>
              <a:rPr lang="en-US" sz="3000" dirty="0"/>
              <a:t>Repeat steps 2 - 5 in a new test tube with the fermented corn mash.</a:t>
            </a:r>
          </a:p>
          <a:p>
            <a:endParaRPr lang="en-US" dirty="0"/>
          </a:p>
          <a:p>
            <a:endParaRPr lang="en-US" dirty="0"/>
          </a:p>
        </p:txBody>
      </p:sp>
      <p:sp>
        <p:nvSpPr>
          <p:cNvPr id="8" name="Title 5"/>
          <p:cNvSpPr txBox="1">
            <a:spLocks/>
          </p:cNvSpPr>
          <p:nvPr/>
        </p:nvSpPr>
        <p:spPr>
          <a:xfrm>
            <a:off x="8896702" y="3261121"/>
            <a:ext cx="3612932"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a:lstStyle>
          <a:p>
            <a:r>
              <a:rPr lang="en-US" sz="2400" u="sng" dirty="0">
                <a:solidFill>
                  <a:srgbClr val="FF0000"/>
                </a:solidFill>
              </a:rPr>
              <a:t>DO NOT HEAT!  </a:t>
            </a:r>
          </a:p>
          <a:p>
            <a:r>
              <a:rPr lang="en-US" sz="2400" dirty="0">
                <a:solidFill>
                  <a:srgbClr val="FF0000"/>
                </a:solidFill>
              </a:rPr>
              <a:t>Heating will cause protein breakdown</a:t>
            </a:r>
          </a:p>
          <a:p>
            <a:r>
              <a:rPr lang="en-US" sz="2400" dirty="0">
                <a:solidFill>
                  <a:srgbClr val="FF0000"/>
                </a:solidFill>
              </a:rPr>
              <a:t>and give a negative test</a:t>
            </a:r>
            <a:r>
              <a:rPr lang="en-US" sz="2800" dirty="0">
                <a:solidFill>
                  <a:srgbClr val="FF0000"/>
                </a:solidFill>
              </a:rPr>
              <a:t>.</a:t>
            </a: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78142" y="260633"/>
            <a:ext cx="1626713" cy="1562781"/>
          </a:xfrm>
          <a:prstGeom prst="rect">
            <a:avLst/>
          </a:prstGeom>
        </p:spPr>
      </p:pic>
      <p:sp>
        <p:nvSpPr>
          <p:cNvPr id="10" name="Title 1"/>
          <p:cNvSpPr txBox="1">
            <a:spLocks/>
          </p:cNvSpPr>
          <p:nvPr/>
        </p:nvSpPr>
        <p:spPr>
          <a:xfrm>
            <a:off x="266700" y="185965"/>
            <a:ext cx="9171214" cy="8046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a:lstStyle>
          <a:p>
            <a:endParaRPr lang="en-US" dirty="0">
              <a:solidFill>
                <a:srgbClr val="002060"/>
              </a:solidFill>
              <a:latin typeface="Eras Bold ITC" panose="020B0907030504020204" pitchFamily="34" charset="0"/>
            </a:endParaRPr>
          </a:p>
        </p:txBody>
      </p:sp>
      <p:sp>
        <p:nvSpPr>
          <p:cNvPr id="12" name="Title 1">
            <a:extLst>
              <a:ext uri="{FF2B5EF4-FFF2-40B4-BE49-F238E27FC236}">
                <a16:creationId xmlns:a16="http://schemas.microsoft.com/office/drawing/2014/main" id="{BF3DACCC-6E66-420F-8EE8-CE4C34C5D3C2}"/>
              </a:ext>
            </a:extLst>
          </p:cNvPr>
          <p:cNvSpPr txBox="1">
            <a:spLocks/>
          </p:cNvSpPr>
          <p:nvPr/>
        </p:nvSpPr>
        <p:spPr>
          <a:xfrm>
            <a:off x="266699" y="185965"/>
            <a:ext cx="11639751" cy="80463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a:lstStyle>
          <a:p>
            <a:r>
              <a:rPr lang="en-US" dirty="0">
                <a:solidFill>
                  <a:srgbClr val="002060"/>
                </a:solidFill>
                <a:latin typeface="Eras Bold ITC" panose="020B0907030504020204" pitchFamily="34" charset="0"/>
              </a:rPr>
              <a:t>DDG Nutrient Testing—Use S2 worksheet</a:t>
            </a:r>
          </a:p>
        </p:txBody>
      </p:sp>
    </p:spTree>
    <p:extLst>
      <p:ext uri="{BB962C8B-B14F-4D97-AF65-F5344CB8AC3E}">
        <p14:creationId xmlns:p14="http://schemas.microsoft.com/office/powerpoint/2010/main" val="239912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circle(in)">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circle(in)">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circle(in)">
                                      <p:cBhvr>
                                        <p:cTn id="22" dur="20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circle(in)">
                                      <p:cBhvr>
                                        <p:cTn id="27" dur="20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circle(in)">
                                      <p:cBhvr>
                                        <p:cTn id="32"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693" y="1363581"/>
            <a:ext cx="6402326" cy="4524315"/>
          </a:xfrm>
          <a:prstGeom prst="rect">
            <a:avLst/>
          </a:prstGeom>
        </p:spPr>
        <p:txBody>
          <a:bodyPr wrap="square">
            <a:spAutoFit/>
          </a:bodyPr>
          <a:lstStyle/>
          <a:p>
            <a:r>
              <a:rPr lang="en-US" sz="3200" dirty="0">
                <a:solidFill>
                  <a:srgbClr val="00B050"/>
                </a:solidFill>
                <a:latin typeface="Avenir Light"/>
                <a:ea typeface="Cambria" panose="02040503050406030204" pitchFamily="18" charset="0"/>
                <a:cs typeface="Cambria" panose="02040503050406030204" pitchFamily="18" charset="0"/>
              </a:rPr>
              <a:t>The increasing demand of fuel for transportation, increased world-demand for oil (gasoline) and the negative consequences of global warming due to gasoline production have all contributed to the increased use of corn-based sugar to produce ethanol which you have just completed in a previous lab.</a:t>
            </a:r>
            <a:endParaRPr lang="en-US" sz="3200" dirty="0">
              <a:solidFill>
                <a:srgbClr val="00B050"/>
              </a:solidFill>
              <a:latin typeface="Avenir Light"/>
            </a:endParaRPr>
          </a:p>
        </p:txBody>
      </p:sp>
      <p:sp>
        <p:nvSpPr>
          <p:cNvPr id="3" name="Rectangle 2"/>
          <p:cNvSpPr/>
          <p:nvPr/>
        </p:nvSpPr>
        <p:spPr>
          <a:xfrm>
            <a:off x="264693" y="222665"/>
            <a:ext cx="10130591" cy="830997"/>
          </a:xfrm>
          <a:prstGeom prst="rect">
            <a:avLst/>
          </a:prstGeom>
        </p:spPr>
        <p:txBody>
          <a:bodyPr wrap="square">
            <a:spAutoFit/>
          </a:bodyPr>
          <a:lstStyle/>
          <a:p>
            <a:r>
              <a:rPr lang="en-US" sz="4800" dirty="0">
                <a:solidFill>
                  <a:schemeClr val="tx2"/>
                </a:solidFill>
                <a:latin typeface="Avenir Light"/>
                <a:ea typeface="Cambria" panose="02040503050406030204" pitchFamily="18" charset="0"/>
                <a:cs typeface="Cambria" panose="02040503050406030204" pitchFamily="18" charset="0"/>
              </a:rPr>
              <a:t>Why Ethanol?</a:t>
            </a:r>
            <a:endParaRPr lang="en-US" sz="4800" dirty="0">
              <a:solidFill>
                <a:schemeClr val="tx2"/>
              </a:solidFill>
              <a:latin typeface="Avenir Light"/>
            </a:endParaRPr>
          </a:p>
        </p:txBody>
      </p:sp>
      <p:pic>
        <p:nvPicPr>
          <p:cNvPr id="4" name="Picture 3" descr="The Raleigh Connoisseur - A Downtown Raleigh Blo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74484" y="1462546"/>
            <a:ext cx="5110329" cy="3416620"/>
          </a:xfrm>
          <a:prstGeom prst="rect">
            <a:avLst/>
          </a:prstGeom>
        </p:spPr>
      </p:pic>
    </p:spTree>
    <p:extLst>
      <p:ext uri="{BB962C8B-B14F-4D97-AF65-F5344CB8AC3E}">
        <p14:creationId xmlns:p14="http://schemas.microsoft.com/office/powerpoint/2010/main" val="513269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431498038"/>
              </p:ext>
            </p:extLst>
          </p:nvPr>
        </p:nvGraphicFramePr>
        <p:xfrm>
          <a:off x="1088572" y="1698171"/>
          <a:ext cx="9753599" cy="3701142"/>
        </p:xfrm>
        <a:graphic>
          <a:graphicData uri="http://schemas.openxmlformats.org/drawingml/2006/table">
            <a:tbl>
              <a:tblPr firstRow="1" firstCol="1" bandRow="1">
                <a:tableStyleId>{5C22544A-7EE6-4342-B048-85BDC9FD1C3A}</a:tableStyleId>
              </a:tblPr>
              <a:tblGrid>
                <a:gridCol w="2643499">
                  <a:extLst>
                    <a:ext uri="{9D8B030D-6E8A-4147-A177-3AD203B41FA5}">
                      <a16:colId xmlns:a16="http://schemas.microsoft.com/office/drawing/2014/main" val="2955653392"/>
                    </a:ext>
                  </a:extLst>
                </a:gridCol>
                <a:gridCol w="2402658">
                  <a:extLst>
                    <a:ext uri="{9D8B030D-6E8A-4147-A177-3AD203B41FA5}">
                      <a16:colId xmlns:a16="http://schemas.microsoft.com/office/drawing/2014/main" val="3587972948"/>
                    </a:ext>
                  </a:extLst>
                </a:gridCol>
                <a:gridCol w="2375790">
                  <a:extLst>
                    <a:ext uri="{9D8B030D-6E8A-4147-A177-3AD203B41FA5}">
                      <a16:colId xmlns:a16="http://schemas.microsoft.com/office/drawing/2014/main" val="746165465"/>
                    </a:ext>
                  </a:extLst>
                </a:gridCol>
                <a:gridCol w="2331652">
                  <a:extLst>
                    <a:ext uri="{9D8B030D-6E8A-4147-A177-3AD203B41FA5}">
                      <a16:colId xmlns:a16="http://schemas.microsoft.com/office/drawing/2014/main" val="278577157"/>
                    </a:ext>
                  </a:extLst>
                </a:gridCol>
              </a:tblGrid>
              <a:tr h="1110343">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Sample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Carbohydrate Indicator Test (Glucose)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a:effectLst/>
                        </a:rPr>
                        <a:t>Complex Carbohydrate Indicator Test (Starch)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Protein Indicator Test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955454"/>
                  </a:ext>
                </a:extLst>
              </a:tr>
              <a:tr h="1110343">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Corn Slurry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9976485"/>
                  </a:ext>
                </a:extLst>
              </a:tr>
              <a:tr h="1480456">
                <a:tc>
                  <a:txBody>
                    <a:bodyPr/>
                    <a:lstStyle/>
                    <a:p>
                      <a:pPr marL="0" marR="0" algn="ctr">
                        <a:spcBef>
                          <a:spcPts val="0"/>
                        </a:spcBef>
                        <a:spcAft>
                          <a:spcPts val="0"/>
                        </a:spcAft>
                      </a:pPr>
                      <a:r>
                        <a:rPr lang="en-US" sz="1200">
                          <a:effectLst/>
                        </a:rPr>
                        <a:t> </a:t>
                      </a:r>
                    </a:p>
                    <a:p>
                      <a:pPr marL="0" marR="0" algn="ctr">
                        <a:spcBef>
                          <a:spcPts val="0"/>
                        </a:spcBef>
                        <a:spcAft>
                          <a:spcPts val="0"/>
                        </a:spcAft>
                      </a:pPr>
                      <a:r>
                        <a:rPr lang="en-US" sz="1200">
                          <a:effectLst/>
                        </a:rPr>
                        <a:t>Fermented Corn Mash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p>
                    <a:p>
                      <a:pPr marL="0" marR="0">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8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8497706"/>
                  </a:ext>
                </a:extLst>
              </a:tr>
            </a:tbl>
          </a:graphicData>
        </a:graphic>
      </p:graphicFrame>
      <p:sp>
        <p:nvSpPr>
          <p:cNvPr id="10" name="Title 1"/>
          <p:cNvSpPr txBox="1">
            <a:spLocks/>
          </p:cNvSpPr>
          <p:nvPr/>
        </p:nvSpPr>
        <p:spPr>
          <a:xfrm>
            <a:off x="266700" y="185965"/>
            <a:ext cx="9171214" cy="8046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a:lstStyle>
          <a:p>
            <a:r>
              <a:rPr lang="en-US" dirty="0">
                <a:solidFill>
                  <a:srgbClr val="002060"/>
                </a:solidFill>
                <a:latin typeface="Eras Bold ITC" panose="020B0907030504020204" pitchFamily="34" charset="0"/>
              </a:rPr>
              <a:t>DDG Nutrient Testing</a:t>
            </a:r>
          </a:p>
        </p:txBody>
      </p:sp>
      <p:sp>
        <p:nvSpPr>
          <p:cNvPr id="11" name="Title 1"/>
          <p:cNvSpPr txBox="1">
            <a:spLocks/>
          </p:cNvSpPr>
          <p:nvPr/>
        </p:nvSpPr>
        <p:spPr>
          <a:xfrm>
            <a:off x="419100" y="860879"/>
            <a:ext cx="9171214" cy="8046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a:lstStyle>
          <a:p>
            <a:r>
              <a:rPr lang="en-US" sz="3600" dirty="0">
                <a:solidFill>
                  <a:schemeClr val="accent6"/>
                </a:solidFill>
                <a:latin typeface="Avenir Light"/>
              </a:rPr>
              <a:t>Student Data Table</a:t>
            </a:r>
          </a:p>
        </p:txBody>
      </p:sp>
    </p:spTree>
    <p:extLst>
      <p:ext uri="{BB962C8B-B14F-4D97-AF65-F5344CB8AC3E}">
        <p14:creationId xmlns:p14="http://schemas.microsoft.com/office/powerpoint/2010/main" val="2165908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5056" y="996498"/>
            <a:ext cx="10515600" cy="875845"/>
          </a:xfrm>
        </p:spPr>
        <p:txBody>
          <a:bodyPr>
            <a:normAutofit/>
          </a:bodyPr>
          <a:lstStyle/>
          <a:p>
            <a:r>
              <a:rPr lang="en-US" sz="4000" dirty="0"/>
              <a:t>Results expected:</a:t>
            </a:r>
          </a:p>
        </p:txBody>
      </p:sp>
      <p:sp>
        <p:nvSpPr>
          <p:cNvPr id="4" name="Title 1"/>
          <p:cNvSpPr txBox="1">
            <a:spLocks/>
          </p:cNvSpPr>
          <p:nvPr/>
        </p:nvSpPr>
        <p:spPr>
          <a:xfrm>
            <a:off x="266700" y="185965"/>
            <a:ext cx="9171214" cy="8046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a:lstStyle>
          <a:p>
            <a:endParaRPr lang="en-US" dirty="0">
              <a:solidFill>
                <a:srgbClr val="002060"/>
              </a:solidFill>
              <a:latin typeface="Eras Bold ITC" panose="020B0907030504020204" pitchFamily="34" charset="0"/>
            </a:endParaRPr>
          </a:p>
        </p:txBody>
      </p:sp>
      <p:sp>
        <p:nvSpPr>
          <p:cNvPr id="9" name="Title 1">
            <a:extLst>
              <a:ext uri="{FF2B5EF4-FFF2-40B4-BE49-F238E27FC236}">
                <a16:creationId xmlns:a16="http://schemas.microsoft.com/office/drawing/2014/main" id="{5687B897-466F-49E9-B5BA-753C5BEAA793}"/>
              </a:ext>
            </a:extLst>
          </p:cNvPr>
          <p:cNvSpPr txBox="1">
            <a:spLocks/>
          </p:cNvSpPr>
          <p:nvPr/>
        </p:nvSpPr>
        <p:spPr>
          <a:xfrm>
            <a:off x="266699" y="185965"/>
            <a:ext cx="11639751" cy="80463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a:lstStyle>
          <a:p>
            <a:r>
              <a:rPr lang="en-US" dirty="0">
                <a:solidFill>
                  <a:srgbClr val="002060"/>
                </a:solidFill>
                <a:latin typeface="Eras Bold ITC" panose="020B0907030504020204" pitchFamily="34" charset="0"/>
              </a:rPr>
              <a:t>DDG Nutrient Testing—Use S2 worksheet</a:t>
            </a:r>
          </a:p>
        </p:txBody>
      </p:sp>
      <p:pic>
        <p:nvPicPr>
          <p:cNvPr id="4098" name="Picture 2" descr="Lab Practical 3 Flashcards | Quizlet">
            <a:extLst>
              <a:ext uri="{FF2B5EF4-FFF2-40B4-BE49-F238E27FC236}">
                <a16:creationId xmlns:a16="http://schemas.microsoft.com/office/drawing/2014/main" id="{48C90723-5E07-484D-A4B8-2F21A92574F1}"/>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3028" t="19213" r="9056"/>
          <a:stretch/>
        </p:blipFill>
        <p:spPr bwMode="auto">
          <a:xfrm>
            <a:off x="558265" y="2704699"/>
            <a:ext cx="4186990" cy="28856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B1741AE-D877-454E-90B2-05A580BC7AFC}"/>
              </a:ext>
            </a:extLst>
          </p:cNvPr>
          <p:cNvSpPr txBox="1"/>
          <p:nvPr/>
        </p:nvSpPr>
        <p:spPr>
          <a:xfrm>
            <a:off x="1450837" y="2360671"/>
            <a:ext cx="3114116" cy="369332"/>
          </a:xfrm>
          <a:prstGeom prst="rect">
            <a:avLst/>
          </a:prstGeom>
          <a:noFill/>
        </p:spPr>
        <p:txBody>
          <a:bodyPr wrap="square" rtlCol="0">
            <a:spAutoFit/>
          </a:bodyPr>
          <a:lstStyle/>
          <a:p>
            <a:r>
              <a:rPr lang="en-US" b="1" dirty="0" err="1"/>
              <a:t>Lugol’s</a:t>
            </a:r>
            <a:r>
              <a:rPr lang="en-US" b="1" dirty="0"/>
              <a:t> Starch Test</a:t>
            </a:r>
          </a:p>
        </p:txBody>
      </p:sp>
      <p:pic>
        <p:nvPicPr>
          <p:cNvPr id="4100" name="Picture 4" descr="Nutrient Tests Flashcards | Quizlet">
            <a:extLst>
              <a:ext uri="{FF2B5EF4-FFF2-40B4-BE49-F238E27FC236}">
                <a16:creationId xmlns:a16="http://schemas.microsoft.com/office/drawing/2014/main" id="{580C7EC2-E52B-4AE7-9734-7333F451026D}"/>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1629" t="6642" r="50000" b="6407"/>
          <a:stretch/>
        </p:blipFill>
        <p:spPr bwMode="auto">
          <a:xfrm>
            <a:off x="5143100" y="2839453"/>
            <a:ext cx="2863991" cy="221381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E99D6B5-0628-4E62-AA82-E0C45EF2FFA7}"/>
              </a:ext>
            </a:extLst>
          </p:cNvPr>
          <p:cNvSpPr txBox="1"/>
          <p:nvPr/>
        </p:nvSpPr>
        <p:spPr>
          <a:xfrm>
            <a:off x="5371871" y="2379376"/>
            <a:ext cx="3114116" cy="369332"/>
          </a:xfrm>
          <a:prstGeom prst="rect">
            <a:avLst/>
          </a:prstGeom>
          <a:noFill/>
        </p:spPr>
        <p:txBody>
          <a:bodyPr wrap="square" rtlCol="0">
            <a:spAutoFit/>
          </a:bodyPr>
          <a:lstStyle/>
          <a:p>
            <a:r>
              <a:rPr lang="en-US" b="1" dirty="0"/>
              <a:t>Benedict’s Glucose Test</a:t>
            </a:r>
          </a:p>
        </p:txBody>
      </p:sp>
      <p:pic>
        <p:nvPicPr>
          <p:cNvPr id="4104" name="Picture 8" descr="Biuret Test (biurett) - Profile | Pinterest">
            <a:extLst>
              <a:ext uri="{FF2B5EF4-FFF2-40B4-BE49-F238E27FC236}">
                <a16:creationId xmlns:a16="http://schemas.microsoft.com/office/drawing/2014/main" id="{687C0934-670F-4CE3-8EF2-9358D4A038B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369366" y="2870940"/>
            <a:ext cx="3350997" cy="255314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DBC4FD9-DF92-4974-811C-C484B98DD162}"/>
              </a:ext>
            </a:extLst>
          </p:cNvPr>
          <p:cNvSpPr txBox="1"/>
          <p:nvPr/>
        </p:nvSpPr>
        <p:spPr>
          <a:xfrm>
            <a:off x="8792334" y="2379708"/>
            <a:ext cx="3114116" cy="369332"/>
          </a:xfrm>
          <a:prstGeom prst="rect">
            <a:avLst/>
          </a:prstGeom>
          <a:noFill/>
        </p:spPr>
        <p:txBody>
          <a:bodyPr wrap="square" rtlCol="0">
            <a:spAutoFit/>
          </a:bodyPr>
          <a:lstStyle/>
          <a:p>
            <a:r>
              <a:rPr lang="en-US" b="1" dirty="0"/>
              <a:t>Biuret Protein Test</a:t>
            </a:r>
          </a:p>
        </p:txBody>
      </p:sp>
    </p:spTree>
    <p:extLst>
      <p:ext uri="{BB962C8B-B14F-4D97-AF65-F5344CB8AC3E}">
        <p14:creationId xmlns:p14="http://schemas.microsoft.com/office/powerpoint/2010/main" val="3079141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4660" y="1270568"/>
            <a:ext cx="3014480" cy="646331"/>
          </a:xfrm>
          <a:prstGeom prst="rect">
            <a:avLst/>
          </a:prstGeom>
        </p:spPr>
        <p:txBody>
          <a:bodyPr wrap="none">
            <a:spAutoFit/>
          </a:bodyPr>
          <a:lstStyle/>
          <a:p>
            <a:r>
              <a:rPr lang="en-US" sz="3600" b="1" dirty="0">
                <a:latin typeface="Avenir Light"/>
                <a:ea typeface="Calibri" panose="020F0502020204030204" pitchFamily="34" charset="0"/>
                <a:cs typeface="Times New Roman" panose="02020603050405020304" pitchFamily="18" charset="0"/>
              </a:rPr>
              <a:t>Lab Analysis</a:t>
            </a:r>
            <a:endParaRPr lang="en-US" sz="3600" dirty="0">
              <a:latin typeface="Avenir Light"/>
              <a:ea typeface="Calibri" panose="020F0502020204030204" pitchFamily="34" charset="0"/>
              <a:cs typeface="Times New Roman" panose="02020603050405020304" pitchFamily="18" charset="0"/>
            </a:endParaRPr>
          </a:p>
        </p:txBody>
      </p:sp>
      <p:sp>
        <p:nvSpPr>
          <p:cNvPr id="6" name="Title 1"/>
          <p:cNvSpPr txBox="1">
            <a:spLocks/>
          </p:cNvSpPr>
          <p:nvPr/>
        </p:nvSpPr>
        <p:spPr>
          <a:xfrm>
            <a:off x="266700" y="185965"/>
            <a:ext cx="9171214" cy="8046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a:lstStyle>
          <a:p>
            <a:r>
              <a:rPr lang="en-US" dirty="0">
                <a:solidFill>
                  <a:srgbClr val="002060"/>
                </a:solidFill>
                <a:latin typeface="Eras Bold ITC" panose="020B0907030504020204" pitchFamily="34" charset="0"/>
              </a:rPr>
              <a:t>DDG Nutrient Testing</a:t>
            </a:r>
          </a:p>
        </p:txBody>
      </p:sp>
      <p:sp>
        <p:nvSpPr>
          <p:cNvPr id="7" name="Rectangle 6"/>
          <p:cNvSpPr/>
          <p:nvPr/>
        </p:nvSpPr>
        <p:spPr>
          <a:xfrm>
            <a:off x="812055" y="2280678"/>
            <a:ext cx="6588342" cy="646331"/>
          </a:xfrm>
          <a:prstGeom prst="rect">
            <a:avLst/>
          </a:prstGeom>
        </p:spPr>
        <p:txBody>
          <a:bodyPr wrap="none">
            <a:spAutoFit/>
          </a:bodyPr>
          <a:lstStyle/>
          <a:p>
            <a:r>
              <a:rPr lang="en-US" sz="3600" dirty="0">
                <a:latin typeface="Avenir Light"/>
                <a:ea typeface="Calibri" panose="020F0502020204030204" pitchFamily="34" charset="0"/>
              </a:rPr>
              <a:t>Were your predictions correct? </a:t>
            </a:r>
            <a:endParaRPr lang="en-US" sz="3600" dirty="0">
              <a:latin typeface="Avenir Light"/>
            </a:endParaRPr>
          </a:p>
        </p:txBody>
      </p:sp>
      <p:sp>
        <p:nvSpPr>
          <p:cNvPr id="8" name="Rectangle 7"/>
          <p:cNvSpPr/>
          <p:nvPr/>
        </p:nvSpPr>
        <p:spPr>
          <a:xfrm>
            <a:off x="812054" y="3206976"/>
            <a:ext cx="9268647" cy="1200329"/>
          </a:xfrm>
          <a:prstGeom prst="rect">
            <a:avLst/>
          </a:prstGeom>
        </p:spPr>
        <p:txBody>
          <a:bodyPr wrap="square">
            <a:spAutoFit/>
          </a:bodyPr>
          <a:lstStyle/>
          <a:p>
            <a:r>
              <a:rPr lang="en-US" sz="3600" dirty="0">
                <a:latin typeface="Avenir Light"/>
                <a:ea typeface="Calibri" panose="020F0502020204030204" pitchFamily="34" charset="0"/>
              </a:rPr>
              <a:t>What do the results tell you about what happened during the fermentation process? </a:t>
            </a:r>
            <a:endParaRPr lang="en-US" sz="3600" dirty="0">
              <a:latin typeface="Avenir Light"/>
            </a:endParaRPr>
          </a:p>
        </p:txBody>
      </p:sp>
    </p:spTree>
    <p:extLst>
      <p:ext uri="{BB962C8B-B14F-4D97-AF65-F5344CB8AC3E}">
        <p14:creationId xmlns:p14="http://schemas.microsoft.com/office/powerpoint/2010/main" val="330555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385" y="1438506"/>
            <a:ext cx="10961931" cy="2923877"/>
          </a:xfrm>
          <a:prstGeom prst="rect">
            <a:avLst/>
          </a:prstGeom>
        </p:spPr>
        <p:txBody>
          <a:bodyPr wrap="square">
            <a:spAutoFit/>
          </a:bodyPr>
          <a:lstStyle/>
          <a:p>
            <a:r>
              <a:rPr lang="en-US" sz="3200" b="1" dirty="0">
                <a:latin typeface="Avenir Light"/>
                <a:ea typeface="Calibri" panose="020F0502020204030204" pitchFamily="34" charset="0"/>
                <a:cs typeface="Times New Roman" panose="02020603050405020304" pitchFamily="18" charset="0"/>
              </a:rPr>
              <a:t>Reflection and Conclusion:</a:t>
            </a:r>
          </a:p>
          <a:p>
            <a:endParaRPr lang="en-US" sz="3200" dirty="0">
              <a:latin typeface="Avenir Ligh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dirty="0">
                <a:latin typeface="Avenir Light"/>
                <a:ea typeface="Calibri" panose="020F0502020204030204" pitchFamily="34" charset="0"/>
                <a:cs typeface="Times New Roman" panose="02020603050405020304" pitchFamily="18" charset="0"/>
              </a:rPr>
              <a:t>Our livestock are in need of protein. Based on our observations, which solution would best be used for our livestock? Why?</a:t>
            </a:r>
          </a:p>
          <a:p>
            <a:pPr marL="342900" marR="0" lvl="0" indent="-342900">
              <a:spcBef>
                <a:spcPts val="0"/>
              </a:spcBef>
              <a:spcAft>
                <a:spcPts val="0"/>
              </a:spcAft>
              <a:buFont typeface="+mj-lt"/>
              <a:buAutoNum type="arabicPeriod"/>
            </a:pPr>
            <a:endParaRPr lang="en-US" sz="2400" dirty="0">
              <a:latin typeface="Avenir Light"/>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dirty="0">
                <a:latin typeface="Avenir Light"/>
                <a:ea typeface="Calibri" panose="020F0502020204030204" pitchFamily="34" charset="0"/>
                <a:cs typeface="Times New Roman" panose="02020603050405020304" pitchFamily="18" charset="0"/>
              </a:rPr>
              <a:t>Based on our test results, which types of macromolecules are primarily seen after the fermentation process?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p:cNvSpPr txBox="1">
            <a:spLocks/>
          </p:cNvSpPr>
          <p:nvPr/>
        </p:nvSpPr>
        <p:spPr>
          <a:xfrm>
            <a:off x="266700" y="185965"/>
            <a:ext cx="9171214" cy="8046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a:lstStyle>
          <a:p>
            <a:r>
              <a:rPr lang="en-US" dirty="0">
                <a:solidFill>
                  <a:srgbClr val="002060"/>
                </a:solidFill>
                <a:latin typeface="Eras Bold ITC" panose="020B0907030504020204" pitchFamily="34" charset="0"/>
              </a:rPr>
              <a:t>DDG Nutrient Testing</a:t>
            </a:r>
          </a:p>
        </p:txBody>
      </p:sp>
    </p:spTree>
    <p:extLst>
      <p:ext uri="{BB962C8B-B14F-4D97-AF65-F5344CB8AC3E}">
        <p14:creationId xmlns:p14="http://schemas.microsoft.com/office/powerpoint/2010/main" val="327392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9228" y="1247822"/>
            <a:ext cx="10341428" cy="3724096"/>
          </a:xfrm>
          <a:prstGeom prst="rect">
            <a:avLst/>
          </a:prstGeom>
        </p:spPr>
        <p:txBody>
          <a:bodyPr wrap="square">
            <a:spAutoFit/>
          </a:bodyPr>
          <a:lstStyle/>
          <a:p>
            <a:r>
              <a:rPr lang="en-US" sz="3600" b="1" dirty="0">
                <a:latin typeface="Avenir Light"/>
                <a:ea typeface="Calibri" panose="020F0502020204030204" pitchFamily="34" charset="0"/>
                <a:cs typeface="Times New Roman" panose="02020603050405020304" pitchFamily="18" charset="0"/>
              </a:rPr>
              <a:t>Take it further!</a:t>
            </a:r>
            <a:endParaRPr lang="en-US" sz="3600" dirty="0">
              <a:latin typeface="Avenir Light"/>
              <a:ea typeface="Calibri" panose="020F0502020204030204" pitchFamily="34" charset="0"/>
              <a:cs typeface="Times New Roman" panose="02020603050405020304" pitchFamily="18" charset="0"/>
            </a:endParaRPr>
          </a:p>
          <a:p>
            <a:r>
              <a:rPr lang="en-US" sz="2400" dirty="0">
                <a:latin typeface="Avenir Light"/>
                <a:ea typeface="Calibri" panose="020F0502020204030204" pitchFamily="34" charset="0"/>
                <a:cs typeface="Times New Roman" panose="02020603050405020304" pitchFamily="18" charset="0"/>
              </a:rPr>
              <a:t>Protein is vital for the health and upkeep of livestock.  Do some research to compare the different benefits between using distillers grains (WDG) (DDG)   and other corn based feeds in the daily diet of livestock.  Look for the topics below during your research.  Write a two-paragraph summary or your findings.</a:t>
            </a:r>
          </a:p>
          <a:p>
            <a:pPr marL="742950" marR="0" lvl="1" indent="-285750">
              <a:spcBef>
                <a:spcPts val="0"/>
              </a:spcBef>
              <a:spcAft>
                <a:spcPts val="0"/>
              </a:spcAft>
              <a:buFont typeface="Courier New" panose="02070309020205020404" pitchFamily="49" charset="0"/>
              <a:buChar char="o"/>
            </a:pPr>
            <a:r>
              <a:rPr lang="en-US" sz="2400" dirty="0">
                <a:latin typeface="Avenir Light"/>
                <a:ea typeface="Calibri" panose="020F0502020204030204" pitchFamily="34" charset="0"/>
                <a:cs typeface="Times New Roman" panose="02020603050405020304" pitchFamily="18" charset="0"/>
              </a:rPr>
              <a:t>Cost of feed</a:t>
            </a:r>
          </a:p>
          <a:p>
            <a:pPr marL="742950" marR="0" lvl="1" indent="-285750">
              <a:spcBef>
                <a:spcPts val="0"/>
              </a:spcBef>
              <a:spcAft>
                <a:spcPts val="0"/>
              </a:spcAft>
              <a:buFont typeface="Courier New" panose="02070309020205020404" pitchFamily="49" charset="0"/>
              <a:buChar char="o"/>
            </a:pPr>
            <a:r>
              <a:rPr lang="en-US" sz="2400" dirty="0">
                <a:latin typeface="Avenir Light"/>
                <a:ea typeface="Calibri" panose="020F0502020204030204" pitchFamily="34" charset="0"/>
                <a:cs typeface="Times New Roman" panose="02020603050405020304" pitchFamily="18" charset="0"/>
              </a:rPr>
              <a:t>Availability of feed</a:t>
            </a:r>
          </a:p>
          <a:p>
            <a:pPr marL="742950" marR="0" lvl="1" indent="-285750">
              <a:spcBef>
                <a:spcPts val="0"/>
              </a:spcBef>
              <a:spcAft>
                <a:spcPts val="0"/>
              </a:spcAft>
              <a:buFont typeface="Courier New" panose="02070309020205020404" pitchFamily="49" charset="0"/>
              <a:buChar char="o"/>
            </a:pPr>
            <a:r>
              <a:rPr lang="en-US" sz="2400" dirty="0">
                <a:latin typeface="Avenir Light"/>
                <a:ea typeface="Calibri" panose="020F0502020204030204" pitchFamily="34" charset="0"/>
                <a:cs typeface="Times New Roman" panose="02020603050405020304" pitchFamily="18" charset="0"/>
              </a:rPr>
              <a:t>Nutrient supply</a:t>
            </a:r>
            <a:r>
              <a:rPr lang="en-US" sz="2400" b="1" dirty="0">
                <a:latin typeface="Avenir Light"/>
                <a:ea typeface="Calibri" panose="020F0502020204030204" pitchFamily="34" charset="0"/>
                <a:cs typeface="Times New Roman" panose="02020603050405020304" pitchFamily="18" charset="0"/>
              </a:rPr>
              <a:t> </a:t>
            </a:r>
            <a:endParaRPr lang="en-US" sz="2400" dirty="0">
              <a:latin typeface="Avenir Light"/>
              <a:ea typeface="Calibri" panose="020F0502020204030204" pitchFamily="34" charset="0"/>
              <a:cs typeface="Times New Roman" panose="02020603050405020304" pitchFamily="18" charset="0"/>
            </a:endParaRPr>
          </a:p>
          <a:p>
            <a:r>
              <a:rPr lang="en-US" sz="800" dirty="0">
                <a:latin typeface="Calibri" panose="020F0502020204030204" pitchFamily="34" charset="0"/>
                <a:ea typeface="Calibri" panose="020F0502020204030204" pitchFamily="34" charset="0"/>
                <a:cs typeface="Times New Roman" panose="02020603050405020304" pitchFamily="18" charset="0"/>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p:cNvSpPr txBox="1">
            <a:spLocks/>
          </p:cNvSpPr>
          <p:nvPr/>
        </p:nvSpPr>
        <p:spPr>
          <a:xfrm>
            <a:off x="266700" y="185965"/>
            <a:ext cx="9171214" cy="8046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a:lstStyle>
          <a:p>
            <a:r>
              <a:rPr lang="en-US" dirty="0">
                <a:solidFill>
                  <a:srgbClr val="002060"/>
                </a:solidFill>
                <a:latin typeface="Eras Bold ITC" panose="020B0907030504020204" pitchFamily="34" charset="0"/>
              </a:rPr>
              <a:t>DDG Nutrient Testing</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80539" y="3623582"/>
            <a:ext cx="3714750" cy="2266950"/>
          </a:xfrm>
          <a:prstGeom prst="rect">
            <a:avLst/>
          </a:prstGeom>
        </p:spPr>
      </p:pic>
    </p:spTree>
    <p:extLst>
      <p:ext uri="{BB962C8B-B14F-4D97-AF65-F5344CB8AC3E}">
        <p14:creationId xmlns:p14="http://schemas.microsoft.com/office/powerpoint/2010/main" val="3095016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0936" y="1823667"/>
            <a:ext cx="8175171" cy="3908762"/>
          </a:xfrm>
          <a:prstGeom prst="rect">
            <a:avLst/>
          </a:prstGeom>
        </p:spPr>
        <p:txBody>
          <a:bodyPr wrap="square">
            <a:spAutoFit/>
          </a:bodyPr>
          <a:lstStyle/>
          <a:p>
            <a:r>
              <a:rPr lang="en-US" sz="3200" b="1" dirty="0">
                <a:latin typeface="Avenir Light"/>
                <a:ea typeface="Calibri" panose="020F0502020204030204" pitchFamily="34" charset="0"/>
                <a:cs typeface="Times New Roman" panose="02020603050405020304" pitchFamily="18" charset="0"/>
              </a:rPr>
              <a:t>Science and Agriculture careers:</a:t>
            </a:r>
            <a:endParaRPr lang="en-US" sz="3200" dirty="0">
              <a:latin typeface="Avenir Light"/>
              <a:ea typeface="Calibri" panose="020F0502020204030204" pitchFamily="34" charset="0"/>
              <a:cs typeface="Times New Roman" panose="02020603050405020304" pitchFamily="18" charset="0"/>
            </a:endParaRPr>
          </a:p>
          <a:p>
            <a:r>
              <a:rPr lang="en-US" sz="2400" dirty="0">
                <a:latin typeface="Avenir Light"/>
                <a:ea typeface="Calibri" panose="020F0502020204030204" pitchFamily="34" charset="0"/>
                <a:cs typeface="Times New Roman" panose="02020603050405020304" pitchFamily="18" charset="0"/>
              </a:rPr>
              <a:t>These are a few of the careers that would apply to this type of laboratory specialty.  Do a little research and write a short summary on one that would interest you.  You may even find one not on the list.  </a:t>
            </a:r>
          </a:p>
          <a:p>
            <a:pPr marL="342900" marR="0" lvl="0" indent="-342900">
              <a:spcBef>
                <a:spcPts val="0"/>
              </a:spcBef>
              <a:spcAft>
                <a:spcPts val="0"/>
              </a:spcAft>
              <a:buFont typeface="Symbol" panose="05050102010706020507" pitchFamily="18" charset="2"/>
              <a:buChar char=""/>
            </a:pPr>
            <a:r>
              <a:rPr lang="en-US" sz="2400" dirty="0">
                <a:latin typeface="Avenir Light"/>
                <a:ea typeface="Calibri" panose="020F0502020204030204" pitchFamily="34" charset="0"/>
                <a:cs typeface="Times New Roman" panose="02020603050405020304" pitchFamily="18" charset="0"/>
              </a:rPr>
              <a:t>Agricultural Inspector</a:t>
            </a:r>
          </a:p>
          <a:p>
            <a:pPr marL="342900" marR="0" lvl="0" indent="-342900">
              <a:spcBef>
                <a:spcPts val="0"/>
              </a:spcBef>
              <a:spcAft>
                <a:spcPts val="0"/>
              </a:spcAft>
              <a:buFont typeface="Symbol" panose="05050102010706020507" pitchFamily="18" charset="2"/>
              <a:buChar char=""/>
            </a:pPr>
            <a:r>
              <a:rPr lang="en-US" sz="2400" dirty="0">
                <a:latin typeface="Avenir Light"/>
                <a:ea typeface="Calibri" panose="020F0502020204030204" pitchFamily="34" charset="0"/>
                <a:cs typeface="Times New Roman" panose="02020603050405020304" pitchFamily="18" charset="0"/>
              </a:rPr>
              <a:t>Agricultural Specialist</a:t>
            </a:r>
          </a:p>
          <a:p>
            <a:pPr marL="342900" marR="0" lvl="0" indent="-342900">
              <a:spcBef>
                <a:spcPts val="0"/>
              </a:spcBef>
              <a:spcAft>
                <a:spcPts val="0"/>
              </a:spcAft>
              <a:buFont typeface="Symbol" panose="05050102010706020507" pitchFamily="18" charset="2"/>
              <a:buChar char=""/>
            </a:pPr>
            <a:r>
              <a:rPr lang="en-US" sz="2400" dirty="0">
                <a:latin typeface="Avenir Light"/>
                <a:ea typeface="Calibri" panose="020F0502020204030204" pitchFamily="34" charset="0"/>
                <a:cs typeface="Times New Roman" panose="02020603050405020304" pitchFamily="18" charset="0"/>
              </a:rPr>
              <a:t>Chemist</a:t>
            </a:r>
          </a:p>
          <a:p>
            <a:pPr marL="342900" marR="0" lvl="0" indent="-342900">
              <a:spcBef>
                <a:spcPts val="0"/>
              </a:spcBef>
              <a:spcAft>
                <a:spcPts val="0"/>
              </a:spcAft>
              <a:buFont typeface="Symbol" panose="05050102010706020507" pitchFamily="18" charset="2"/>
              <a:buChar char=""/>
            </a:pPr>
            <a:r>
              <a:rPr lang="en-US" sz="2400" dirty="0">
                <a:latin typeface="Avenir Light"/>
                <a:ea typeface="Calibri" panose="020F0502020204030204" pitchFamily="34" charset="0"/>
                <a:cs typeface="Times New Roman" panose="02020603050405020304" pitchFamily="18" charset="0"/>
              </a:rPr>
              <a:t>Food Specialist</a:t>
            </a:r>
          </a:p>
          <a:p>
            <a:pPr marL="342900" marR="0" lvl="0" indent="-342900">
              <a:spcBef>
                <a:spcPts val="0"/>
              </a:spcBef>
              <a:spcAft>
                <a:spcPts val="0"/>
              </a:spcAft>
              <a:buFont typeface="Symbol" panose="05050102010706020507" pitchFamily="18" charset="2"/>
              <a:buChar char=""/>
            </a:pPr>
            <a:r>
              <a:rPr lang="en-US" sz="2400" dirty="0">
                <a:latin typeface="Avenir Light"/>
                <a:ea typeface="Calibri" panose="020F0502020204030204" pitchFamily="34" charset="0"/>
                <a:cs typeface="Times New Roman" panose="02020603050405020304" pitchFamily="18" charset="0"/>
              </a:rPr>
              <a:t>Soil and Plant Scientist</a:t>
            </a:r>
          </a:p>
        </p:txBody>
      </p:sp>
      <p:sp>
        <p:nvSpPr>
          <p:cNvPr id="7" name="Title 1"/>
          <p:cNvSpPr txBox="1">
            <a:spLocks/>
          </p:cNvSpPr>
          <p:nvPr/>
        </p:nvSpPr>
        <p:spPr>
          <a:xfrm>
            <a:off x="266700" y="185965"/>
            <a:ext cx="9171214" cy="8046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a:lstStyle>
          <a:p>
            <a:r>
              <a:rPr lang="en-US" dirty="0">
                <a:solidFill>
                  <a:srgbClr val="002060"/>
                </a:solidFill>
                <a:latin typeface="Eras Bold ITC" panose="020B0907030504020204" pitchFamily="34" charset="0"/>
              </a:rPr>
              <a:t>DDG Nutrient Testing</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30342" y="197614"/>
            <a:ext cx="3331029" cy="221513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22923" y="3571876"/>
            <a:ext cx="4615981" cy="2601735"/>
          </a:xfrm>
          <a:prstGeom prst="rect">
            <a:avLst/>
          </a:prstGeom>
        </p:spPr>
      </p:pic>
      <p:sp>
        <p:nvSpPr>
          <p:cNvPr id="10" name="TextBox 9"/>
          <p:cNvSpPr txBox="1"/>
          <p:nvPr/>
        </p:nvSpPr>
        <p:spPr>
          <a:xfrm>
            <a:off x="544286" y="1178454"/>
            <a:ext cx="6585855" cy="523220"/>
          </a:xfrm>
          <a:prstGeom prst="rect">
            <a:avLst/>
          </a:prstGeom>
          <a:noFill/>
        </p:spPr>
        <p:txBody>
          <a:bodyPr wrap="square" rtlCol="0">
            <a:spAutoFit/>
          </a:bodyPr>
          <a:lstStyle/>
          <a:p>
            <a:r>
              <a:rPr lang="en-US" sz="2800" dirty="0">
                <a:latin typeface="Avenir Light"/>
              </a:rPr>
              <a:t>Take it EVEN FARTHER</a:t>
            </a:r>
          </a:p>
        </p:txBody>
      </p:sp>
    </p:spTree>
    <p:extLst>
      <p:ext uri="{BB962C8B-B14F-4D97-AF65-F5344CB8AC3E}">
        <p14:creationId xmlns:p14="http://schemas.microsoft.com/office/powerpoint/2010/main" val="2347586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3838" y="2626854"/>
            <a:ext cx="6678202" cy="4526280"/>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a:lstStyle>
          <a:p>
            <a:pPr algn="ctr">
              <a:lnSpc>
                <a:spcPct val="120000"/>
              </a:lnSpc>
            </a:pPr>
            <a:r>
              <a:rPr lang="en-US" sz="16000" dirty="0"/>
              <a:t>All of these lessons, including the PowerPoint presentations can be found at in the lesson library</a:t>
            </a:r>
          </a:p>
          <a:p>
            <a:pPr algn="ctr">
              <a:lnSpc>
                <a:spcPct val="120000"/>
              </a:lnSpc>
            </a:pPr>
            <a:r>
              <a:rPr lang="en-US" sz="16000" dirty="0"/>
              <a:t> </a:t>
            </a:r>
            <a:r>
              <a:rPr lang="en-US" sz="16000" dirty="0">
                <a:hlinkClick r:id="rId2"/>
              </a:rPr>
              <a:t>www.kscorn.com</a:t>
            </a:r>
            <a:br>
              <a:rPr lang="en-US" sz="8900" dirty="0"/>
            </a:br>
            <a:br>
              <a:rPr lang="en-US" dirty="0"/>
            </a:br>
            <a:br>
              <a:rPr lang="en-US" dirty="0"/>
            </a:br>
            <a:br>
              <a:rPr lang="en-US" dirty="0"/>
            </a:br>
            <a:br>
              <a:rPr lang="en-US" dirty="0"/>
            </a:br>
            <a:br>
              <a:rPr lang="en-US" dirty="0"/>
            </a:br>
            <a:br>
              <a:rPr lang="en-US" dirty="0"/>
            </a:br>
            <a:endParaRPr lang="en-US" dirty="0"/>
          </a:p>
        </p:txBody>
      </p:sp>
      <p:pic>
        <p:nvPicPr>
          <p:cNvPr id="10" name="Picture 9" descr="Graphical user interface&#10;&#10;Description automatically generated">
            <a:extLst>
              <a:ext uri="{FF2B5EF4-FFF2-40B4-BE49-F238E27FC236}">
                <a16:creationId xmlns:a16="http://schemas.microsoft.com/office/drawing/2014/main" id="{B6F3E870-C202-4C9F-8C76-A16820E7C445}"/>
              </a:ext>
            </a:extLst>
          </p:cNvPr>
          <p:cNvPicPr>
            <a:picLocks noChangeAspect="1"/>
          </p:cNvPicPr>
          <p:nvPr/>
        </p:nvPicPr>
        <p:blipFill>
          <a:blip r:embed="rId3"/>
          <a:stretch>
            <a:fillRect/>
          </a:stretch>
        </p:blipFill>
        <p:spPr>
          <a:xfrm>
            <a:off x="5724" y="0"/>
            <a:ext cx="12186276" cy="1936850"/>
          </a:xfrm>
          <a:prstGeom prst="rect">
            <a:avLst/>
          </a:prstGeom>
        </p:spPr>
      </p:pic>
      <p:pic>
        <p:nvPicPr>
          <p:cNvPr id="12" name="Picture 11" descr="Graphical user interface, website&#10;&#10;Description automatically generated">
            <a:extLst>
              <a:ext uri="{FF2B5EF4-FFF2-40B4-BE49-F238E27FC236}">
                <a16:creationId xmlns:a16="http://schemas.microsoft.com/office/drawing/2014/main" id="{7AE853B8-2580-4431-8422-FDF902B794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64403" y="2828190"/>
            <a:ext cx="5409137" cy="2864164"/>
          </a:xfrm>
          <a:prstGeom prst="rect">
            <a:avLst/>
          </a:prstGeom>
        </p:spPr>
      </p:pic>
      <p:sp>
        <p:nvSpPr>
          <p:cNvPr id="7" name="Up Arrow 6"/>
          <p:cNvSpPr/>
          <p:nvPr/>
        </p:nvSpPr>
        <p:spPr>
          <a:xfrm rot="1277030" flipH="1">
            <a:off x="9415449" y="3492523"/>
            <a:ext cx="769314" cy="1610083"/>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C540F15B-6AEF-481E-A7C9-4AB153401B5F}"/>
              </a:ext>
            </a:extLst>
          </p:cNvPr>
          <p:cNvSpPr/>
          <p:nvPr/>
        </p:nvSpPr>
        <p:spPr>
          <a:xfrm>
            <a:off x="10199086" y="1463535"/>
            <a:ext cx="1593934" cy="109933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4992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727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12" y="1378471"/>
            <a:ext cx="10503497" cy="3970318"/>
          </a:xfrm>
          <a:prstGeom prst="rect">
            <a:avLst/>
          </a:prstGeom>
        </p:spPr>
        <p:txBody>
          <a:bodyPr wrap="square">
            <a:spAutoFit/>
          </a:bodyPr>
          <a:lstStyle/>
          <a:p>
            <a:r>
              <a:rPr lang="en-US" sz="3600" b="1" dirty="0">
                <a:solidFill>
                  <a:schemeClr val="tx1">
                    <a:lumMod val="50000"/>
                    <a:lumOff val="50000"/>
                  </a:schemeClr>
                </a:solidFill>
                <a:latin typeface="Avenir Light"/>
              </a:rPr>
              <a:t>Talk to your table partners and discuss your thoughts on Ethanol.  </a:t>
            </a:r>
          </a:p>
          <a:p>
            <a:r>
              <a:rPr lang="en-US" sz="3600" b="1" dirty="0">
                <a:solidFill>
                  <a:schemeClr val="tx1">
                    <a:lumMod val="50000"/>
                    <a:lumOff val="50000"/>
                  </a:schemeClr>
                </a:solidFill>
                <a:latin typeface="Avenir Light"/>
              </a:rPr>
              <a:t>	</a:t>
            </a:r>
          </a:p>
          <a:p>
            <a:r>
              <a:rPr lang="en-US" sz="3600" b="1" dirty="0">
                <a:solidFill>
                  <a:schemeClr val="tx1">
                    <a:lumMod val="50000"/>
                    <a:lumOff val="50000"/>
                  </a:schemeClr>
                </a:solidFill>
                <a:latin typeface="Avenir Light"/>
              </a:rPr>
              <a:t>	What is it?</a:t>
            </a:r>
          </a:p>
          <a:p>
            <a:r>
              <a:rPr lang="en-US" sz="3600" b="1" dirty="0">
                <a:solidFill>
                  <a:schemeClr val="tx1">
                    <a:lumMod val="50000"/>
                    <a:lumOff val="50000"/>
                  </a:schemeClr>
                </a:solidFill>
                <a:latin typeface="Avenir Light"/>
              </a:rPr>
              <a:t>	What is it used for?</a:t>
            </a:r>
          </a:p>
          <a:p>
            <a:r>
              <a:rPr lang="en-US" sz="3600" b="1" dirty="0">
                <a:solidFill>
                  <a:schemeClr val="tx1">
                    <a:lumMod val="50000"/>
                    <a:lumOff val="50000"/>
                  </a:schemeClr>
                </a:solidFill>
                <a:latin typeface="Avenir Light"/>
              </a:rPr>
              <a:t>	How is it produced?</a:t>
            </a:r>
          </a:p>
          <a:p>
            <a:r>
              <a:rPr lang="en-US" sz="3600" b="1" dirty="0">
                <a:solidFill>
                  <a:schemeClr val="tx1">
                    <a:lumMod val="50000"/>
                    <a:lumOff val="50000"/>
                  </a:schemeClr>
                </a:solidFill>
                <a:latin typeface="Avenir Light"/>
              </a:rPr>
              <a:t>	(Which character are you?)</a:t>
            </a:r>
            <a:endParaRPr lang="en-US" sz="3600" dirty="0">
              <a:latin typeface="Avenir Light"/>
            </a:endParaRPr>
          </a:p>
        </p:txBody>
      </p:sp>
      <p:sp>
        <p:nvSpPr>
          <p:cNvPr id="5" name="TextBox 4"/>
          <p:cNvSpPr txBox="1"/>
          <p:nvPr/>
        </p:nvSpPr>
        <p:spPr>
          <a:xfrm>
            <a:off x="200777" y="35820"/>
            <a:ext cx="5514224" cy="1015663"/>
          </a:xfrm>
          <a:prstGeom prst="rect">
            <a:avLst/>
          </a:prstGeom>
          <a:noFill/>
        </p:spPr>
        <p:txBody>
          <a:bodyPr wrap="square" rtlCol="0">
            <a:spAutoFit/>
          </a:bodyPr>
          <a:lstStyle/>
          <a:p>
            <a:r>
              <a:rPr lang="en-US" sz="6000" dirty="0">
                <a:solidFill>
                  <a:schemeClr val="accent6"/>
                </a:solidFill>
              </a:rPr>
              <a:t>What is Ethanol?</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04695" y="2347447"/>
            <a:ext cx="4148835" cy="3250465"/>
          </a:xfrm>
          <a:prstGeom prst="rect">
            <a:avLst/>
          </a:prstGeom>
        </p:spPr>
      </p:pic>
    </p:spTree>
    <p:extLst>
      <p:ext uri="{BB962C8B-B14F-4D97-AF65-F5344CB8AC3E}">
        <p14:creationId xmlns:p14="http://schemas.microsoft.com/office/powerpoint/2010/main" val="4107844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55086"/>
            <a:ext cx="10503497" cy="2862322"/>
          </a:xfrm>
          <a:prstGeom prst="rect">
            <a:avLst/>
          </a:prstGeom>
        </p:spPr>
        <p:txBody>
          <a:bodyPr wrap="square">
            <a:spAutoFit/>
          </a:bodyPr>
          <a:lstStyle/>
          <a:p>
            <a:r>
              <a:rPr lang="en-US" sz="3600" b="1" dirty="0">
                <a:solidFill>
                  <a:schemeClr val="tx1">
                    <a:lumMod val="50000"/>
                    <a:lumOff val="50000"/>
                  </a:schemeClr>
                </a:solidFill>
                <a:latin typeface="Avenir Light"/>
              </a:rPr>
              <a:t>Ethanol</a:t>
            </a:r>
            <a:r>
              <a:rPr lang="en-US" sz="3600" dirty="0">
                <a:solidFill>
                  <a:schemeClr val="tx1">
                    <a:lumMod val="50000"/>
                    <a:lumOff val="50000"/>
                  </a:schemeClr>
                </a:solidFill>
                <a:latin typeface="Avenir Light"/>
              </a:rPr>
              <a:t> is an alcohol fuel that's distilled from plant materials, such as corn and sugar. </a:t>
            </a:r>
            <a:r>
              <a:rPr lang="en-US" sz="3600" dirty="0">
                <a:solidFill>
                  <a:srgbClr val="696F6F"/>
                </a:solidFill>
                <a:latin typeface="Avenir Light"/>
              </a:rPr>
              <a:t>It is blended with gasoline creating a mix that releases </a:t>
            </a:r>
            <a:r>
              <a:rPr lang="en-US" sz="3600" dirty="0">
                <a:solidFill>
                  <a:srgbClr val="4AC5DB"/>
                </a:solidFill>
                <a:latin typeface="Avenir Light"/>
                <a:hlinkClick r:id="rId2"/>
              </a:rPr>
              <a:t>fewer emissions into the environment</a:t>
            </a:r>
            <a:r>
              <a:rPr lang="en-US" sz="3600" dirty="0">
                <a:solidFill>
                  <a:srgbClr val="696F6F"/>
                </a:solidFill>
                <a:latin typeface="Avenir Light"/>
              </a:rPr>
              <a:t> and is considered cleaner in nature.</a:t>
            </a:r>
            <a:endParaRPr lang="en-US" sz="3600" dirty="0">
              <a:latin typeface="Avenir Light"/>
            </a:endParaRPr>
          </a:p>
        </p:txBody>
      </p:sp>
      <p:sp>
        <p:nvSpPr>
          <p:cNvPr id="3" name="Rectangle 2"/>
          <p:cNvSpPr/>
          <p:nvPr/>
        </p:nvSpPr>
        <p:spPr>
          <a:xfrm>
            <a:off x="3709486" y="3852443"/>
            <a:ext cx="8482514" cy="1754326"/>
          </a:xfrm>
          <a:prstGeom prst="rect">
            <a:avLst/>
          </a:prstGeom>
        </p:spPr>
        <p:txBody>
          <a:bodyPr wrap="square">
            <a:spAutoFit/>
          </a:bodyPr>
          <a:lstStyle/>
          <a:p>
            <a:r>
              <a:rPr lang="en-US" sz="3600" dirty="0">
                <a:solidFill>
                  <a:schemeClr val="tx2"/>
                </a:solidFill>
                <a:latin typeface="Avenir Light"/>
              </a:rPr>
              <a:t>Unlike gasoline, pure ethanol is </a:t>
            </a:r>
            <a:r>
              <a:rPr lang="en-US" sz="3600" u="sng" dirty="0">
                <a:solidFill>
                  <a:schemeClr val="accent1"/>
                </a:solidFill>
                <a:latin typeface="Avenir Light"/>
              </a:rPr>
              <a:t>nontoxic and biodegradable</a:t>
            </a:r>
            <a:r>
              <a:rPr lang="en-US" sz="3600" dirty="0">
                <a:solidFill>
                  <a:schemeClr val="tx2"/>
                </a:solidFill>
                <a:latin typeface="Avenir Light"/>
              </a:rPr>
              <a:t>, and it quickly breaks down into harmless substances if spilled.</a:t>
            </a:r>
          </a:p>
        </p:txBody>
      </p:sp>
      <p:pic>
        <p:nvPicPr>
          <p:cNvPr id="4" name="Picture 3" descr="Common ethanol fuel mixtures - Wikipedia"/>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503497" y="263337"/>
            <a:ext cx="1416942" cy="2286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48199" y="3917408"/>
            <a:ext cx="1869889" cy="1860540"/>
          </a:xfrm>
          <a:prstGeom prst="rect">
            <a:avLst/>
          </a:prstGeom>
        </p:spPr>
      </p:pic>
      <p:sp>
        <p:nvSpPr>
          <p:cNvPr id="5" name="TextBox 4"/>
          <p:cNvSpPr txBox="1"/>
          <p:nvPr/>
        </p:nvSpPr>
        <p:spPr>
          <a:xfrm>
            <a:off x="200777" y="35820"/>
            <a:ext cx="5514224" cy="1015663"/>
          </a:xfrm>
          <a:prstGeom prst="rect">
            <a:avLst/>
          </a:prstGeom>
          <a:noFill/>
        </p:spPr>
        <p:txBody>
          <a:bodyPr wrap="square" rtlCol="0">
            <a:spAutoFit/>
          </a:bodyPr>
          <a:lstStyle/>
          <a:p>
            <a:r>
              <a:rPr lang="en-US" sz="6000" dirty="0">
                <a:solidFill>
                  <a:schemeClr val="accent6"/>
                </a:solidFill>
              </a:rPr>
              <a:t>What is Ethanol?</a:t>
            </a:r>
          </a:p>
        </p:txBody>
      </p:sp>
    </p:spTree>
    <p:extLst>
      <p:ext uri="{BB962C8B-B14F-4D97-AF65-F5344CB8AC3E}">
        <p14:creationId xmlns:p14="http://schemas.microsoft.com/office/powerpoint/2010/main" val="1449682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668" y="1080332"/>
            <a:ext cx="5176157" cy="5139869"/>
          </a:xfrm>
          <a:prstGeom prst="rect">
            <a:avLst/>
          </a:prstGeom>
        </p:spPr>
        <p:txBody>
          <a:bodyPr wrap="square">
            <a:spAutoFit/>
          </a:bodyPr>
          <a:lstStyle/>
          <a:p>
            <a:r>
              <a:rPr lang="en-US" sz="3200" dirty="0">
                <a:solidFill>
                  <a:schemeClr val="accent6"/>
                </a:solidFill>
                <a:latin typeface="Avenir Light"/>
                <a:ea typeface="Calibri" panose="020F0502020204030204" pitchFamily="34" charset="0"/>
              </a:rPr>
              <a:t>In the United States,</a:t>
            </a:r>
            <a:r>
              <a:rPr lang="en-US" sz="3200" b="1" dirty="0">
                <a:solidFill>
                  <a:schemeClr val="accent6"/>
                </a:solidFill>
                <a:latin typeface="Avenir Light"/>
                <a:ea typeface="Calibri" panose="020F0502020204030204" pitchFamily="34" charset="0"/>
              </a:rPr>
              <a:t> </a:t>
            </a:r>
            <a:r>
              <a:rPr lang="en-US" sz="3200" dirty="0">
                <a:solidFill>
                  <a:schemeClr val="accent6"/>
                </a:solidFill>
                <a:latin typeface="Avenir Light"/>
                <a:ea typeface="Calibri" panose="020F0502020204030204" pitchFamily="34" charset="0"/>
              </a:rPr>
              <a:t>commercial production of fuel ethanol involves breaking down the starch present in corn into simple sugars, also called “glucose”. These sugars are then fed to yeast, which begins the process of fermentation</a:t>
            </a:r>
            <a:r>
              <a:rPr lang="en-US" sz="4000" dirty="0">
                <a:solidFill>
                  <a:schemeClr val="accent6"/>
                </a:solidFill>
                <a:latin typeface="Avenir Light"/>
                <a:ea typeface="Calibri" panose="020F0502020204030204" pitchFamily="34" charset="0"/>
              </a:rPr>
              <a:t>.</a:t>
            </a:r>
            <a:endParaRPr lang="en-US" sz="4000" dirty="0">
              <a:solidFill>
                <a:schemeClr val="accent6"/>
              </a:solidFill>
              <a:latin typeface="Avenir Light"/>
            </a:endParaRPr>
          </a:p>
        </p:txBody>
      </p:sp>
      <p:sp>
        <p:nvSpPr>
          <p:cNvPr id="3" name="Rectangle 2"/>
          <p:cNvSpPr/>
          <p:nvPr/>
        </p:nvSpPr>
        <p:spPr>
          <a:xfrm>
            <a:off x="281668" y="262623"/>
            <a:ext cx="7410451" cy="769441"/>
          </a:xfrm>
          <a:prstGeom prst="rect">
            <a:avLst/>
          </a:prstGeom>
        </p:spPr>
        <p:txBody>
          <a:bodyPr wrap="square">
            <a:spAutoFit/>
          </a:bodyPr>
          <a:lstStyle/>
          <a:p>
            <a:r>
              <a:rPr lang="en-US" sz="4400" b="1" dirty="0">
                <a:solidFill>
                  <a:schemeClr val="accent1">
                    <a:lumMod val="50000"/>
                  </a:schemeClr>
                </a:solidFill>
                <a:latin typeface="Avenir Light"/>
              </a:rPr>
              <a:t>How do we get Ethanol?</a:t>
            </a:r>
            <a:endParaRPr lang="en-US" sz="4400" dirty="0">
              <a:solidFill>
                <a:schemeClr val="accent1">
                  <a:lumMod val="50000"/>
                </a:schemeClr>
              </a:solidFill>
              <a:latin typeface="Avenir Light"/>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81712" y="1080332"/>
            <a:ext cx="5943600" cy="4457700"/>
          </a:xfrm>
          <a:prstGeom prst="rect">
            <a:avLst/>
          </a:prstGeom>
        </p:spPr>
      </p:pic>
    </p:spTree>
    <p:extLst>
      <p:ext uri="{BB962C8B-B14F-4D97-AF65-F5344CB8AC3E}">
        <p14:creationId xmlns:p14="http://schemas.microsoft.com/office/powerpoint/2010/main" val="4206461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668" y="1080332"/>
            <a:ext cx="5176157" cy="4524315"/>
          </a:xfrm>
          <a:prstGeom prst="rect">
            <a:avLst/>
          </a:prstGeom>
        </p:spPr>
        <p:txBody>
          <a:bodyPr wrap="square">
            <a:spAutoFit/>
          </a:bodyPr>
          <a:lstStyle/>
          <a:p>
            <a:r>
              <a:rPr lang="en-US" sz="3200" dirty="0">
                <a:solidFill>
                  <a:schemeClr val="accent6"/>
                </a:solidFill>
                <a:latin typeface="Avenir Light"/>
                <a:ea typeface="Calibri" panose="020F0502020204030204" pitchFamily="34" charset="0"/>
              </a:rPr>
              <a:t>Following fermentation, the liquid (ethanol) is strained from the feed material.  The liquid is then distilled into a purer form of ethanol.  </a:t>
            </a:r>
          </a:p>
          <a:p>
            <a:r>
              <a:rPr lang="en-US" sz="3200" dirty="0">
                <a:solidFill>
                  <a:schemeClr val="accent6"/>
                </a:solidFill>
                <a:latin typeface="Avenir Light"/>
              </a:rPr>
              <a:t>For each pound of simple sugars, yeast can produce approximately 0.5 pounds (0.15 gallons) of ethanol. </a:t>
            </a:r>
          </a:p>
        </p:txBody>
      </p:sp>
      <p:sp>
        <p:nvSpPr>
          <p:cNvPr id="3" name="Rectangle 2"/>
          <p:cNvSpPr/>
          <p:nvPr/>
        </p:nvSpPr>
        <p:spPr>
          <a:xfrm>
            <a:off x="281668" y="262623"/>
            <a:ext cx="7410451" cy="769441"/>
          </a:xfrm>
          <a:prstGeom prst="rect">
            <a:avLst/>
          </a:prstGeom>
        </p:spPr>
        <p:txBody>
          <a:bodyPr wrap="square">
            <a:spAutoFit/>
          </a:bodyPr>
          <a:lstStyle/>
          <a:p>
            <a:r>
              <a:rPr lang="en-US" sz="4400" b="1" dirty="0">
                <a:solidFill>
                  <a:schemeClr val="accent1">
                    <a:lumMod val="50000"/>
                  </a:schemeClr>
                </a:solidFill>
                <a:latin typeface="Avenir Light"/>
              </a:rPr>
              <a:t>How do we get Ethanol?</a:t>
            </a:r>
            <a:endParaRPr lang="en-US" sz="4400" dirty="0">
              <a:solidFill>
                <a:schemeClr val="accent1">
                  <a:lumMod val="50000"/>
                </a:schemeClr>
              </a:solidFill>
              <a:latin typeface="Avenir Light"/>
            </a:endParaRPr>
          </a:p>
        </p:txBody>
      </p:sp>
      <p:pic>
        <p:nvPicPr>
          <p:cNvPr id="5" name="Picture 4"/>
          <p:cNvPicPr>
            <a:picLocks noChangeAspect="1"/>
          </p:cNvPicPr>
          <p:nvPr/>
        </p:nvPicPr>
        <p:blipFill>
          <a:blip r:embed="rId3"/>
          <a:stretch>
            <a:fillRect/>
          </a:stretch>
        </p:blipFill>
        <p:spPr>
          <a:xfrm>
            <a:off x="7253288" y="949207"/>
            <a:ext cx="4133850" cy="4786563"/>
          </a:xfrm>
          <a:prstGeom prst="rect">
            <a:avLst/>
          </a:prstGeom>
        </p:spPr>
      </p:pic>
    </p:spTree>
    <p:extLst>
      <p:ext uri="{BB962C8B-B14F-4D97-AF65-F5344CB8AC3E}">
        <p14:creationId xmlns:p14="http://schemas.microsoft.com/office/powerpoint/2010/main" val="2629586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97933" y="365124"/>
            <a:ext cx="6149824" cy="1325563"/>
          </a:xfrm>
        </p:spPr>
        <p:txBody>
          <a:bodyPr/>
          <a:lstStyle/>
          <a:p>
            <a:r>
              <a:rPr lang="en-US" dirty="0"/>
              <a:t>What is Fermentation?</a:t>
            </a:r>
          </a:p>
        </p:txBody>
      </p:sp>
      <p:pic>
        <p:nvPicPr>
          <p:cNvPr id="8" name="Picture 2" descr="Image result for fermentati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13170" y="159060"/>
            <a:ext cx="3708399" cy="2038628"/>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a:spLocks noGrp="1"/>
          </p:cNvSpPr>
          <p:nvPr>
            <p:ph idx="1"/>
          </p:nvPr>
        </p:nvSpPr>
        <p:spPr>
          <a:xfrm>
            <a:off x="397933" y="2197688"/>
            <a:ext cx="10515600" cy="4351338"/>
          </a:xfrm>
        </p:spPr>
        <p:txBody>
          <a:bodyPr>
            <a:normAutofit/>
          </a:bodyPr>
          <a:lstStyle/>
          <a:p>
            <a:r>
              <a:rPr lang="en-US" sz="4400" b="1" dirty="0"/>
              <a:t>Fermentation</a:t>
            </a:r>
            <a:r>
              <a:rPr lang="en-US" sz="4400" dirty="0"/>
              <a:t> is a metabolic process that consumes sugar in the absence of oxygen. (anaerobic)</a:t>
            </a:r>
          </a:p>
          <a:p>
            <a:r>
              <a:rPr lang="en-US" sz="4400" dirty="0"/>
              <a:t>Yeast performs </a:t>
            </a:r>
            <a:r>
              <a:rPr lang="en-US" sz="4400" b="1" dirty="0"/>
              <a:t>fermentation</a:t>
            </a:r>
            <a:r>
              <a:rPr lang="en-US" sz="4400" dirty="0"/>
              <a:t> to obtain energy by converting sugar into alcohol.</a:t>
            </a:r>
          </a:p>
        </p:txBody>
      </p:sp>
    </p:spTree>
    <p:extLst>
      <p:ext uri="{BB962C8B-B14F-4D97-AF65-F5344CB8AC3E}">
        <p14:creationId xmlns:p14="http://schemas.microsoft.com/office/powerpoint/2010/main" val="285118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7933" y="129822"/>
            <a:ext cx="5496681" cy="1832564"/>
          </a:xfrm>
        </p:spPr>
        <p:txBody>
          <a:bodyPr/>
          <a:lstStyle/>
          <a:p>
            <a:r>
              <a:rPr lang="en-US" dirty="0">
                <a:solidFill>
                  <a:srgbClr val="002060"/>
                </a:solidFill>
              </a:rPr>
              <a:t>Why is fermentation</a:t>
            </a:r>
            <a:br>
              <a:rPr lang="en-US" dirty="0">
                <a:solidFill>
                  <a:srgbClr val="002060"/>
                </a:solidFill>
              </a:rPr>
            </a:br>
            <a:r>
              <a:rPr lang="en-US" dirty="0">
                <a:solidFill>
                  <a:srgbClr val="002060"/>
                </a:solidFill>
              </a:rPr>
              <a:t>Important?</a:t>
            </a:r>
          </a:p>
        </p:txBody>
      </p:sp>
      <p:pic>
        <p:nvPicPr>
          <p:cNvPr id="7" name="Picture 2" descr="Image result for fermentati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02929" y="129822"/>
            <a:ext cx="3708399" cy="2038628"/>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a:spLocks noGrp="1"/>
          </p:cNvSpPr>
          <p:nvPr>
            <p:ph idx="1"/>
          </p:nvPr>
        </p:nvSpPr>
        <p:spPr>
          <a:xfrm>
            <a:off x="397933" y="2161781"/>
            <a:ext cx="10515600" cy="4351338"/>
          </a:xfrm>
        </p:spPr>
        <p:txBody>
          <a:bodyPr>
            <a:normAutofit/>
          </a:bodyPr>
          <a:lstStyle/>
          <a:p>
            <a:r>
              <a:rPr lang="en-US" sz="3600" dirty="0">
                <a:solidFill>
                  <a:schemeClr val="accent6"/>
                </a:solidFill>
              </a:rPr>
              <a:t>The yeast breaks the sugars down into Ethanol and carbon dioxide (CO</a:t>
            </a:r>
            <a:r>
              <a:rPr lang="en-US" sz="3600" baseline="-25000" dirty="0">
                <a:solidFill>
                  <a:schemeClr val="accent6"/>
                </a:solidFill>
              </a:rPr>
              <a:t>2</a:t>
            </a:r>
            <a:r>
              <a:rPr lang="en-US" sz="3600" dirty="0">
                <a:solidFill>
                  <a:schemeClr val="accent6"/>
                </a:solidFill>
              </a:rPr>
              <a:t>).</a:t>
            </a:r>
          </a:p>
          <a:p>
            <a:r>
              <a:rPr lang="en-US" sz="3600" dirty="0">
                <a:solidFill>
                  <a:schemeClr val="accent6"/>
                </a:solidFill>
              </a:rPr>
              <a:t>Some of the other products are </a:t>
            </a:r>
            <a:r>
              <a:rPr lang="en-US" sz="3600" u="sng" dirty="0">
                <a:solidFill>
                  <a:srgbClr val="002060"/>
                </a:solidFill>
              </a:rPr>
              <a:t>animal feed</a:t>
            </a:r>
            <a:r>
              <a:rPr lang="en-US" sz="3600" dirty="0">
                <a:solidFill>
                  <a:schemeClr val="accent6"/>
                </a:solidFill>
              </a:rPr>
              <a:t> and corn oil.</a:t>
            </a:r>
          </a:p>
          <a:p>
            <a:r>
              <a:rPr lang="en-US" sz="3600" dirty="0">
                <a:solidFill>
                  <a:schemeClr val="accent6"/>
                </a:solidFill>
              </a:rPr>
              <a:t>The remaining nutrients are proteins, fats, minerals, and vitamins that are essential in use in </a:t>
            </a:r>
            <a:r>
              <a:rPr lang="en-US" sz="3600" dirty="0">
                <a:solidFill>
                  <a:srgbClr val="002060"/>
                </a:solidFill>
              </a:rPr>
              <a:t>feed for livestock</a:t>
            </a:r>
          </a:p>
        </p:txBody>
      </p:sp>
    </p:spTree>
    <p:extLst>
      <p:ext uri="{BB962C8B-B14F-4D97-AF65-F5344CB8AC3E}">
        <p14:creationId xmlns:p14="http://schemas.microsoft.com/office/powerpoint/2010/main" val="2026330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thanol Co-Products | Renewable Fuels Association">
            <a:extLst>
              <a:ext uri="{FF2B5EF4-FFF2-40B4-BE49-F238E27FC236}">
                <a16:creationId xmlns:a16="http://schemas.microsoft.com/office/drawing/2014/main" id="{B34FFCBC-D954-4250-842E-71D30E37223D}"/>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982804" y="874751"/>
            <a:ext cx="8402855" cy="470559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397932" y="129822"/>
            <a:ext cx="11383389" cy="1005959"/>
          </a:xfrm>
        </p:spPr>
        <p:txBody>
          <a:bodyPr>
            <a:normAutofit/>
          </a:bodyPr>
          <a:lstStyle/>
          <a:p>
            <a:r>
              <a:rPr lang="en-US" dirty="0">
                <a:solidFill>
                  <a:srgbClr val="002060"/>
                </a:solidFill>
              </a:rPr>
              <a:t>Fermentation Co-Products: Nothing wasted</a:t>
            </a:r>
          </a:p>
        </p:txBody>
      </p:sp>
    </p:spTree>
    <p:extLst>
      <p:ext uri="{BB962C8B-B14F-4D97-AF65-F5344CB8AC3E}">
        <p14:creationId xmlns:p14="http://schemas.microsoft.com/office/powerpoint/2010/main" val="1558181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9918</TotalTime>
  <Words>2020</Words>
  <Application>Microsoft Office PowerPoint</Application>
  <PresentationFormat>Widescreen</PresentationFormat>
  <Paragraphs>202</Paragraphs>
  <Slides>27</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vt:lpstr>
      <vt:lpstr>Avenir Book</vt:lpstr>
      <vt:lpstr>Avenir Light</vt:lpstr>
      <vt:lpstr>Avenir Medium</vt:lpstr>
      <vt:lpstr>Calibri</vt:lpstr>
      <vt:lpstr>Courier New</vt:lpstr>
      <vt:lpstr>Eras Bold ITC</vt:lpstr>
      <vt:lpstr>Symbol</vt:lpstr>
      <vt:lpstr>Office Theme</vt:lpstr>
      <vt:lpstr>Custom Design</vt:lpstr>
      <vt:lpstr>DDG Nutrient Testing </vt:lpstr>
      <vt:lpstr>PowerPoint Presentation</vt:lpstr>
      <vt:lpstr>PowerPoint Presentation</vt:lpstr>
      <vt:lpstr>PowerPoint Presentation</vt:lpstr>
      <vt:lpstr>PowerPoint Presentation</vt:lpstr>
      <vt:lpstr>PowerPoint Presentation</vt:lpstr>
      <vt:lpstr>What is Fermentation?</vt:lpstr>
      <vt:lpstr>Why is fermentation Important?</vt:lpstr>
      <vt:lpstr>Fermentation Co-Products: Nothing wasted</vt:lpstr>
      <vt:lpstr>Fermentation Co-Products: Nothing wasted</vt:lpstr>
      <vt:lpstr>PowerPoint Presentation</vt:lpstr>
      <vt:lpstr>Materials Needed: For Stand Alone Lab </vt:lpstr>
      <vt:lpstr>Corn Mash Preparation Instructions For Stand Alone Lab </vt:lpstr>
      <vt:lpstr>Corn Slurry Preparation Instructions For stand alone lab</vt:lpstr>
      <vt:lpstr>Pre-Lab Review Questions!</vt:lpstr>
      <vt:lpstr>Investigation Question: What is your hypothesis</vt:lpstr>
      <vt:lpstr>Carbohydrate Indicator Test (Glucose)</vt:lpstr>
      <vt:lpstr>Complex Carbohydrate Indicator Test (Starch)</vt:lpstr>
      <vt:lpstr>Protein Indicator Test</vt:lpstr>
      <vt:lpstr>PowerPoint Presentation</vt:lpstr>
      <vt:lpstr>Results expected:</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Clawson</dc:creator>
  <cp:lastModifiedBy>Sharon Thielen</cp:lastModifiedBy>
  <cp:revision>113</cp:revision>
  <dcterms:created xsi:type="dcterms:W3CDTF">2018-01-23T00:48:28Z</dcterms:created>
  <dcterms:modified xsi:type="dcterms:W3CDTF">2023-06-06T17:01:49Z</dcterms:modified>
</cp:coreProperties>
</file>