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Lst>
  <p:notesMasterIdLst>
    <p:notesMasterId r:id="rId18"/>
  </p:notesMasterIdLst>
  <p:sldIdLst>
    <p:sldId id="292" r:id="rId4"/>
    <p:sldId id="265" r:id="rId5"/>
    <p:sldId id="294" r:id="rId6"/>
    <p:sldId id="295" r:id="rId7"/>
    <p:sldId id="303" r:id="rId8"/>
    <p:sldId id="304" r:id="rId9"/>
    <p:sldId id="305" r:id="rId10"/>
    <p:sldId id="296" r:id="rId11"/>
    <p:sldId id="297" r:id="rId12"/>
    <p:sldId id="299" r:id="rId13"/>
    <p:sldId id="301" r:id="rId14"/>
    <p:sldId id="302" r:id="rId15"/>
    <p:sldId id="300" r:id="rId16"/>
    <p:sldId id="293"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0" autoAdjust="0"/>
    <p:restoredTop sz="76028" autoAdjust="0"/>
  </p:normalViewPr>
  <p:slideViewPr>
    <p:cSldViewPr snapToGrid="0">
      <p:cViewPr varScale="1">
        <p:scale>
          <a:sx n="48" d="100"/>
          <a:sy n="48" d="100"/>
        </p:scale>
        <p:origin x="1364" y="3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DFB25D2-0C10-4DF9-8D1A-B6C7E0B098FD}" type="datetimeFigureOut">
              <a:rPr lang="en-US" smtClean="0"/>
              <a:t>4/14/2022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076BF5C-AF1A-42EF-B250-F516C956FCB4}" type="slidenum">
              <a:rPr lang="en-US" smtClean="0"/>
              <a:t>‹#›</a:t>
            </a:fld>
            <a:endParaRPr lang="en-US"/>
          </a:p>
        </p:txBody>
      </p:sp>
    </p:spTree>
    <p:extLst>
      <p:ext uri="{BB962C8B-B14F-4D97-AF65-F5344CB8AC3E}">
        <p14:creationId xmlns:p14="http://schemas.microsoft.com/office/powerpoint/2010/main" val="3776228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76BF5C-AF1A-42EF-B250-F516C956FCB4}" type="slidenum">
              <a:rPr lang="en-US" smtClean="0"/>
              <a:t>2</a:t>
            </a:fld>
            <a:endParaRPr lang="en-US"/>
          </a:p>
        </p:txBody>
      </p:sp>
    </p:spTree>
    <p:extLst>
      <p:ext uri="{BB962C8B-B14F-4D97-AF65-F5344CB8AC3E}">
        <p14:creationId xmlns:p14="http://schemas.microsoft.com/office/powerpoint/2010/main" val="1599987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76BF5C-AF1A-42EF-B250-F516C956FCB4}" type="slidenum">
              <a:rPr lang="en-US" smtClean="0"/>
              <a:t>11</a:t>
            </a:fld>
            <a:endParaRPr lang="en-US"/>
          </a:p>
        </p:txBody>
      </p:sp>
    </p:spTree>
    <p:extLst>
      <p:ext uri="{BB962C8B-B14F-4D97-AF65-F5344CB8AC3E}">
        <p14:creationId xmlns:p14="http://schemas.microsoft.com/office/powerpoint/2010/main" val="2055112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76BF5C-AF1A-42EF-B250-F516C956FCB4}" type="slidenum">
              <a:rPr lang="en-US" smtClean="0"/>
              <a:t>12</a:t>
            </a:fld>
            <a:endParaRPr lang="en-US"/>
          </a:p>
        </p:txBody>
      </p:sp>
    </p:spTree>
    <p:extLst>
      <p:ext uri="{BB962C8B-B14F-4D97-AF65-F5344CB8AC3E}">
        <p14:creationId xmlns:p14="http://schemas.microsoft.com/office/powerpoint/2010/main" val="1945496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76BF5C-AF1A-42EF-B250-F516C956FCB4}" type="slidenum">
              <a:rPr lang="en-US" smtClean="0"/>
              <a:t>13</a:t>
            </a:fld>
            <a:endParaRPr lang="en-US"/>
          </a:p>
        </p:txBody>
      </p:sp>
    </p:spTree>
    <p:extLst>
      <p:ext uri="{BB962C8B-B14F-4D97-AF65-F5344CB8AC3E}">
        <p14:creationId xmlns:p14="http://schemas.microsoft.com/office/powerpoint/2010/main" val="428904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76BF5C-AF1A-42EF-B250-F516C956FCB4}" type="slidenum">
              <a:rPr lang="en-US" smtClean="0"/>
              <a:t>14</a:t>
            </a:fld>
            <a:endParaRPr lang="en-US"/>
          </a:p>
        </p:txBody>
      </p:sp>
    </p:spTree>
    <p:extLst>
      <p:ext uri="{BB962C8B-B14F-4D97-AF65-F5344CB8AC3E}">
        <p14:creationId xmlns:p14="http://schemas.microsoft.com/office/powerpoint/2010/main" val="3591478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76BF5C-AF1A-42EF-B250-F516C956FCB4}" type="slidenum">
              <a:rPr lang="en-US" smtClean="0"/>
              <a:t>3</a:t>
            </a:fld>
            <a:endParaRPr lang="en-US"/>
          </a:p>
        </p:txBody>
      </p:sp>
    </p:spTree>
    <p:extLst>
      <p:ext uri="{BB962C8B-B14F-4D97-AF65-F5344CB8AC3E}">
        <p14:creationId xmlns:p14="http://schemas.microsoft.com/office/powerpoint/2010/main" val="2099569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76BF5C-AF1A-42EF-B250-F516C956FCB4}" type="slidenum">
              <a:rPr lang="en-US" smtClean="0"/>
              <a:t>4</a:t>
            </a:fld>
            <a:endParaRPr lang="en-US"/>
          </a:p>
        </p:txBody>
      </p:sp>
    </p:spTree>
    <p:extLst>
      <p:ext uri="{BB962C8B-B14F-4D97-AF65-F5344CB8AC3E}">
        <p14:creationId xmlns:p14="http://schemas.microsoft.com/office/powerpoint/2010/main" val="527398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76BF5C-AF1A-42EF-B250-F516C956FCB4}" type="slidenum">
              <a:rPr lang="en-US" smtClean="0"/>
              <a:t>5</a:t>
            </a:fld>
            <a:endParaRPr lang="en-US"/>
          </a:p>
        </p:txBody>
      </p:sp>
    </p:spTree>
    <p:extLst>
      <p:ext uri="{BB962C8B-B14F-4D97-AF65-F5344CB8AC3E}">
        <p14:creationId xmlns:p14="http://schemas.microsoft.com/office/powerpoint/2010/main" val="3390472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76BF5C-AF1A-42EF-B250-F516C956FCB4}" type="slidenum">
              <a:rPr lang="en-US" smtClean="0"/>
              <a:t>6</a:t>
            </a:fld>
            <a:endParaRPr lang="en-US"/>
          </a:p>
        </p:txBody>
      </p:sp>
    </p:spTree>
    <p:extLst>
      <p:ext uri="{BB962C8B-B14F-4D97-AF65-F5344CB8AC3E}">
        <p14:creationId xmlns:p14="http://schemas.microsoft.com/office/powerpoint/2010/main" val="2822735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76BF5C-AF1A-42EF-B250-F516C956FCB4}" type="slidenum">
              <a:rPr lang="en-US" smtClean="0"/>
              <a:t>7</a:t>
            </a:fld>
            <a:endParaRPr lang="en-US"/>
          </a:p>
        </p:txBody>
      </p:sp>
    </p:spTree>
    <p:extLst>
      <p:ext uri="{BB962C8B-B14F-4D97-AF65-F5344CB8AC3E}">
        <p14:creationId xmlns:p14="http://schemas.microsoft.com/office/powerpoint/2010/main" val="3634685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76BF5C-AF1A-42EF-B250-F516C956FCB4}" type="slidenum">
              <a:rPr lang="en-US" smtClean="0"/>
              <a:t>8</a:t>
            </a:fld>
            <a:endParaRPr lang="en-US"/>
          </a:p>
        </p:txBody>
      </p:sp>
    </p:spTree>
    <p:extLst>
      <p:ext uri="{BB962C8B-B14F-4D97-AF65-F5344CB8AC3E}">
        <p14:creationId xmlns:p14="http://schemas.microsoft.com/office/powerpoint/2010/main" val="2091733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76BF5C-AF1A-42EF-B250-F516C956FCB4}" type="slidenum">
              <a:rPr lang="en-US" smtClean="0"/>
              <a:t>9</a:t>
            </a:fld>
            <a:endParaRPr lang="en-US"/>
          </a:p>
        </p:txBody>
      </p:sp>
    </p:spTree>
    <p:extLst>
      <p:ext uri="{BB962C8B-B14F-4D97-AF65-F5344CB8AC3E}">
        <p14:creationId xmlns:p14="http://schemas.microsoft.com/office/powerpoint/2010/main" val="2089074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76BF5C-AF1A-42EF-B250-F516C956FCB4}" type="slidenum">
              <a:rPr lang="en-US" smtClean="0"/>
              <a:t>10</a:t>
            </a:fld>
            <a:endParaRPr lang="en-US"/>
          </a:p>
        </p:txBody>
      </p:sp>
    </p:spTree>
    <p:extLst>
      <p:ext uri="{BB962C8B-B14F-4D97-AF65-F5344CB8AC3E}">
        <p14:creationId xmlns:p14="http://schemas.microsoft.com/office/powerpoint/2010/main" val="4104603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EE3C353-8F31-4EEF-8B06-C8DFF097D527}"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912E-AB9E-4C28-988B-7D2BBEB5BA15}" type="slidenum">
              <a:rPr lang="en-US" smtClean="0"/>
              <a:t>‹#›</a:t>
            </a:fld>
            <a:endParaRPr lang="en-US"/>
          </a:p>
        </p:txBody>
      </p:sp>
    </p:spTree>
    <p:extLst>
      <p:ext uri="{BB962C8B-B14F-4D97-AF65-F5344CB8AC3E}">
        <p14:creationId xmlns:p14="http://schemas.microsoft.com/office/powerpoint/2010/main" val="2293285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E3C353-8F31-4EEF-8B06-C8DFF097D527}"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912E-AB9E-4C28-988B-7D2BBEB5BA15}" type="slidenum">
              <a:rPr lang="en-US" smtClean="0"/>
              <a:t>‹#›</a:t>
            </a:fld>
            <a:endParaRPr lang="en-US"/>
          </a:p>
        </p:txBody>
      </p:sp>
    </p:spTree>
    <p:extLst>
      <p:ext uri="{BB962C8B-B14F-4D97-AF65-F5344CB8AC3E}">
        <p14:creationId xmlns:p14="http://schemas.microsoft.com/office/powerpoint/2010/main" val="3215528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E3C353-8F31-4EEF-8B06-C8DFF097D527}"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912E-AB9E-4C28-988B-7D2BBEB5BA15}" type="slidenum">
              <a:rPr lang="en-US" smtClean="0"/>
              <a:t>‹#›</a:t>
            </a:fld>
            <a:endParaRPr lang="en-US"/>
          </a:p>
        </p:txBody>
      </p:sp>
    </p:spTree>
    <p:extLst>
      <p:ext uri="{BB962C8B-B14F-4D97-AF65-F5344CB8AC3E}">
        <p14:creationId xmlns:p14="http://schemas.microsoft.com/office/powerpoint/2010/main" val="3931242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440E28-9133-9841-89AE-CFA168DB9B91}"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4/14/2022</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D0F151-45A6-2B4C-B934-19AA3F992815}"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205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37D7B4-0A5A-594B-BF23-61864096AED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6108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B45F61-0BD9-EB45-936F-6041BED578B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0181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D922F5B-66FF-664F-99AE-8D90197266B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7497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660F46-E139-484D-90AE-4E94CE76973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7345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3A2717-057D-9E43-8D1A-25750CE55DAE}"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2263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838427A-544C-7F4A-AD77-705DA6DC6F6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220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6A1F42-CB8E-5545-806A-D979B0DB604E}"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1286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E3C353-8F31-4EEF-8B06-C8DFF097D527}"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912E-AB9E-4C28-988B-7D2BBEB5BA15}" type="slidenum">
              <a:rPr lang="en-US" smtClean="0"/>
              <a:t>‹#›</a:t>
            </a:fld>
            <a:endParaRPr lang="en-US"/>
          </a:p>
        </p:txBody>
      </p:sp>
    </p:spTree>
    <p:extLst>
      <p:ext uri="{BB962C8B-B14F-4D97-AF65-F5344CB8AC3E}">
        <p14:creationId xmlns:p14="http://schemas.microsoft.com/office/powerpoint/2010/main" val="3892239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A9551D-EAA2-ED4A-8D3B-DBB62A0928BE}"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6514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FB7488-AFCA-DA48-802A-07434379CAC2}"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942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BC0A6F-1AB0-6647-8E50-E905DE12F69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0746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A9C3ED-EC3A-044A-A07F-E70EA6DFE119}"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266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EE3C353-8F31-4EEF-8B06-C8DFF097D527}"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912E-AB9E-4C28-988B-7D2BBEB5BA15}" type="slidenum">
              <a:rPr lang="en-US" smtClean="0"/>
              <a:t>‹#›</a:t>
            </a:fld>
            <a:endParaRPr lang="en-US"/>
          </a:p>
        </p:txBody>
      </p:sp>
    </p:spTree>
    <p:extLst>
      <p:ext uri="{BB962C8B-B14F-4D97-AF65-F5344CB8AC3E}">
        <p14:creationId xmlns:p14="http://schemas.microsoft.com/office/powerpoint/2010/main" val="3160121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E3C353-8F31-4EEF-8B06-C8DFF097D527}" type="datetimeFigureOut">
              <a:rPr lang="en-US" smtClean="0"/>
              <a:t>4/14/2022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F912E-AB9E-4C28-988B-7D2BBEB5BA15}" type="slidenum">
              <a:rPr lang="en-US" smtClean="0"/>
              <a:t>‹#›</a:t>
            </a:fld>
            <a:endParaRPr lang="en-US"/>
          </a:p>
        </p:txBody>
      </p:sp>
    </p:spTree>
    <p:extLst>
      <p:ext uri="{BB962C8B-B14F-4D97-AF65-F5344CB8AC3E}">
        <p14:creationId xmlns:p14="http://schemas.microsoft.com/office/powerpoint/2010/main" val="632340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E3C353-8F31-4EEF-8B06-C8DFF097D527}" type="datetimeFigureOut">
              <a:rPr lang="en-US" smtClean="0"/>
              <a:t>4/14/2022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BF912E-AB9E-4C28-988B-7D2BBEB5BA15}" type="slidenum">
              <a:rPr lang="en-US" smtClean="0"/>
              <a:t>‹#›</a:t>
            </a:fld>
            <a:endParaRPr lang="en-US"/>
          </a:p>
        </p:txBody>
      </p:sp>
    </p:spTree>
    <p:extLst>
      <p:ext uri="{BB962C8B-B14F-4D97-AF65-F5344CB8AC3E}">
        <p14:creationId xmlns:p14="http://schemas.microsoft.com/office/powerpoint/2010/main" val="3003842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E3C353-8F31-4EEF-8B06-C8DFF097D527}" type="datetimeFigureOut">
              <a:rPr lang="en-US" smtClean="0"/>
              <a:t>4/14/2022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BF912E-AB9E-4C28-988B-7D2BBEB5BA15}" type="slidenum">
              <a:rPr lang="en-US" smtClean="0"/>
              <a:t>‹#›</a:t>
            </a:fld>
            <a:endParaRPr lang="en-US"/>
          </a:p>
        </p:txBody>
      </p:sp>
    </p:spTree>
    <p:extLst>
      <p:ext uri="{BB962C8B-B14F-4D97-AF65-F5344CB8AC3E}">
        <p14:creationId xmlns:p14="http://schemas.microsoft.com/office/powerpoint/2010/main" val="3462728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E3C353-8F31-4EEF-8B06-C8DFF097D527}" type="datetimeFigureOut">
              <a:rPr lang="en-US" smtClean="0"/>
              <a:t>4/14/2022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BF912E-AB9E-4C28-988B-7D2BBEB5BA15}" type="slidenum">
              <a:rPr lang="en-US" smtClean="0"/>
              <a:t>‹#›</a:t>
            </a:fld>
            <a:endParaRPr lang="en-US"/>
          </a:p>
        </p:txBody>
      </p:sp>
    </p:spTree>
    <p:extLst>
      <p:ext uri="{BB962C8B-B14F-4D97-AF65-F5344CB8AC3E}">
        <p14:creationId xmlns:p14="http://schemas.microsoft.com/office/powerpoint/2010/main" val="2381711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E3C353-8F31-4EEF-8B06-C8DFF097D527}" type="datetimeFigureOut">
              <a:rPr lang="en-US" smtClean="0"/>
              <a:t>4/14/2022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F912E-AB9E-4C28-988B-7D2BBEB5BA15}" type="slidenum">
              <a:rPr lang="en-US" smtClean="0"/>
              <a:t>‹#›</a:t>
            </a:fld>
            <a:endParaRPr lang="en-US"/>
          </a:p>
        </p:txBody>
      </p:sp>
    </p:spTree>
    <p:extLst>
      <p:ext uri="{BB962C8B-B14F-4D97-AF65-F5344CB8AC3E}">
        <p14:creationId xmlns:p14="http://schemas.microsoft.com/office/powerpoint/2010/main" val="1706979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E3C353-8F31-4EEF-8B06-C8DFF097D527}" type="datetimeFigureOut">
              <a:rPr lang="en-US" smtClean="0"/>
              <a:t>4/14/2022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F912E-AB9E-4C28-988B-7D2BBEB5BA15}" type="slidenum">
              <a:rPr lang="en-US" smtClean="0"/>
              <a:t>‹#›</a:t>
            </a:fld>
            <a:endParaRPr lang="en-US"/>
          </a:p>
        </p:txBody>
      </p:sp>
    </p:spTree>
    <p:extLst>
      <p:ext uri="{BB962C8B-B14F-4D97-AF65-F5344CB8AC3E}">
        <p14:creationId xmlns:p14="http://schemas.microsoft.com/office/powerpoint/2010/main" val="1031775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E3C353-8F31-4EEF-8B06-C8DFF097D527}" type="datetimeFigureOut">
              <a:rPr lang="en-US" smtClean="0"/>
              <a:t>4/14/2022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F912E-AB9E-4C28-988B-7D2BBEB5BA15}" type="slidenum">
              <a:rPr lang="en-US" smtClean="0"/>
              <a:t>‹#›</a:t>
            </a:fld>
            <a:endParaRPr lang="en-US"/>
          </a:p>
        </p:txBody>
      </p:sp>
    </p:spTree>
    <p:extLst>
      <p:ext uri="{BB962C8B-B14F-4D97-AF65-F5344CB8AC3E}">
        <p14:creationId xmlns:p14="http://schemas.microsoft.com/office/powerpoint/2010/main" val="3640072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3" name="TextBox 42"/>
          <p:cNvSpPr txBox="1"/>
          <p:nvPr userDrawn="1"/>
        </p:nvSpPr>
        <p:spPr>
          <a:xfrm>
            <a:off x="7378262" y="238059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TextBox 49"/>
          <p:cNvSpPr txBox="1"/>
          <p:nvPr userDrawn="1"/>
        </p:nvSpPr>
        <p:spPr>
          <a:xfrm>
            <a:off x="4838700" y="3731507"/>
            <a:ext cx="252686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alpha val="65000"/>
                  </a:prstClr>
                </a:solidFill>
                <a:effectLst/>
                <a:uLnTx/>
                <a:uFillTx/>
                <a:latin typeface="Avenir Light" charset="0"/>
                <a:ea typeface="Avenir Light" charset="0"/>
                <a:cs typeface="Avenir Light" charset="0"/>
              </a:rPr>
              <a:t>Connect with us: </a:t>
            </a:r>
          </a:p>
        </p:txBody>
      </p:sp>
      <p:cxnSp>
        <p:nvCxnSpPr>
          <p:cNvPr id="15" name="Straight Connector 14"/>
          <p:cNvCxnSpPr/>
          <p:nvPr userDrawn="1"/>
        </p:nvCxnSpPr>
        <p:spPr>
          <a:xfrm>
            <a:off x="6713045" y="6689772"/>
            <a:ext cx="5491655" cy="0"/>
          </a:xfrm>
          <a:prstGeom prst="line">
            <a:avLst/>
          </a:prstGeom>
          <a:ln w="571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6926" y="6689772"/>
            <a:ext cx="5273604" cy="1916"/>
          </a:xfrm>
          <a:prstGeom prst="line">
            <a:avLst/>
          </a:prstGeom>
          <a:ln w="571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6926" y="6615374"/>
            <a:ext cx="5273604" cy="0"/>
          </a:xfrm>
          <a:prstGeom prst="line">
            <a:avLst/>
          </a:prstGeom>
          <a:ln w="190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6760341" y="6615374"/>
            <a:ext cx="5444359" cy="0"/>
          </a:xfrm>
          <a:prstGeom prst="line">
            <a:avLst/>
          </a:prstGeom>
          <a:ln w="19050">
            <a:solidFill>
              <a:srgbClr val="FFD05B"/>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userDrawn="1"/>
        </p:nvSpPr>
        <p:spPr>
          <a:xfrm>
            <a:off x="4260147" y="263858"/>
            <a:ext cx="367183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venir Medium" charset="0"/>
                <a:ea typeface="Avenir Medium" charset="0"/>
                <a:cs typeface="Avenir Medium" charset="0"/>
              </a:rPr>
              <a:t>Brought to you by:</a:t>
            </a:r>
          </a:p>
        </p:txBody>
      </p:sp>
      <p:sp>
        <p:nvSpPr>
          <p:cNvPr id="12" name="TextBox 11"/>
          <p:cNvSpPr txBox="1"/>
          <p:nvPr userDrawn="1"/>
        </p:nvSpPr>
        <p:spPr>
          <a:xfrm>
            <a:off x="4838700" y="4800418"/>
            <a:ext cx="2526862"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alpha val="65000"/>
                  </a:prstClr>
                </a:solidFill>
                <a:effectLst/>
                <a:uLnTx/>
                <a:uFillTx/>
                <a:latin typeface="Avenir Light" charset="0"/>
                <a:ea typeface="Avenir Light" charset="0"/>
                <a:cs typeface="Avenir Light" charset="0"/>
              </a:rPr>
              <a:t>#</a:t>
            </a:r>
            <a:r>
              <a:rPr kumimoji="0" lang="en-US" sz="1800" b="1" i="0" u="none" strike="noStrike" kern="1200" cap="none" spc="0" normalizeH="0" baseline="0" noProof="0">
                <a:ln>
                  <a:noFill/>
                </a:ln>
                <a:solidFill>
                  <a:prstClr val="black">
                    <a:alpha val="65000"/>
                  </a:prstClr>
                </a:solidFill>
                <a:effectLst/>
                <a:uLnTx/>
                <a:uFillTx/>
                <a:latin typeface="Avenir Light" charset="0"/>
                <a:ea typeface="Avenir Light" charset="0"/>
                <a:cs typeface="Avenir Light" charset="0"/>
              </a:rPr>
              <a:t>kansascornSTEM</a:t>
            </a:r>
            <a:endParaRPr kumimoji="0" lang="en-US" sz="1800" b="1" i="0" u="none" strike="noStrike" kern="1200" cap="none" spc="0" normalizeH="0" baseline="0" noProof="0" dirty="0">
              <a:ln>
                <a:noFill/>
              </a:ln>
              <a:solidFill>
                <a:prstClr val="black">
                  <a:alpha val="65000"/>
                </a:prstClr>
              </a:solidFill>
              <a:effectLst/>
              <a:uLnTx/>
              <a:uFillTx/>
              <a:latin typeface="Avenir Light" charset="0"/>
              <a:ea typeface="Avenir Light" charset="0"/>
              <a:cs typeface="Avenir Light"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alpha val="65000"/>
                  </a:prstClr>
                </a:solidFill>
                <a:effectLst/>
                <a:uLnTx/>
                <a:uFillTx/>
                <a:latin typeface="Avenir Light" charset="0"/>
                <a:ea typeface="Avenir Light" charset="0"/>
                <a:cs typeface="Avenir Light" charset="0"/>
              </a:rPr>
              <a:t>kscorn.com</a:t>
            </a:r>
            <a:endParaRPr kumimoji="0" lang="en-US" sz="1600" b="0" i="0" u="none" strike="noStrike" kern="1200" cap="none" spc="0" normalizeH="0" baseline="0" noProof="0" dirty="0">
              <a:ln>
                <a:noFill/>
              </a:ln>
              <a:solidFill>
                <a:prstClr val="black">
                  <a:alpha val="65000"/>
                </a:prstClr>
              </a:solidFill>
              <a:effectLst/>
              <a:uLnTx/>
              <a:uFillTx/>
              <a:latin typeface="Avenir Light" charset="0"/>
              <a:ea typeface="Avenir Light" charset="0"/>
              <a:cs typeface="Avenir Light" charset="0"/>
            </a:endParaRPr>
          </a:p>
        </p:txBody>
      </p:sp>
      <p:grpSp>
        <p:nvGrpSpPr>
          <p:cNvPr id="5" name="Group 4"/>
          <p:cNvGrpSpPr/>
          <p:nvPr userDrawn="1"/>
        </p:nvGrpSpPr>
        <p:grpSpPr>
          <a:xfrm>
            <a:off x="5450299" y="4177865"/>
            <a:ext cx="1310042" cy="555282"/>
            <a:chOff x="5450299" y="4457265"/>
            <a:chExt cx="1310042" cy="555282"/>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50299" y="4457265"/>
              <a:ext cx="555282" cy="555282"/>
            </a:xfrm>
            <a:prstGeom prst="rect">
              <a:avLst/>
            </a:prstGeom>
          </p:spPr>
        </p:pic>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05059" y="4525271"/>
              <a:ext cx="555282" cy="451166"/>
            </a:xfrm>
            <a:prstGeom prst="rect">
              <a:avLst/>
            </a:prstGeom>
          </p:spPr>
        </p:pic>
      </p:grpSp>
      <p:pic>
        <p:nvPicPr>
          <p:cNvPr id="6" name="Picture 5">
            <a:extLst>
              <a:ext uri="{FF2B5EF4-FFF2-40B4-BE49-F238E27FC236}">
                <a16:creationId xmlns:a16="http://schemas.microsoft.com/office/drawing/2014/main" id="{AC199CEE-6BC4-064B-A0ED-923D8625F44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90237" y="5659818"/>
            <a:ext cx="1406234" cy="1152205"/>
          </a:xfrm>
          <a:prstGeom prst="rect">
            <a:avLst/>
          </a:prstGeom>
        </p:spPr>
      </p:pic>
      <p:pic>
        <p:nvPicPr>
          <p:cNvPr id="8" name="Picture 7">
            <a:extLst>
              <a:ext uri="{FF2B5EF4-FFF2-40B4-BE49-F238E27FC236}">
                <a16:creationId xmlns:a16="http://schemas.microsoft.com/office/drawing/2014/main" id="{08A8D2D6-7F37-C54E-AA5B-F8B1964EE97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307900" y="1185021"/>
            <a:ext cx="3588461" cy="2268403"/>
          </a:xfrm>
          <a:prstGeom prst="rect">
            <a:avLst/>
          </a:prstGeom>
        </p:spPr>
      </p:pic>
    </p:spTree>
    <p:extLst>
      <p:ext uri="{BB962C8B-B14F-4D97-AF65-F5344CB8AC3E}">
        <p14:creationId xmlns:p14="http://schemas.microsoft.com/office/powerpoint/2010/main" val="589351767"/>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lnSpc>
          <a:spcPct val="90000"/>
        </a:lnSpc>
        <a:spcBef>
          <a:spcPts val="1000"/>
        </a:spcBef>
        <a:buFontTx/>
        <a:buNone/>
        <a:defRPr sz="2500" kern="1200" baseline="0">
          <a:solidFill>
            <a:schemeClr val="tx1">
              <a:alpha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21360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137D7B4-0A5A-594B-BF23-61864096AED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21360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p:cNvCxnSpPr/>
          <p:nvPr/>
        </p:nvCxnSpPr>
        <p:spPr>
          <a:xfrm>
            <a:off x="6700345" y="6702017"/>
            <a:ext cx="5491655" cy="0"/>
          </a:xfrm>
          <a:prstGeom prst="line">
            <a:avLst/>
          </a:prstGeom>
          <a:ln w="571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774" y="6702017"/>
            <a:ext cx="5273604" cy="1950"/>
          </a:xfrm>
          <a:prstGeom prst="line">
            <a:avLst/>
          </a:prstGeom>
          <a:ln w="571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774" y="6626292"/>
            <a:ext cx="5273604" cy="0"/>
          </a:xfrm>
          <a:prstGeom prst="line">
            <a:avLst/>
          </a:prstGeom>
          <a:ln w="190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747641" y="6626292"/>
            <a:ext cx="5444359" cy="0"/>
          </a:xfrm>
          <a:prstGeom prst="line">
            <a:avLst/>
          </a:prstGeom>
          <a:ln w="19050">
            <a:solidFill>
              <a:srgbClr val="FFD05B"/>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D9DA731C-E70E-9241-B579-924A6F1A2A1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390237" y="5659818"/>
            <a:ext cx="1406234" cy="1152205"/>
          </a:xfrm>
          <a:prstGeom prst="rect">
            <a:avLst/>
          </a:prstGeom>
        </p:spPr>
      </p:pic>
    </p:spTree>
    <p:extLst>
      <p:ext uri="{BB962C8B-B14F-4D97-AF65-F5344CB8AC3E}">
        <p14:creationId xmlns:p14="http://schemas.microsoft.com/office/powerpoint/2010/main" val="360475978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Avenir Book" charset="0"/>
          <a:ea typeface="Avenir Book" charset="0"/>
          <a:cs typeface="Avenir Book"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Avenir Light" charset="0"/>
          <a:cs typeface="Avenir Light"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venir Light" charset="0"/>
          <a:ea typeface="Avenir Light" charset="0"/>
          <a:cs typeface="Avenir Light"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Avenir Light" charset="0"/>
          <a:cs typeface="Avenir Light"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Avenir Light" charset="0"/>
          <a:cs typeface="Avenir Light"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Avenir Light" charset="0"/>
          <a:cs typeface="Avenir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a:t>Fermentation in a Bag</a:t>
            </a:r>
          </a:p>
        </p:txBody>
      </p:sp>
      <p:sp>
        <p:nvSpPr>
          <p:cNvPr id="3" name="Subtitle 2"/>
          <p:cNvSpPr>
            <a:spLocks noGrp="1"/>
          </p:cNvSpPr>
          <p:nvPr>
            <p:ph type="subTitle" idx="1"/>
          </p:nvPr>
        </p:nvSpPr>
        <p:spPr/>
        <p:txBody>
          <a:bodyPr/>
          <a:lstStyle/>
          <a:p>
            <a:r>
              <a:rPr lang="en-US" dirty="0"/>
              <a:t>Presentation for Middle School Teacher Workshop</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833499">
            <a:off x="-2623903" y="279250"/>
            <a:ext cx="8295805" cy="5530537"/>
          </a:xfrm>
          <a:prstGeom prst="rect">
            <a:avLst/>
          </a:prstGeom>
        </p:spPr>
      </p:pic>
    </p:spTree>
    <p:extLst>
      <p:ext uri="{BB962C8B-B14F-4D97-AF65-F5344CB8AC3E}">
        <p14:creationId xmlns:p14="http://schemas.microsoft.com/office/powerpoint/2010/main" val="1808979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6FB5C8C-17C6-40EC-82E6-FAACFA1686B6}"/>
              </a:ext>
            </a:extLst>
          </p:cNvPr>
          <p:cNvSpPr txBox="1"/>
          <p:nvPr/>
        </p:nvSpPr>
        <p:spPr>
          <a:xfrm>
            <a:off x="6369079" y="647700"/>
            <a:ext cx="2849050" cy="1200329"/>
          </a:xfrm>
          <a:prstGeom prst="rect">
            <a:avLst/>
          </a:prstGeom>
          <a:noFill/>
        </p:spPr>
        <p:txBody>
          <a:bodyPr wrap="none" rtlCol="0">
            <a:spAutoFit/>
          </a:bodyPr>
          <a:lstStyle/>
          <a:p>
            <a:r>
              <a:rPr lang="en-US" sz="7200" dirty="0">
                <a:solidFill>
                  <a:schemeClr val="bg1"/>
                </a:solidFill>
              </a:rPr>
              <a:t>Budget</a:t>
            </a:r>
          </a:p>
        </p:txBody>
      </p:sp>
      <p:sp>
        <p:nvSpPr>
          <p:cNvPr id="2" name="TextBox 1">
            <a:extLst>
              <a:ext uri="{FF2B5EF4-FFF2-40B4-BE49-F238E27FC236}">
                <a16:creationId xmlns:a16="http://schemas.microsoft.com/office/drawing/2014/main" id="{0B6A2A84-61EC-4941-8D0E-8DF43529156B}"/>
              </a:ext>
            </a:extLst>
          </p:cNvPr>
          <p:cNvSpPr txBox="1"/>
          <p:nvPr/>
        </p:nvSpPr>
        <p:spPr>
          <a:xfrm>
            <a:off x="1249960" y="4253217"/>
            <a:ext cx="5503178" cy="1200329"/>
          </a:xfrm>
          <a:prstGeom prst="rect">
            <a:avLst/>
          </a:prstGeom>
          <a:noFill/>
        </p:spPr>
        <p:txBody>
          <a:bodyPr wrap="square" rtlCol="0">
            <a:spAutoFit/>
          </a:bodyPr>
          <a:lstStyle/>
          <a:p>
            <a:r>
              <a:rPr lang="en-US" sz="2400" dirty="0">
                <a:solidFill>
                  <a:schemeClr val="bg1"/>
                </a:solidFill>
              </a:rPr>
              <a:t>2019 Expenses    $778,404</a:t>
            </a:r>
          </a:p>
          <a:p>
            <a:endParaRPr lang="en-US" sz="2400" dirty="0">
              <a:solidFill>
                <a:schemeClr val="bg1"/>
              </a:solidFill>
            </a:endParaRPr>
          </a:p>
          <a:p>
            <a:r>
              <a:rPr lang="en-US" sz="2400" dirty="0">
                <a:solidFill>
                  <a:schemeClr val="bg1"/>
                </a:solidFill>
              </a:rPr>
              <a:t>2020 Proposed    $753,497</a:t>
            </a:r>
          </a:p>
        </p:txBody>
      </p:sp>
      <p:sp>
        <p:nvSpPr>
          <p:cNvPr id="4" name="Content Placeholder 2"/>
          <p:cNvSpPr>
            <a:spLocks noGrp="1"/>
          </p:cNvSpPr>
          <p:nvPr>
            <p:ph idx="1"/>
          </p:nvPr>
        </p:nvSpPr>
        <p:spPr>
          <a:xfrm>
            <a:off x="838200" y="1825625"/>
            <a:ext cx="10515600" cy="4351338"/>
          </a:xfrm>
        </p:spPr>
        <p:txBody>
          <a:bodyPr/>
          <a:lstStyle/>
          <a:p>
            <a:r>
              <a:rPr lang="en-US" dirty="0"/>
              <a:t>Mix gently. </a:t>
            </a:r>
          </a:p>
          <a:p>
            <a:r>
              <a:rPr lang="en-US" dirty="0"/>
              <a:t>Lay the fermenting bag flat on a horizontal surface. </a:t>
            </a:r>
          </a:p>
          <a:p>
            <a:r>
              <a:rPr lang="en-US" dirty="0"/>
              <a:t>Place an index card on top of the bag, parallel to the table. </a:t>
            </a:r>
          </a:p>
          <a:p>
            <a:r>
              <a:rPr lang="en-US" dirty="0"/>
              <a:t>Hold the ruler perpendicular to the table and record where the paper intersects the ruler. </a:t>
            </a:r>
          </a:p>
          <a:p>
            <a:r>
              <a:rPr lang="en-US" dirty="0"/>
              <a:t>Record this measurement in 5-minute intervals in the data section. </a:t>
            </a:r>
          </a:p>
          <a:p>
            <a:endParaRPr lang="en-US" dirty="0"/>
          </a:p>
        </p:txBody>
      </p:sp>
      <p:sp>
        <p:nvSpPr>
          <p:cNvPr id="5" name="Title 1"/>
          <p:cNvSpPr>
            <a:spLocks noGrp="1"/>
          </p:cNvSpPr>
          <p:nvPr>
            <p:ph type="title"/>
          </p:nvPr>
        </p:nvSpPr>
        <p:spPr>
          <a:xfrm>
            <a:off x="838200" y="365125"/>
            <a:ext cx="10515600" cy="1325563"/>
          </a:xfrm>
        </p:spPr>
        <p:txBody>
          <a:bodyPr/>
          <a:lstStyle/>
          <a:p>
            <a:r>
              <a:rPr lang="en-US" dirty="0"/>
              <a:t>Procedure</a:t>
            </a:r>
          </a:p>
        </p:txBody>
      </p:sp>
      <p:pic>
        <p:nvPicPr>
          <p:cNvPr id="6" name="Picture 2" descr="C:\Users\bnelson\AppData\Local\Microsoft\Windows\Temporary Internet Files\Content.IE5\9J84KMU1\checklist[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5502" y="596919"/>
            <a:ext cx="1782158" cy="1629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35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6FB5C8C-17C6-40EC-82E6-FAACFA1686B6}"/>
              </a:ext>
            </a:extLst>
          </p:cNvPr>
          <p:cNvSpPr txBox="1"/>
          <p:nvPr/>
        </p:nvSpPr>
        <p:spPr>
          <a:xfrm>
            <a:off x="6369079" y="647700"/>
            <a:ext cx="2849050" cy="1200329"/>
          </a:xfrm>
          <a:prstGeom prst="rect">
            <a:avLst/>
          </a:prstGeom>
          <a:noFill/>
        </p:spPr>
        <p:txBody>
          <a:bodyPr wrap="none" rtlCol="0">
            <a:spAutoFit/>
          </a:bodyPr>
          <a:lstStyle/>
          <a:p>
            <a:r>
              <a:rPr lang="en-US" sz="7200" dirty="0">
                <a:solidFill>
                  <a:schemeClr val="bg1"/>
                </a:solidFill>
              </a:rPr>
              <a:t>Budget</a:t>
            </a:r>
          </a:p>
        </p:txBody>
      </p:sp>
      <p:sp>
        <p:nvSpPr>
          <p:cNvPr id="2" name="TextBox 1">
            <a:extLst>
              <a:ext uri="{FF2B5EF4-FFF2-40B4-BE49-F238E27FC236}">
                <a16:creationId xmlns:a16="http://schemas.microsoft.com/office/drawing/2014/main" id="{0B6A2A84-61EC-4941-8D0E-8DF43529156B}"/>
              </a:ext>
            </a:extLst>
          </p:cNvPr>
          <p:cNvSpPr txBox="1"/>
          <p:nvPr/>
        </p:nvSpPr>
        <p:spPr>
          <a:xfrm>
            <a:off x="1249960" y="4253217"/>
            <a:ext cx="5503178" cy="1200329"/>
          </a:xfrm>
          <a:prstGeom prst="rect">
            <a:avLst/>
          </a:prstGeom>
          <a:noFill/>
        </p:spPr>
        <p:txBody>
          <a:bodyPr wrap="square" rtlCol="0">
            <a:spAutoFit/>
          </a:bodyPr>
          <a:lstStyle/>
          <a:p>
            <a:r>
              <a:rPr lang="en-US" sz="2400" dirty="0">
                <a:solidFill>
                  <a:schemeClr val="bg1"/>
                </a:solidFill>
              </a:rPr>
              <a:t>2019 Expenses    $778,404</a:t>
            </a:r>
          </a:p>
          <a:p>
            <a:endParaRPr lang="en-US" sz="2400" dirty="0">
              <a:solidFill>
                <a:schemeClr val="bg1"/>
              </a:solidFill>
            </a:endParaRPr>
          </a:p>
          <a:p>
            <a:r>
              <a:rPr lang="en-US" sz="2400" dirty="0">
                <a:solidFill>
                  <a:schemeClr val="bg1"/>
                </a:solidFill>
              </a:rPr>
              <a:t>2020 Proposed    $753,497</a:t>
            </a:r>
          </a:p>
        </p:txBody>
      </p:sp>
      <p:sp>
        <p:nvSpPr>
          <p:cNvPr id="3" name="Rectangle 2"/>
          <p:cNvSpPr/>
          <p:nvPr/>
        </p:nvSpPr>
        <p:spPr>
          <a:xfrm>
            <a:off x="351691" y="2249215"/>
            <a:ext cx="11441723" cy="3539430"/>
          </a:xfrm>
          <a:prstGeom prst="rect">
            <a:avLst/>
          </a:prstGeom>
        </p:spPr>
        <p:txBody>
          <a:bodyPr wrap="square">
            <a:spAutoFit/>
          </a:bodyPr>
          <a:lstStyle/>
          <a:p>
            <a:pPr marL="457200" indent="-457200">
              <a:buFont typeface="Arial" panose="020B0604020202020204" pitchFamily="34" charset="0"/>
              <a:buChar char="•"/>
            </a:pPr>
            <a:r>
              <a:rPr lang="en-US" sz="3200" dirty="0"/>
              <a:t>Students can use an ethanol probe or breathalyzer to compare relative differences in ethanol concentrations. </a:t>
            </a:r>
          </a:p>
          <a:p>
            <a:pPr marL="457200" indent="-457200">
              <a:buFont typeface="Arial" panose="020B0604020202020204" pitchFamily="34" charset="0"/>
              <a:buChar char="•"/>
            </a:pPr>
            <a:r>
              <a:rPr lang="en-US" sz="3200" dirty="0"/>
              <a:t>Breathalyzers are designed for measuring blood alcohol content in humans; therefore, the readings will not tell you directly how much ethanol is in each sample. Still, the readings can be used to determine if ethanol was produced and to make comparisons in ethanol production between the bags. </a:t>
            </a:r>
          </a:p>
        </p:txBody>
      </p:sp>
      <p:sp>
        <p:nvSpPr>
          <p:cNvPr id="5" name="Title 1"/>
          <p:cNvSpPr>
            <a:spLocks noGrp="1"/>
          </p:cNvSpPr>
          <p:nvPr>
            <p:ph type="title"/>
          </p:nvPr>
        </p:nvSpPr>
        <p:spPr>
          <a:xfrm>
            <a:off x="351691" y="647700"/>
            <a:ext cx="10515600" cy="1325563"/>
          </a:xfrm>
        </p:spPr>
        <p:txBody>
          <a:bodyPr/>
          <a:lstStyle/>
          <a:p>
            <a:r>
              <a:rPr lang="en-US" dirty="0"/>
              <a:t>Using Breathalyzers</a:t>
            </a:r>
          </a:p>
        </p:txBody>
      </p:sp>
    </p:spTree>
    <p:extLst>
      <p:ext uri="{BB962C8B-B14F-4D97-AF65-F5344CB8AC3E}">
        <p14:creationId xmlns:p14="http://schemas.microsoft.com/office/powerpoint/2010/main" val="135946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6FB5C8C-17C6-40EC-82E6-FAACFA1686B6}"/>
              </a:ext>
            </a:extLst>
          </p:cNvPr>
          <p:cNvSpPr txBox="1"/>
          <p:nvPr/>
        </p:nvSpPr>
        <p:spPr>
          <a:xfrm>
            <a:off x="6369079" y="647700"/>
            <a:ext cx="2849050" cy="1200329"/>
          </a:xfrm>
          <a:prstGeom prst="rect">
            <a:avLst/>
          </a:prstGeom>
          <a:noFill/>
        </p:spPr>
        <p:txBody>
          <a:bodyPr wrap="none" rtlCol="0">
            <a:spAutoFit/>
          </a:bodyPr>
          <a:lstStyle/>
          <a:p>
            <a:r>
              <a:rPr lang="en-US" sz="7200" dirty="0">
                <a:solidFill>
                  <a:schemeClr val="bg1"/>
                </a:solidFill>
              </a:rPr>
              <a:t>Budget</a:t>
            </a:r>
          </a:p>
        </p:txBody>
      </p:sp>
      <p:sp>
        <p:nvSpPr>
          <p:cNvPr id="2" name="TextBox 1">
            <a:extLst>
              <a:ext uri="{FF2B5EF4-FFF2-40B4-BE49-F238E27FC236}">
                <a16:creationId xmlns:a16="http://schemas.microsoft.com/office/drawing/2014/main" id="{0B6A2A84-61EC-4941-8D0E-8DF43529156B}"/>
              </a:ext>
            </a:extLst>
          </p:cNvPr>
          <p:cNvSpPr txBox="1"/>
          <p:nvPr/>
        </p:nvSpPr>
        <p:spPr>
          <a:xfrm>
            <a:off x="1249960" y="4253217"/>
            <a:ext cx="5503178" cy="1200329"/>
          </a:xfrm>
          <a:prstGeom prst="rect">
            <a:avLst/>
          </a:prstGeom>
          <a:noFill/>
        </p:spPr>
        <p:txBody>
          <a:bodyPr wrap="square" rtlCol="0">
            <a:spAutoFit/>
          </a:bodyPr>
          <a:lstStyle/>
          <a:p>
            <a:r>
              <a:rPr lang="en-US" sz="2400" dirty="0">
                <a:solidFill>
                  <a:schemeClr val="bg1"/>
                </a:solidFill>
              </a:rPr>
              <a:t>2019 Expenses    $778,404</a:t>
            </a:r>
          </a:p>
          <a:p>
            <a:endParaRPr lang="en-US" sz="2400" dirty="0">
              <a:solidFill>
                <a:schemeClr val="bg1"/>
              </a:solidFill>
            </a:endParaRPr>
          </a:p>
          <a:p>
            <a:r>
              <a:rPr lang="en-US" sz="2400" dirty="0">
                <a:solidFill>
                  <a:schemeClr val="bg1"/>
                </a:solidFill>
              </a:rPr>
              <a:t>2020 Proposed    $753,497</a:t>
            </a:r>
          </a:p>
        </p:txBody>
      </p:sp>
      <p:sp>
        <p:nvSpPr>
          <p:cNvPr id="4" name="Title 1"/>
          <p:cNvSpPr>
            <a:spLocks noGrp="1"/>
          </p:cNvSpPr>
          <p:nvPr>
            <p:ph type="title"/>
          </p:nvPr>
        </p:nvSpPr>
        <p:spPr>
          <a:xfrm>
            <a:off x="681537" y="324766"/>
            <a:ext cx="10515600" cy="1325563"/>
          </a:xfrm>
        </p:spPr>
        <p:txBody>
          <a:bodyPr/>
          <a:lstStyle/>
          <a:p>
            <a:r>
              <a:rPr lang="en-US" dirty="0"/>
              <a:t>Breathalyzer Procedure</a:t>
            </a:r>
          </a:p>
        </p:txBody>
      </p:sp>
      <p:sp>
        <p:nvSpPr>
          <p:cNvPr id="5" name="Content Placeholder 2"/>
          <p:cNvSpPr>
            <a:spLocks noGrp="1"/>
          </p:cNvSpPr>
          <p:nvPr>
            <p:ph idx="1"/>
          </p:nvPr>
        </p:nvSpPr>
        <p:spPr>
          <a:xfrm>
            <a:off x="681537" y="1585208"/>
            <a:ext cx="10515600" cy="4351338"/>
          </a:xfrm>
        </p:spPr>
        <p:txBody>
          <a:bodyPr>
            <a:normAutofit/>
          </a:bodyPr>
          <a:lstStyle/>
          <a:p>
            <a:r>
              <a:rPr lang="en-US" dirty="0"/>
              <a:t>Open a small part of the bag and insert the syringe, being careful not to release too much air. </a:t>
            </a:r>
          </a:p>
          <a:p>
            <a:r>
              <a:rPr lang="en-US" dirty="0"/>
              <a:t>Extract 100 ml of air from the space above the fermenting mixture, without sucking in any of the liquid. </a:t>
            </a:r>
          </a:p>
          <a:p>
            <a:r>
              <a:rPr lang="en-US" dirty="0"/>
              <a:t>Turn on the breathalyzer. Slowly expel the air over a 5-second period. </a:t>
            </a:r>
          </a:p>
          <a:p>
            <a:r>
              <a:rPr lang="en-US" dirty="0"/>
              <a:t>Record the readings on the breathalyzer. The higher the number on the display, the higher the ethanol concentration in the sample. Use these values to compare the ethanol concentrations from each sample. </a:t>
            </a:r>
          </a:p>
          <a:p>
            <a:endParaRPr lang="en-US" dirty="0"/>
          </a:p>
        </p:txBody>
      </p:sp>
    </p:spTree>
    <p:extLst>
      <p:ext uri="{BB962C8B-B14F-4D97-AF65-F5344CB8AC3E}">
        <p14:creationId xmlns:p14="http://schemas.microsoft.com/office/powerpoint/2010/main" val="338029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6FB5C8C-17C6-40EC-82E6-FAACFA1686B6}"/>
              </a:ext>
            </a:extLst>
          </p:cNvPr>
          <p:cNvSpPr txBox="1"/>
          <p:nvPr/>
        </p:nvSpPr>
        <p:spPr>
          <a:xfrm>
            <a:off x="6369079" y="647700"/>
            <a:ext cx="2849050" cy="1200329"/>
          </a:xfrm>
          <a:prstGeom prst="rect">
            <a:avLst/>
          </a:prstGeom>
          <a:noFill/>
        </p:spPr>
        <p:txBody>
          <a:bodyPr wrap="none" rtlCol="0">
            <a:spAutoFit/>
          </a:bodyPr>
          <a:lstStyle/>
          <a:p>
            <a:r>
              <a:rPr lang="en-US" sz="7200" dirty="0">
                <a:solidFill>
                  <a:schemeClr val="bg1"/>
                </a:solidFill>
              </a:rPr>
              <a:t>Budget</a:t>
            </a:r>
          </a:p>
        </p:txBody>
      </p:sp>
      <p:sp>
        <p:nvSpPr>
          <p:cNvPr id="2" name="TextBox 1">
            <a:extLst>
              <a:ext uri="{FF2B5EF4-FFF2-40B4-BE49-F238E27FC236}">
                <a16:creationId xmlns:a16="http://schemas.microsoft.com/office/drawing/2014/main" id="{0B6A2A84-61EC-4941-8D0E-8DF43529156B}"/>
              </a:ext>
            </a:extLst>
          </p:cNvPr>
          <p:cNvSpPr txBox="1"/>
          <p:nvPr/>
        </p:nvSpPr>
        <p:spPr>
          <a:xfrm>
            <a:off x="1249960" y="4253217"/>
            <a:ext cx="5503178" cy="1200329"/>
          </a:xfrm>
          <a:prstGeom prst="rect">
            <a:avLst/>
          </a:prstGeom>
          <a:noFill/>
        </p:spPr>
        <p:txBody>
          <a:bodyPr wrap="square" rtlCol="0">
            <a:spAutoFit/>
          </a:bodyPr>
          <a:lstStyle/>
          <a:p>
            <a:r>
              <a:rPr lang="en-US" sz="2400" dirty="0">
                <a:solidFill>
                  <a:schemeClr val="bg1"/>
                </a:solidFill>
              </a:rPr>
              <a:t>2019 Expenses    $778,404</a:t>
            </a:r>
          </a:p>
          <a:p>
            <a:endParaRPr lang="en-US" sz="2400" dirty="0">
              <a:solidFill>
                <a:schemeClr val="bg1"/>
              </a:solidFill>
            </a:endParaRPr>
          </a:p>
          <a:p>
            <a:r>
              <a:rPr lang="en-US" sz="2400" dirty="0">
                <a:solidFill>
                  <a:schemeClr val="bg1"/>
                </a:solidFill>
              </a:rPr>
              <a:t>2020 Proposed    $753,497</a:t>
            </a:r>
          </a:p>
        </p:txBody>
      </p:sp>
      <p:sp>
        <p:nvSpPr>
          <p:cNvPr id="5" name="Title 1"/>
          <p:cNvSpPr>
            <a:spLocks noGrp="1"/>
          </p:cNvSpPr>
          <p:nvPr>
            <p:ph type="title"/>
          </p:nvPr>
        </p:nvSpPr>
        <p:spPr>
          <a:xfrm>
            <a:off x="838200" y="365125"/>
            <a:ext cx="10515600" cy="1325563"/>
          </a:xfrm>
        </p:spPr>
        <p:txBody>
          <a:bodyPr/>
          <a:lstStyle/>
          <a:p>
            <a:r>
              <a:rPr lang="en-US" dirty="0"/>
              <a:t>Data</a:t>
            </a:r>
          </a:p>
        </p:txBody>
      </p:sp>
      <p:sp>
        <p:nvSpPr>
          <p:cNvPr id="6" name="Content Placeholder 2"/>
          <p:cNvSpPr>
            <a:spLocks noGrp="1"/>
          </p:cNvSpPr>
          <p:nvPr>
            <p:ph idx="1"/>
          </p:nvPr>
        </p:nvSpPr>
        <p:spPr>
          <a:xfrm>
            <a:off x="838199" y="1777720"/>
            <a:ext cx="10515600" cy="4351338"/>
          </a:xfrm>
        </p:spPr>
        <p:txBody>
          <a:bodyPr/>
          <a:lstStyle/>
          <a:p>
            <a:r>
              <a:rPr lang="en-US" b="1" dirty="0"/>
              <a:t>Share out your data!</a:t>
            </a:r>
          </a:p>
          <a:p>
            <a:r>
              <a:rPr lang="en-US" dirty="0"/>
              <a:t>Students should share out what combinations of food and enzymes produced the most carbon dioxide and which did not.</a:t>
            </a:r>
          </a:p>
          <a:p>
            <a:r>
              <a:rPr lang="en-US" dirty="0"/>
              <a:t>Have students share out why they think some performed better that others.</a:t>
            </a:r>
          </a:p>
        </p:txBody>
      </p:sp>
    </p:spTree>
    <p:extLst>
      <p:ext uri="{BB962C8B-B14F-4D97-AF65-F5344CB8AC3E}">
        <p14:creationId xmlns:p14="http://schemas.microsoft.com/office/powerpoint/2010/main" val="278929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6FB5C8C-17C6-40EC-82E6-FAACFA1686B6}"/>
              </a:ext>
            </a:extLst>
          </p:cNvPr>
          <p:cNvSpPr txBox="1"/>
          <p:nvPr/>
        </p:nvSpPr>
        <p:spPr>
          <a:xfrm>
            <a:off x="6369079" y="647700"/>
            <a:ext cx="2849050" cy="1200329"/>
          </a:xfrm>
          <a:prstGeom prst="rect">
            <a:avLst/>
          </a:prstGeom>
          <a:noFill/>
        </p:spPr>
        <p:txBody>
          <a:bodyPr wrap="none" rtlCol="0">
            <a:spAutoFit/>
          </a:bodyPr>
          <a:lstStyle/>
          <a:p>
            <a:r>
              <a:rPr lang="en-US" sz="7200" dirty="0">
                <a:solidFill>
                  <a:schemeClr val="bg1"/>
                </a:solidFill>
              </a:rPr>
              <a:t>Budget</a:t>
            </a:r>
          </a:p>
        </p:txBody>
      </p:sp>
      <p:sp>
        <p:nvSpPr>
          <p:cNvPr id="3" name="TextBox 2">
            <a:extLst>
              <a:ext uri="{FF2B5EF4-FFF2-40B4-BE49-F238E27FC236}">
                <a16:creationId xmlns:a16="http://schemas.microsoft.com/office/drawing/2014/main" id="{B59CE4ED-D875-43BC-8828-13617A5754A3}"/>
              </a:ext>
            </a:extLst>
          </p:cNvPr>
          <p:cNvSpPr txBox="1"/>
          <p:nvPr/>
        </p:nvSpPr>
        <p:spPr>
          <a:xfrm>
            <a:off x="1358900" y="927100"/>
            <a:ext cx="9779000" cy="1815882"/>
          </a:xfrm>
          <a:prstGeom prst="rect">
            <a:avLst/>
          </a:prstGeom>
          <a:noFill/>
        </p:spPr>
        <p:txBody>
          <a:bodyPr wrap="square" rtlCol="0">
            <a:spAutoFit/>
          </a:bodyPr>
          <a:lstStyle/>
          <a:p>
            <a:pPr algn="ctr"/>
            <a:r>
              <a:rPr lang="en-US" sz="2800" dirty="0"/>
              <a:t>This lab is made possible with the support and content contributions of the Kansas Corn Commission.</a:t>
            </a:r>
          </a:p>
          <a:p>
            <a:pPr algn="ctr"/>
            <a:endParaRPr lang="en-US" sz="2800" dirty="0"/>
          </a:p>
          <a:p>
            <a:pPr algn="ctr"/>
            <a:endParaRPr lang="en-US" sz="2800" dirty="0"/>
          </a:p>
        </p:txBody>
      </p:sp>
      <p:pic>
        <p:nvPicPr>
          <p:cNvPr id="6" name="Picture 5" descr="A picture containing drawing&#10;&#10;Description automatically generated">
            <a:extLst>
              <a:ext uri="{FF2B5EF4-FFF2-40B4-BE49-F238E27FC236}">
                <a16:creationId xmlns:a16="http://schemas.microsoft.com/office/drawing/2014/main" id="{DFBE8E45-7D5C-4DCC-8FFA-A2D7C286B3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1244" y="2375432"/>
            <a:ext cx="3969512" cy="2509764"/>
          </a:xfrm>
          <a:prstGeom prst="rect">
            <a:avLst/>
          </a:prstGeom>
        </p:spPr>
      </p:pic>
    </p:spTree>
    <p:extLst>
      <p:ext uri="{BB962C8B-B14F-4D97-AF65-F5344CB8AC3E}">
        <p14:creationId xmlns:p14="http://schemas.microsoft.com/office/powerpoint/2010/main" val="276152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6FB5C8C-17C6-40EC-82E6-FAACFA1686B6}"/>
              </a:ext>
            </a:extLst>
          </p:cNvPr>
          <p:cNvSpPr txBox="1"/>
          <p:nvPr/>
        </p:nvSpPr>
        <p:spPr>
          <a:xfrm>
            <a:off x="6369079" y="647700"/>
            <a:ext cx="2849050" cy="1200329"/>
          </a:xfrm>
          <a:prstGeom prst="rect">
            <a:avLst/>
          </a:prstGeom>
          <a:noFill/>
        </p:spPr>
        <p:txBody>
          <a:bodyPr wrap="none" rtlCol="0">
            <a:spAutoFit/>
          </a:bodyPr>
          <a:lstStyle/>
          <a:p>
            <a:r>
              <a:rPr lang="en-US" sz="7200" dirty="0">
                <a:solidFill>
                  <a:schemeClr val="bg1"/>
                </a:solidFill>
              </a:rPr>
              <a:t>Budget</a:t>
            </a:r>
          </a:p>
        </p:txBody>
      </p:sp>
      <p:sp>
        <p:nvSpPr>
          <p:cNvPr id="2" name="TextBox 1">
            <a:extLst>
              <a:ext uri="{FF2B5EF4-FFF2-40B4-BE49-F238E27FC236}">
                <a16:creationId xmlns:a16="http://schemas.microsoft.com/office/drawing/2014/main" id="{0B6A2A84-61EC-4941-8D0E-8DF43529156B}"/>
              </a:ext>
            </a:extLst>
          </p:cNvPr>
          <p:cNvSpPr txBox="1"/>
          <p:nvPr/>
        </p:nvSpPr>
        <p:spPr>
          <a:xfrm>
            <a:off x="1249960" y="4253217"/>
            <a:ext cx="5503178" cy="1200329"/>
          </a:xfrm>
          <a:prstGeom prst="rect">
            <a:avLst/>
          </a:prstGeom>
          <a:noFill/>
        </p:spPr>
        <p:txBody>
          <a:bodyPr wrap="square" rtlCol="0">
            <a:spAutoFit/>
          </a:bodyPr>
          <a:lstStyle/>
          <a:p>
            <a:r>
              <a:rPr lang="en-US" sz="2400" dirty="0">
                <a:solidFill>
                  <a:schemeClr val="bg1"/>
                </a:solidFill>
              </a:rPr>
              <a:t>2019 Expenses    $778,404</a:t>
            </a:r>
          </a:p>
          <a:p>
            <a:endParaRPr lang="en-US" sz="2400" dirty="0">
              <a:solidFill>
                <a:schemeClr val="bg1"/>
              </a:solidFill>
            </a:endParaRPr>
          </a:p>
          <a:p>
            <a:r>
              <a:rPr lang="en-US" sz="2400" dirty="0">
                <a:solidFill>
                  <a:schemeClr val="bg1"/>
                </a:solidFill>
              </a:rPr>
              <a:t>2020 Proposed    $753,497</a:t>
            </a:r>
          </a:p>
        </p:txBody>
      </p:sp>
      <p:pic>
        <p:nvPicPr>
          <p:cNvPr id="4" name="Picture 3" descr="C:\Users\bnelson\AppData\Local\Microsoft\Windows\Temporary Internet Files\Content.IE5\X9P337SW\goal[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2689" y="0"/>
            <a:ext cx="2459311" cy="204942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idx="1"/>
          </p:nvPr>
        </p:nvSpPr>
        <p:spPr>
          <a:xfrm>
            <a:off x="838200" y="1825625"/>
            <a:ext cx="10515600" cy="4351338"/>
          </a:xfrm>
        </p:spPr>
        <p:txBody>
          <a:bodyPr/>
          <a:lstStyle/>
          <a:p>
            <a:r>
              <a:rPr lang="en-US" dirty="0"/>
              <a:t>Complete Fermentation in a Bag lab</a:t>
            </a:r>
          </a:p>
          <a:p>
            <a:pPr lvl="1"/>
            <a:r>
              <a:rPr lang="en-US" dirty="0"/>
              <a:t>Actually do the lab and get comfortable with the procedure and materials.</a:t>
            </a:r>
          </a:p>
          <a:p>
            <a:r>
              <a:rPr lang="en-US" dirty="0"/>
              <a:t>Learn the different ways this lab can be differentiated</a:t>
            </a:r>
          </a:p>
          <a:p>
            <a:r>
              <a:rPr lang="en-US" dirty="0"/>
              <a:t>Be willing to ask questions </a:t>
            </a:r>
          </a:p>
          <a:p>
            <a:r>
              <a:rPr lang="en-US" dirty="0"/>
              <a:t>Share your knowledge with others and support each other</a:t>
            </a:r>
          </a:p>
          <a:p>
            <a:r>
              <a:rPr lang="en-US" dirty="0"/>
              <a:t>Learn how this lab can fit into a larger unit of Biofuel</a:t>
            </a:r>
          </a:p>
          <a:p>
            <a:r>
              <a:rPr lang="en-US" dirty="0"/>
              <a:t>Discover how this lab can fit into your existing classroom curriculum.  </a:t>
            </a:r>
          </a:p>
        </p:txBody>
      </p:sp>
      <p:sp>
        <p:nvSpPr>
          <p:cNvPr id="6" name="Title 1"/>
          <p:cNvSpPr>
            <a:spLocks noGrp="1"/>
          </p:cNvSpPr>
          <p:nvPr>
            <p:ph type="title"/>
          </p:nvPr>
        </p:nvSpPr>
        <p:spPr>
          <a:xfrm>
            <a:off x="838200" y="250031"/>
            <a:ext cx="10515600" cy="1325563"/>
          </a:xfrm>
        </p:spPr>
        <p:txBody>
          <a:bodyPr/>
          <a:lstStyle/>
          <a:p>
            <a:r>
              <a:rPr lang="en-US" dirty="0"/>
              <a:t>Goals for today</a:t>
            </a:r>
          </a:p>
        </p:txBody>
      </p:sp>
    </p:spTree>
    <p:extLst>
      <p:ext uri="{BB962C8B-B14F-4D97-AF65-F5344CB8AC3E}">
        <p14:creationId xmlns:p14="http://schemas.microsoft.com/office/powerpoint/2010/main" val="19538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6FB5C8C-17C6-40EC-82E6-FAACFA1686B6}"/>
              </a:ext>
            </a:extLst>
          </p:cNvPr>
          <p:cNvSpPr txBox="1"/>
          <p:nvPr/>
        </p:nvSpPr>
        <p:spPr>
          <a:xfrm>
            <a:off x="6369079" y="647700"/>
            <a:ext cx="2849050" cy="1200329"/>
          </a:xfrm>
          <a:prstGeom prst="rect">
            <a:avLst/>
          </a:prstGeom>
          <a:noFill/>
        </p:spPr>
        <p:txBody>
          <a:bodyPr wrap="none" rtlCol="0">
            <a:spAutoFit/>
          </a:bodyPr>
          <a:lstStyle/>
          <a:p>
            <a:r>
              <a:rPr lang="en-US" sz="7200" dirty="0">
                <a:solidFill>
                  <a:schemeClr val="bg1"/>
                </a:solidFill>
              </a:rPr>
              <a:t>Budget</a:t>
            </a:r>
          </a:p>
        </p:txBody>
      </p:sp>
      <p:sp>
        <p:nvSpPr>
          <p:cNvPr id="2" name="TextBox 1">
            <a:extLst>
              <a:ext uri="{FF2B5EF4-FFF2-40B4-BE49-F238E27FC236}">
                <a16:creationId xmlns:a16="http://schemas.microsoft.com/office/drawing/2014/main" id="{0B6A2A84-61EC-4941-8D0E-8DF43529156B}"/>
              </a:ext>
            </a:extLst>
          </p:cNvPr>
          <p:cNvSpPr txBox="1"/>
          <p:nvPr/>
        </p:nvSpPr>
        <p:spPr>
          <a:xfrm>
            <a:off x="1249960" y="4253217"/>
            <a:ext cx="5503178" cy="1200329"/>
          </a:xfrm>
          <a:prstGeom prst="rect">
            <a:avLst/>
          </a:prstGeom>
          <a:noFill/>
        </p:spPr>
        <p:txBody>
          <a:bodyPr wrap="square" rtlCol="0">
            <a:spAutoFit/>
          </a:bodyPr>
          <a:lstStyle/>
          <a:p>
            <a:r>
              <a:rPr lang="en-US" sz="2400" dirty="0">
                <a:solidFill>
                  <a:schemeClr val="bg1"/>
                </a:solidFill>
              </a:rPr>
              <a:t>2019 Expenses    $778,404</a:t>
            </a:r>
          </a:p>
          <a:p>
            <a:endParaRPr lang="en-US" sz="2400" dirty="0">
              <a:solidFill>
                <a:schemeClr val="bg1"/>
              </a:solidFill>
            </a:endParaRPr>
          </a:p>
          <a:p>
            <a:r>
              <a:rPr lang="en-US" sz="2400" dirty="0">
                <a:solidFill>
                  <a:schemeClr val="bg1"/>
                </a:solidFill>
              </a:rPr>
              <a:t>2020 Proposed    $753,497</a:t>
            </a:r>
          </a:p>
        </p:txBody>
      </p:sp>
      <p:sp>
        <p:nvSpPr>
          <p:cNvPr id="5" name="Title 1"/>
          <p:cNvSpPr txBox="1">
            <a:spLocks/>
          </p:cNvSpPr>
          <p:nvPr/>
        </p:nvSpPr>
        <p:spPr>
          <a:xfrm>
            <a:off x="838200" y="31865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venir Book" charset="0"/>
                <a:ea typeface="Avenir Book" charset="0"/>
                <a:cs typeface="Avenir Book" charset="0"/>
              </a:defRPr>
            </a:lvl1pPr>
          </a:lstStyle>
          <a:p>
            <a:r>
              <a:rPr lang="en-US"/>
              <a:t>Why I Love this Lab!</a:t>
            </a:r>
            <a:endParaRPr lang="en-US" dirty="0"/>
          </a:p>
        </p:txBody>
      </p:sp>
      <p:pic>
        <p:nvPicPr>
          <p:cNvPr id="6" name="Picture 3" descr="C:\Users\bnelson\AppData\Local\Microsoft\Windows\Temporary Internet Files\Content.IE5\D0UZKFGD\2000px-Heart_corazón.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1582" y="318654"/>
            <a:ext cx="1226127" cy="1226127"/>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a:spLocks noGrp="1"/>
          </p:cNvSpPr>
          <p:nvPr>
            <p:ph idx="1"/>
          </p:nvPr>
        </p:nvSpPr>
        <p:spPr>
          <a:xfrm>
            <a:off x="838200" y="1825625"/>
            <a:ext cx="10515600" cy="4351338"/>
          </a:xfrm>
        </p:spPr>
        <p:txBody>
          <a:bodyPr/>
          <a:lstStyle/>
          <a:p>
            <a:r>
              <a:rPr lang="en-US" dirty="0"/>
              <a:t>Very inexpensive</a:t>
            </a:r>
          </a:p>
          <a:p>
            <a:r>
              <a:rPr lang="en-US" dirty="0"/>
              <a:t>This lab can be done with no “science equipment”</a:t>
            </a:r>
          </a:p>
          <a:p>
            <a:pPr lvl="1"/>
            <a:r>
              <a:rPr lang="en-US" dirty="0"/>
              <a:t>Nothing to order</a:t>
            </a:r>
          </a:p>
          <a:p>
            <a:pPr lvl="1"/>
            <a:r>
              <a:rPr lang="en-US" dirty="0"/>
              <a:t>Everything can be found at your local grocery store</a:t>
            </a:r>
          </a:p>
          <a:p>
            <a:r>
              <a:rPr lang="en-US" dirty="0"/>
              <a:t>Easy setup </a:t>
            </a:r>
          </a:p>
          <a:p>
            <a:r>
              <a:rPr lang="en-US" dirty="0"/>
              <a:t>Easy cleanup</a:t>
            </a:r>
          </a:p>
          <a:p>
            <a:r>
              <a:rPr lang="en-US" dirty="0"/>
              <a:t>Can be done in one lab period</a:t>
            </a:r>
          </a:p>
          <a:p>
            <a:r>
              <a:rPr lang="en-US" dirty="0"/>
              <a:t>Can easily be differentiated up or down depending on your students</a:t>
            </a:r>
          </a:p>
          <a:p>
            <a:pPr lvl="1"/>
            <a:endParaRPr lang="en-US" dirty="0"/>
          </a:p>
          <a:p>
            <a:pPr lvl="1"/>
            <a:endParaRPr lang="en-US" dirty="0"/>
          </a:p>
        </p:txBody>
      </p:sp>
    </p:spTree>
    <p:extLst>
      <p:ext uri="{BB962C8B-B14F-4D97-AF65-F5344CB8AC3E}">
        <p14:creationId xmlns:p14="http://schemas.microsoft.com/office/powerpoint/2010/main" val="937515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6FB5C8C-17C6-40EC-82E6-FAACFA1686B6}"/>
              </a:ext>
            </a:extLst>
          </p:cNvPr>
          <p:cNvSpPr txBox="1"/>
          <p:nvPr/>
        </p:nvSpPr>
        <p:spPr>
          <a:xfrm>
            <a:off x="6369079" y="647700"/>
            <a:ext cx="2849050" cy="1200329"/>
          </a:xfrm>
          <a:prstGeom prst="rect">
            <a:avLst/>
          </a:prstGeom>
          <a:noFill/>
        </p:spPr>
        <p:txBody>
          <a:bodyPr wrap="none" rtlCol="0">
            <a:spAutoFit/>
          </a:bodyPr>
          <a:lstStyle/>
          <a:p>
            <a:r>
              <a:rPr lang="en-US" sz="7200" dirty="0">
                <a:solidFill>
                  <a:schemeClr val="bg1"/>
                </a:solidFill>
              </a:rPr>
              <a:t>Budget</a:t>
            </a:r>
          </a:p>
        </p:txBody>
      </p:sp>
      <p:sp>
        <p:nvSpPr>
          <p:cNvPr id="2" name="TextBox 1">
            <a:extLst>
              <a:ext uri="{FF2B5EF4-FFF2-40B4-BE49-F238E27FC236}">
                <a16:creationId xmlns:a16="http://schemas.microsoft.com/office/drawing/2014/main" id="{0B6A2A84-61EC-4941-8D0E-8DF43529156B}"/>
              </a:ext>
            </a:extLst>
          </p:cNvPr>
          <p:cNvSpPr txBox="1"/>
          <p:nvPr/>
        </p:nvSpPr>
        <p:spPr>
          <a:xfrm>
            <a:off x="1249960" y="4253217"/>
            <a:ext cx="5503178" cy="1200329"/>
          </a:xfrm>
          <a:prstGeom prst="rect">
            <a:avLst/>
          </a:prstGeom>
          <a:noFill/>
        </p:spPr>
        <p:txBody>
          <a:bodyPr wrap="square" rtlCol="0">
            <a:spAutoFit/>
          </a:bodyPr>
          <a:lstStyle/>
          <a:p>
            <a:r>
              <a:rPr lang="en-US" sz="2400" dirty="0">
                <a:solidFill>
                  <a:schemeClr val="bg1"/>
                </a:solidFill>
              </a:rPr>
              <a:t>2019 Expenses    $778,404</a:t>
            </a:r>
          </a:p>
          <a:p>
            <a:endParaRPr lang="en-US" sz="2400" dirty="0">
              <a:solidFill>
                <a:schemeClr val="bg1"/>
              </a:solidFill>
            </a:endParaRPr>
          </a:p>
          <a:p>
            <a:r>
              <a:rPr lang="en-US" sz="2400" dirty="0">
                <a:solidFill>
                  <a:schemeClr val="bg1"/>
                </a:solidFill>
              </a:rPr>
              <a:t>2020 Proposed    $753,497</a:t>
            </a:r>
          </a:p>
        </p:txBody>
      </p:sp>
      <p:sp>
        <p:nvSpPr>
          <p:cNvPr id="5" name="Title 1"/>
          <p:cNvSpPr>
            <a:spLocks noGrp="1"/>
          </p:cNvSpPr>
          <p:nvPr>
            <p:ph type="title"/>
          </p:nvPr>
        </p:nvSpPr>
        <p:spPr>
          <a:xfrm>
            <a:off x="838200" y="365125"/>
            <a:ext cx="10515600" cy="1325563"/>
          </a:xfrm>
        </p:spPr>
        <p:txBody>
          <a:bodyPr/>
          <a:lstStyle/>
          <a:p>
            <a:r>
              <a:rPr lang="en-US" dirty="0"/>
              <a:t>Yeast and Ethanol</a:t>
            </a:r>
          </a:p>
        </p:txBody>
      </p:sp>
      <p:sp>
        <p:nvSpPr>
          <p:cNvPr id="6" name="Content Placeholder 2"/>
          <p:cNvSpPr>
            <a:spLocks noGrp="1"/>
          </p:cNvSpPr>
          <p:nvPr>
            <p:ph idx="1"/>
          </p:nvPr>
        </p:nvSpPr>
        <p:spPr>
          <a:xfrm>
            <a:off x="705400" y="1728644"/>
            <a:ext cx="10515600" cy="4351338"/>
          </a:xfrm>
        </p:spPr>
        <p:txBody>
          <a:bodyPr/>
          <a:lstStyle/>
          <a:p>
            <a:r>
              <a:rPr lang="en-US" dirty="0"/>
              <a:t>When yeast have optimal conditions they grow and reproduce</a:t>
            </a:r>
          </a:p>
          <a:p>
            <a:r>
              <a:rPr lang="en-US" dirty="0"/>
              <a:t>When yeast metabolize they produce both carbon dioxide and ethanol.</a:t>
            </a:r>
          </a:p>
          <a:p>
            <a:r>
              <a:rPr lang="en-US" dirty="0"/>
              <a:t>The better the conditions, the more they metabolize, and more CO</a:t>
            </a:r>
            <a:r>
              <a:rPr lang="en-US" baseline="-25000" dirty="0"/>
              <a:t>2 </a:t>
            </a:r>
            <a:r>
              <a:rPr lang="en-US" dirty="0"/>
              <a:t> and ethanol are produced. </a:t>
            </a:r>
          </a:p>
          <a:p>
            <a:r>
              <a:rPr lang="en-US" dirty="0"/>
              <a:t>Today we are going to feed the yeast different types of food and enzymes while measuring their CO</a:t>
            </a:r>
            <a:r>
              <a:rPr lang="en-US" baseline="-25000" dirty="0"/>
              <a:t>2</a:t>
            </a:r>
            <a:r>
              <a:rPr lang="en-US" dirty="0"/>
              <a:t> output.</a:t>
            </a:r>
          </a:p>
        </p:txBody>
      </p:sp>
      <p:pic>
        <p:nvPicPr>
          <p:cNvPr id="8" name="Picture 2" descr="C:\Users\bnelson\AppData\Local\Microsoft\Windows\Temporary Internet Files\Content.IE5\X9P337SW\yeas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1344" y="62416"/>
            <a:ext cx="1599311" cy="1666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339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6FB5C8C-17C6-40EC-82E6-FAACFA1686B6}"/>
              </a:ext>
            </a:extLst>
          </p:cNvPr>
          <p:cNvSpPr txBox="1"/>
          <p:nvPr/>
        </p:nvSpPr>
        <p:spPr>
          <a:xfrm>
            <a:off x="6369079" y="647700"/>
            <a:ext cx="2849050" cy="1200329"/>
          </a:xfrm>
          <a:prstGeom prst="rect">
            <a:avLst/>
          </a:prstGeom>
          <a:noFill/>
        </p:spPr>
        <p:txBody>
          <a:bodyPr wrap="none" rtlCol="0">
            <a:spAutoFit/>
          </a:bodyPr>
          <a:lstStyle/>
          <a:p>
            <a:r>
              <a:rPr lang="en-US" sz="7200" dirty="0">
                <a:solidFill>
                  <a:schemeClr val="bg1"/>
                </a:solidFill>
              </a:rPr>
              <a:t>Budget</a:t>
            </a:r>
          </a:p>
        </p:txBody>
      </p:sp>
      <p:sp>
        <p:nvSpPr>
          <p:cNvPr id="2" name="TextBox 1">
            <a:extLst>
              <a:ext uri="{FF2B5EF4-FFF2-40B4-BE49-F238E27FC236}">
                <a16:creationId xmlns:a16="http://schemas.microsoft.com/office/drawing/2014/main" id="{0B6A2A84-61EC-4941-8D0E-8DF43529156B}"/>
              </a:ext>
            </a:extLst>
          </p:cNvPr>
          <p:cNvSpPr txBox="1"/>
          <p:nvPr/>
        </p:nvSpPr>
        <p:spPr>
          <a:xfrm>
            <a:off x="1249960" y="4253217"/>
            <a:ext cx="5503178" cy="1200329"/>
          </a:xfrm>
          <a:prstGeom prst="rect">
            <a:avLst/>
          </a:prstGeom>
          <a:noFill/>
        </p:spPr>
        <p:txBody>
          <a:bodyPr wrap="square" rtlCol="0">
            <a:spAutoFit/>
          </a:bodyPr>
          <a:lstStyle/>
          <a:p>
            <a:r>
              <a:rPr lang="en-US" sz="2400" dirty="0">
                <a:solidFill>
                  <a:schemeClr val="bg1"/>
                </a:solidFill>
              </a:rPr>
              <a:t>2019 Expenses    $778,404</a:t>
            </a:r>
          </a:p>
          <a:p>
            <a:endParaRPr lang="en-US" sz="2400" dirty="0">
              <a:solidFill>
                <a:schemeClr val="bg1"/>
              </a:solidFill>
            </a:endParaRPr>
          </a:p>
          <a:p>
            <a:r>
              <a:rPr lang="en-US" sz="2400" dirty="0">
                <a:solidFill>
                  <a:schemeClr val="bg1"/>
                </a:solidFill>
              </a:rPr>
              <a:t>2020 Proposed    $753,497</a:t>
            </a:r>
          </a:p>
        </p:txBody>
      </p:sp>
      <p:sp>
        <p:nvSpPr>
          <p:cNvPr id="4" name="Title 1"/>
          <p:cNvSpPr>
            <a:spLocks noGrp="1"/>
          </p:cNvSpPr>
          <p:nvPr>
            <p:ph type="title"/>
          </p:nvPr>
        </p:nvSpPr>
        <p:spPr>
          <a:xfrm>
            <a:off x="838200" y="365125"/>
            <a:ext cx="10515600" cy="1325563"/>
          </a:xfrm>
        </p:spPr>
        <p:txBody>
          <a:bodyPr/>
          <a:lstStyle/>
          <a:p>
            <a:r>
              <a:rPr lang="en-US" b="1" dirty="0"/>
              <a:t>Background Information</a:t>
            </a:r>
            <a:endParaRPr lang="en-US" dirty="0"/>
          </a:p>
        </p:txBody>
      </p:sp>
      <p:sp>
        <p:nvSpPr>
          <p:cNvPr id="5" name="Content Placeholder 2"/>
          <p:cNvSpPr>
            <a:spLocks noGrp="1"/>
          </p:cNvSpPr>
          <p:nvPr>
            <p:ph idx="1"/>
          </p:nvPr>
        </p:nvSpPr>
        <p:spPr>
          <a:xfrm>
            <a:off x="838200" y="1825625"/>
            <a:ext cx="10515600" cy="4351338"/>
          </a:xfrm>
        </p:spPr>
        <p:txBody>
          <a:bodyPr>
            <a:normAutofit/>
          </a:bodyPr>
          <a:lstStyle/>
          <a:p>
            <a:pPr marL="0" indent="0">
              <a:buNone/>
            </a:pPr>
            <a:r>
              <a:rPr lang="en-US" dirty="0"/>
              <a:t>Fermentation or anaerobic respiration is the process yeast use to convert glucose to energy. The first step in anaerobic respiration is to break down the glucose molecule. This creates two ATP molecules the yeast can use as fuel. This process also produces ethanol and carbon dioxide molecules as waste products. </a:t>
            </a:r>
          </a:p>
          <a:p>
            <a:pPr marL="0" indent="0">
              <a:buNone/>
            </a:pPr>
            <a:r>
              <a:rPr lang="en-US" dirty="0"/>
              <a:t>The rate and of fermentation can be determined by measuring the amount of carbon dioxide produced.  The more carbon dioxide, the more ethanol.</a:t>
            </a:r>
          </a:p>
        </p:txBody>
      </p:sp>
      <p:pic>
        <p:nvPicPr>
          <p:cNvPr id="6" name="Picture 2" descr="C:\Users\bnelson\AppData\Local\Microsoft\Windows\Temporary Internet Files\Content.IE5\9J84KMU1\erlenmeyer-flask-297345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78325" y="211960"/>
            <a:ext cx="950950" cy="1275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87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6FB5C8C-17C6-40EC-82E6-FAACFA1686B6}"/>
              </a:ext>
            </a:extLst>
          </p:cNvPr>
          <p:cNvSpPr txBox="1"/>
          <p:nvPr/>
        </p:nvSpPr>
        <p:spPr>
          <a:xfrm>
            <a:off x="6369079" y="647700"/>
            <a:ext cx="2849050" cy="1200329"/>
          </a:xfrm>
          <a:prstGeom prst="rect">
            <a:avLst/>
          </a:prstGeom>
          <a:noFill/>
        </p:spPr>
        <p:txBody>
          <a:bodyPr wrap="none" rtlCol="0">
            <a:spAutoFit/>
          </a:bodyPr>
          <a:lstStyle/>
          <a:p>
            <a:r>
              <a:rPr lang="en-US" sz="7200" dirty="0">
                <a:solidFill>
                  <a:schemeClr val="bg1"/>
                </a:solidFill>
              </a:rPr>
              <a:t>Budget</a:t>
            </a:r>
          </a:p>
        </p:txBody>
      </p:sp>
      <p:sp>
        <p:nvSpPr>
          <p:cNvPr id="2" name="TextBox 1">
            <a:extLst>
              <a:ext uri="{FF2B5EF4-FFF2-40B4-BE49-F238E27FC236}">
                <a16:creationId xmlns:a16="http://schemas.microsoft.com/office/drawing/2014/main" id="{0B6A2A84-61EC-4941-8D0E-8DF43529156B}"/>
              </a:ext>
            </a:extLst>
          </p:cNvPr>
          <p:cNvSpPr txBox="1"/>
          <p:nvPr/>
        </p:nvSpPr>
        <p:spPr>
          <a:xfrm>
            <a:off x="1249960" y="4253217"/>
            <a:ext cx="5503178" cy="1200329"/>
          </a:xfrm>
          <a:prstGeom prst="rect">
            <a:avLst/>
          </a:prstGeom>
          <a:noFill/>
        </p:spPr>
        <p:txBody>
          <a:bodyPr wrap="square" rtlCol="0">
            <a:spAutoFit/>
          </a:bodyPr>
          <a:lstStyle/>
          <a:p>
            <a:r>
              <a:rPr lang="en-US" sz="2400" dirty="0">
                <a:solidFill>
                  <a:schemeClr val="bg1"/>
                </a:solidFill>
              </a:rPr>
              <a:t>2019 Expenses    $778,404</a:t>
            </a:r>
          </a:p>
          <a:p>
            <a:endParaRPr lang="en-US" sz="2400" dirty="0">
              <a:solidFill>
                <a:schemeClr val="bg1"/>
              </a:solidFill>
            </a:endParaRPr>
          </a:p>
          <a:p>
            <a:r>
              <a:rPr lang="en-US" sz="2400" dirty="0">
                <a:solidFill>
                  <a:schemeClr val="bg1"/>
                </a:solidFill>
              </a:rPr>
              <a:t>2020 Proposed    $753,497</a:t>
            </a:r>
          </a:p>
        </p:txBody>
      </p:sp>
      <p:sp>
        <p:nvSpPr>
          <p:cNvPr id="13" name="Title 1"/>
          <p:cNvSpPr>
            <a:spLocks noGrp="1"/>
          </p:cNvSpPr>
          <p:nvPr>
            <p:ph type="title"/>
          </p:nvPr>
        </p:nvSpPr>
        <p:spPr>
          <a:xfrm>
            <a:off x="838200" y="365125"/>
            <a:ext cx="10515600" cy="1325563"/>
          </a:xfrm>
        </p:spPr>
        <p:txBody>
          <a:bodyPr/>
          <a:lstStyle/>
          <a:p>
            <a:r>
              <a:rPr lang="en-US" dirty="0"/>
              <a:t>Background </a:t>
            </a:r>
          </a:p>
        </p:txBody>
      </p:sp>
      <p:sp>
        <p:nvSpPr>
          <p:cNvPr id="14" name="Content Placeholder 2"/>
          <p:cNvSpPr>
            <a:spLocks noGrp="1"/>
          </p:cNvSpPr>
          <p:nvPr>
            <p:ph idx="1"/>
          </p:nvPr>
        </p:nvSpPr>
        <p:spPr>
          <a:xfrm>
            <a:off x="838200" y="1825625"/>
            <a:ext cx="10515600" cy="4351338"/>
          </a:xfrm>
        </p:spPr>
        <p:txBody>
          <a:bodyPr/>
          <a:lstStyle/>
          <a:p>
            <a:r>
              <a:rPr lang="en-US" dirty="0"/>
              <a:t>Glucose is a simple sugar the yeast use for energy, but the ethanol industry feeds yeast corn. In corn, most of the sugars molecules are contained in long chains, called “starch”. </a:t>
            </a:r>
          </a:p>
          <a:p>
            <a:r>
              <a:rPr lang="en-US" dirty="0"/>
              <a:t>Enzymes help break starch up into smaller pieces which are more useful for the yeast. Amylase is an enzyme that breaks starch into smaller pieces, while glucoamylase is more specialized in removing individual glucose molecules from the ends of the starch. </a:t>
            </a:r>
          </a:p>
        </p:txBody>
      </p:sp>
      <p:pic>
        <p:nvPicPr>
          <p:cNvPr id="15" name="Picture 2" descr="C:\Users\bnelson\AppData\Local\Microsoft\Windows\Temporary Internet Files\Content.IE5\X9P337SW\sucros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2856" y="4800173"/>
            <a:ext cx="2424223" cy="15584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C:\Users\bnelson\AppData\Local\Microsoft\Windows\Temporary Internet Files\Content.IE5\9J84KMU1\SugarLogo[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37774" y="155354"/>
            <a:ext cx="1879305" cy="16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17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38200" y="26884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venir Book" charset="0"/>
                <a:ea typeface="Avenir Book" charset="0"/>
                <a:cs typeface="Avenir Book" charset="0"/>
              </a:defRPr>
            </a:lvl1pPr>
          </a:lstStyle>
          <a:p>
            <a:r>
              <a:rPr lang="en-US" dirty="0"/>
              <a:t>Student Designed Experiments</a:t>
            </a:r>
          </a:p>
        </p:txBody>
      </p:sp>
      <p:sp>
        <p:nvSpPr>
          <p:cNvPr id="9"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Avenir Light" charset="0"/>
                <a:cs typeface="Avenir Light"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venir Light" charset="0"/>
                <a:ea typeface="Avenir Light" charset="0"/>
                <a:cs typeface="Avenir Light"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Avenir Light" charset="0"/>
                <a:cs typeface="Avenir Light"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Avenir Light" charset="0"/>
                <a:cs typeface="Avenir Light"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Avenir Light" charset="0"/>
                <a:cs typeface="Avenir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What are some variables that students could change to create and design their own experiments?</a:t>
            </a:r>
          </a:p>
          <a:p>
            <a:r>
              <a:rPr lang="en-US" dirty="0"/>
              <a:t>This is one of the many ways the experiment can be adjusted to meet the needs of a variety of students</a:t>
            </a:r>
          </a:p>
          <a:p>
            <a:r>
              <a:rPr lang="en-US" dirty="0"/>
              <a:t>This can be done as a standalone lesson</a:t>
            </a:r>
          </a:p>
          <a:p>
            <a:r>
              <a:rPr lang="en-US" dirty="0"/>
              <a:t>This can be part of a larger unit where students learn how to distill the ethanol out of the mixture and use that ethanol as a biofuel.</a:t>
            </a:r>
          </a:p>
        </p:txBody>
      </p:sp>
      <p:pic>
        <p:nvPicPr>
          <p:cNvPr id="10" name="Picture 9" descr="C:\Users\bnelson\Documents\Nelson\Personal\JPEG Camera file\301~600\file34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18243" y="268846"/>
            <a:ext cx="2796147" cy="1572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09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6FB5C8C-17C6-40EC-82E6-FAACFA1686B6}"/>
              </a:ext>
            </a:extLst>
          </p:cNvPr>
          <p:cNvSpPr txBox="1"/>
          <p:nvPr/>
        </p:nvSpPr>
        <p:spPr>
          <a:xfrm>
            <a:off x="6369079" y="647700"/>
            <a:ext cx="2849050" cy="1200329"/>
          </a:xfrm>
          <a:prstGeom prst="rect">
            <a:avLst/>
          </a:prstGeom>
          <a:noFill/>
        </p:spPr>
        <p:txBody>
          <a:bodyPr wrap="none" rtlCol="0">
            <a:spAutoFit/>
          </a:bodyPr>
          <a:lstStyle/>
          <a:p>
            <a:r>
              <a:rPr lang="en-US" sz="7200" dirty="0">
                <a:solidFill>
                  <a:schemeClr val="bg1"/>
                </a:solidFill>
              </a:rPr>
              <a:t>Budget</a:t>
            </a:r>
          </a:p>
        </p:txBody>
      </p:sp>
      <p:sp>
        <p:nvSpPr>
          <p:cNvPr id="2" name="TextBox 1">
            <a:extLst>
              <a:ext uri="{FF2B5EF4-FFF2-40B4-BE49-F238E27FC236}">
                <a16:creationId xmlns:a16="http://schemas.microsoft.com/office/drawing/2014/main" id="{0B6A2A84-61EC-4941-8D0E-8DF43529156B}"/>
              </a:ext>
            </a:extLst>
          </p:cNvPr>
          <p:cNvSpPr txBox="1"/>
          <p:nvPr/>
        </p:nvSpPr>
        <p:spPr>
          <a:xfrm>
            <a:off x="1249960" y="4253217"/>
            <a:ext cx="5503178" cy="1200329"/>
          </a:xfrm>
          <a:prstGeom prst="rect">
            <a:avLst/>
          </a:prstGeom>
          <a:noFill/>
        </p:spPr>
        <p:txBody>
          <a:bodyPr wrap="square" rtlCol="0">
            <a:spAutoFit/>
          </a:bodyPr>
          <a:lstStyle/>
          <a:p>
            <a:r>
              <a:rPr lang="en-US" sz="2400" dirty="0">
                <a:solidFill>
                  <a:schemeClr val="bg1"/>
                </a:solidFill>
              </a:rPr>
              <a:t>2019 Expenses    $778,404</a:t>
            </a:r>
          </a:p>
          <a:p>
            <a:endParaRPr lang="en-US" sz="2400" dirty="0">
              <a:solidFill>
                <a:schemeClr val="bg1"/>
              </a:solidFill>
            </a:endParaRPr>
          </a:p>
          <a:p>
            <a:r>
              <a:rPr lang="en-US" sz="2400" dirty="0">
                <a:solidFill>
                  <a:schemeClr val="bg1"/>
                </a:solidFill>
              </a:rPr>
              <a:t>2020 Proposed    $753,497</a:t>
            </a:r>
          </a:p>
        </p:txBody>
      </p:sp>
      <p:sp>
        <p:nvSpPr>
          <p:cNvPr id="4" name="Title 1"/>
          <p:cNvSpPr>
            <a:spLocks noGrp="1"/>
          </p:cNvSpPr>
          <p:nvPr>
            <p:ph type="title"/>
          </p:nvPr>
        </p:nvSpPr>
        <p:spPr>
          <a:xfrm>
            <a:off x="838200" y="365125"/>
            <a:ext cx="10515600" cy="1325563"/>
          </a:xfrm>
        </p:spPr>
        <p:txBody>
          <a:bodyPr/>
          <a:lstStyle/>
          <a:p>
            <a:r>
              <a:rPr lang="en-US" dirty="0"/>
              <a:t>Materials</a:t>
            </a:r>
          </a:p>
        </p:txBody>
      </p:sp>
      <p:sp>
        <p:nvSpPr>
          <p:cNvPr id="5" name="Content Placeholder 2"/>
          <p:cNvSpPr>
            <a:spLocks noGrp="1"/>
          </p:cNvSpPr>
          <p:nvPr>
            <p:ph idx="1"/>
          </p:nvPr>
        </p:nvSpPr>
        <p:spPr>
          <a:xfrm>
            <a:off x="838200" y="1825625"/>
            <a:ext cx="10515600" cy="4351338"/>
          </a:xfrm>
        </p:spPr>
        <p:txBody>
          <a:bodyPr>
            <a:normAutofit fontScale="55000" lnSpcReduction="20000"/>
          </a:bodyPr>
          <a:lstStyle/>
          <a:p>
            <a:r>
              <a:rPr lang="en-US" dirty="0"/>
              <a:t>Student Data Sheet A or B </a:t>
            </a:r>
          </a:p>
          <a:p>
            <a:r>
              <a:rPr lang="en-US" dirty="0"/>
              <a:t>Feed stock: cracked corn, corn syrup, corn starch, corn meal, dextrose or glucose, sucrose (table sugar), sweet corn </a:t>
            </a:r>
          </a:p>
          <a:p>
            <a:r>
              <a:rPr lang="en-US" dirty="0"/>
              <a:t>Active dry yeast ( 1 tsp per bag) </a:t>
            </a:r>
          </a:p>
          <a:p>
            <a:r>
              <a:rPr lang="en-US" dirty="0"/>
              <a:t>Amylase solution (1 tsp/500 ml water or 1g/125 ml) </a:t>
            </a:r>
          </a:p>
          <a:p>
            <a:r>
              <a:rPr lang="en-US" dirty="0"/>
              <a:t>Glucoamylase solution (1 tsp/500 ml water or 1g/125 ml) </a:t>
            </a:r>
          </a:p>
          <a:p>
            <a:r>
              <a:rPr lang="en-US" dirty="0"/>
              <a:t>Measuring spoons </a:t>
            </a:r>
          </a:p>
          <a:p>
            <a:r>
              <a:rPr lang="en-US" dirty="0"/>
              <a:t>Graduated cylinders (100 ml) </a:t>
            </a:r>
          </a:p>
          <a:p>
            <a:r>
              <a:rPr lang="en-US" dirty="0"/>
              <a:t>Resealable bags </a:t>
            </a:r>
          </a:p>
          <a:p>
            <a:r>
              <a:rPr lang="en-US" dirty="0"/>
              <a:t>Index cards </a:t>
            </a:r>
          </a:p>
          <a:p>
            <a:r>
              <a:rPr lang="en-US" dirty="0"/>
              <a:t>Rulers </a:t>
            </a:r>
          </a:p>
          <a:p>
            <a:r>
              <a:rPr lang="en-US" dirty="0"/>
              <a:t>Yeast</a:t>
            </a:r>
          </a:p>
          <a:p>
            <a:r>
              <a:rPr lang="en-US" dirty="0"/>
              <a:t>Paper towels </a:t>
            </a:r>
          </a:p>
          <a:p>
            <a:r>
              <a:rPr lang="en-US" dirty="0"/>
              <a:t>Breathalyzer (optional) </a:t>
            </a:r>
          </a:p>
          <a:p>
            <a:r>
              <a:rPr lang="en-US" dirty="0"/>
              <a:t>100 ml syringe (optional) </a:t>
            </a:r>
          </a:p>
          <a:p>
            <a:endParaRPr lang="en-US" dirty="0"/>
          </a:p>
        </p:txBody>
      </p:sp>
      <p:pic>
        <p:nvPicPr>
          <p:cNvPr id="6" name="Picture 4" descr="Image result for zip lock ba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4258" y="2993358"/>
            <a:ext cx="3028495" cy="3028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149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6FB5C8C-17C6-40EC-82E6-FAACFA1686B6}"/>
              </a:ext>
            </a:extLst>
          </p:cNvPr>
          <p:cNvSpPr txBox="1"/>
          <p:nvPr/>
        </p:nvSpPr>
        <p:spPr>
          <a:xfrm>
            <a:off x="6369079" y="647700"/>
            <a:ext cx="2849050" cy="1200329"/>
          </a:xfrm>
          <a:prstGeom prst="rect">
            <a:avLst/>
          </a:prstGeom>
          <a:noFill/>
        </p:spPr>
        <p:txBody>
          <a:bodyPr wrap="none" rtlCol="0">
            <a:spAutoFit/>
          </a:bodyPr>
          <a:lstStyle/>
          <a:p>
            <a:r>
              <a:rPr lang="en-US" sz="7200" dirty="0">
                <a:solidFill>
                  <a:schemeClr val="bg1"/>
                </a:solidFill>
              </a:rPr>
              <a:t>Budget</a:t>
            </a:r>
          </a:p>
        </p:txBody>
      </p:sp>
      <p:sp>
        <p:nvSpPr>
          <p:cNvPr id="2" name="TextBox 1">
            <a:extLst>
              <a:ext uri="{FF2B5EF4-FFF2-40B4-BE49-F238E27FC236}">
                <a16:creationId xmlns:a16="http://schemas.microsoft.com/office/drawing/2014/main" id="{0B6A2A84-61EC-4941-8D0E-8DF43529156B}"/>
              </a:ext>
            </a:extLst>
          </p:cNvPr>
          <p:cNvSpPr txBox="1"/>
          <p:nvPr/>
        </p:nvSpPr>
        <p:spPr>
          <a:xfrm>
            <a:off x="1249960" y="4253217"/>
            <a:ext cx="5503178" cy="1200329"/>
          </a:xfrm>
          <a:prstGeom prst="rect">
            <a:avLst/>
          </a:prstGeom>
          <a:noFill/>
        </p:spPr>
        <p:txBody>
          <a:bodyPr wrap="square" rtlCol="0">
            <a:spAutoFit/>
          </a:bodyPr>
          <a:lstStyle/>
          <a:p>
            <a:r>
              <a:rPr lang="en-US" sz="2400" dirty="0">
                <a:solidFill>
                  <a:schemeClr val="bg1"/>
                </a:solidFill>
              </a:rPr>
              <a:t>2019 Expenses    $778,404</a:t>
            </a:r>
          </a:p>
          <a:p>
            <a:endParaRPr lang="en-US" sz="2400" dirty="0">
              <a:solidFill>
                <a:schemeClr val="bg1"/>
              </a:solidFill>
            </a:endParaRPr>
          </a:p>
          <a:p>
            <a:r>
              <a:rPr lang="en-US" sz="2400" dirty="0">
                <a:solidFill>
                  <a:schemeClr val="bg1"/>
                </a:solidFill>
              </a:rPr>
              <a:t>2020 Proposed    $753,497</a:t>
            </a:r>
          </a:p>
        </p:txBody>
      </p:sp>
      <p:sp>
        <p:nvSpPr>
          <p:cNvPr id="4" name="Title 1"/>
          <p:cNvSpPr>
            <a:spLocks noGrp="1"/>
          </p:cNvSpPr>
          <p:nvPr>
            <p:ph type="title"/>
          </p:nvPr>
        </p:nvSpPr>
        <p:spPr>
          <a:xfrm>
            <a:off x="838200" y="365125"/>
            <a:ext cx="10515600" cy="1325563"/>
          </a:xfrm>
        </p:spPr>
        <p:txBody>
          <a:bodyPr/>
          <a:lstStyle/>
          <a:p>
            <a:r>
              <a:rPr lang="en-US" dirty="0"/>
              <a:t>Procedure</a:t>
            </a:r>
          </a:p>
        </p:txBody>
      </p:sp>
      <p:sp>
        <p:nvSpPr>
          <p:cNvPr id="5" name="Content Placeholder 2"/>
          <p:cNvSpPr>
            <a:spLocks noGrp="1"/>
          </p:cNvSpPr>
          <p:nvPr>
            <p:ph idx="1"/>
          </p:nvPr>
        </p:nvSpPr>
        <p:spPr>
          <a:xfrm>
            <a:off x="838200" y="1606684"/>
            <a:ext cx="10515600" cy="4351338"/>
          </a:xfrm>
        </p:spPr>
        <p:txBody>
          <a:bodyPr>
            <a:normAutofit lnSpcReduction="10000"/>
          </a:bodyPr>
          <a:lstStyle/>
          <a:p>
            <a:r>
              <a:rPr lang="en-US" dirty="0"/>
              <a:t>As a group, decide what you want to feed your yeast. and what enzyme or enzymes to use</a:t>
            </a:r>
          </a:p>
          <a:p>
            <a:r>
              <a:rPr lang="en-US" dirty="0"/>
              <a:t>Decide if food or enzymes will be your variable.</a:t>
            </a:r>
          </a:p>
          <a:p>
            <a:r>
              <a:rPr lang="en-US" dirty="0"/>
              <a:t>Groups will need 4 labeled, </a:t>
            </a:r>
            <a:r>
              <a:rPr lang="en-US" dirty="0" err="1"/>
              <a:t>resealable</a:t>
            </a:r>
            <a:r>
              <a:rPr lang="en-US" dirty="0"/>
              <a:t> bags </a:t>
            </a:r>
          </a:p>
          <a:p>
            <a:pPr lvl="1"/>
            <a:r>
              <a:rPr lang="en-US" dirty="0"/>
              <a:t>Label what food and enzymes type is in each bag. </a:t>
            </a:r>
          </a:p>
          <a:p>
            <a:r>
              <a:rPr lang="en-US" dirty="0"/>
              <a:t>In a snack-sized </a:t>
            </a:r>
            <a:r>
              <a:rPr lang="en-US" dirty="0" err="1"/>
              <a:t>resealable</a:t>
            </a:r>
            <a:r>
              <a:rPr lang="en-US" dirty="0"/>
              <a:t> bag, combine 1 tsp of food and one tsp of yeast. </a:t>
            </a:r>
          </a:p>
          <a:p>
            <a:r>
              <a:rPr lang="en-US" dirty="0"/>
              <a:t>Add 1 ml of enzymes into the labeled </a:t>
            </a:r>
            <a:r>
              <a:rPr lang="en-US" dirty="0" err="1"/>
              <a:t>resealable</a:t>
            </a:r>
            <a:r>
              <a:rPr lang="en-US" dirty="0"/>
              <a:t> bags that are. </a:t>
            </a:r>
          </a:p>
          <a:p>
            <a:r>
              <a:rPr lang="en-US" dirty="0"/>
              <a:t>Add 50 ml (1/4 cup) of warm water and zip the bag closed, removing as much air as possible. </a:t>
            </a:r>
          </a:p>
        </p:txBody>
      </p:sp>
      <p:pic>
        <p:nvPicPr>
          <p:cNvPr id="6" name="Picture 2" descr="C:\Users\bnelson\AppData\Local\Microsoft\Windows\Temporary Internet Files\Content.IE5\9J84KMU1\checklist[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8484" y="207784"/>
            <a:ext cx="1502101" cy="1373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000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TotalTime>
  <Words>1023</Words>
  <Application>Microsoft Office PowerPoint</Application>
  <PresentationFormat>Widescreen</PresentationFormat>
  <Paragraphs>135</Paragraphs>
  <Slides>14</Slides>
  <Notes>13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14</vt:i4>
      </vt:variant>
    </vt:vector>
  </HeadingPairs>
  <TitlesOfParts>
    <vt:vector size="23" baseType="lpstr">
      <vt:lpstr>Arial</vt:lpstr>
      <vt:lpstr>Avenir Book</vt:lpstr>
      <vt:lpstr>Avenir Light</vt:lpstr>
      <vt:lpstr>Avenir Medium</vt:lpstr>
      <vt:lpstr>Calibri</vt:lpstr>
      <vt:lpstr>Calibri Light</vt:lpstr>
      <vt:lpstr>Office Theme</vt:lpstr>
      <vt:lpstr>Custom Design</vt:lpstr>
      <vt:lpstr>1_Office Theme</vt:lpstr>
      <vt:lpstr>Fermentation in a Bag</vt:lpstr>
      <vt:lpstr>Goals for today</vt:lpstr>
      <vt:lpstr>PowerPoint Presentation</vt:lpstr>
      <vt:lpstr>Yeast and Ethanol</vt:lpstr>
      <vt:lpstr>Background Information</vt:lpstr>
      <vt:lpstr>Background </vt:lpstr>
      <vt:lpstr>PowerPoint Presentation</vt:lpstr>
      <vt:lpstr>Materials</vt:lpstr>
      <vt:lpstr>Procedure</vt:lpstr>
      <vt:lpstr>Procedure</vt:lpstr>
      <vt:lpstr>Using Breathalyzers</vt:lpstr>
      <vt:lpstr>Breathalyzer Procedure</vt:lpstr>
      <vt:lpstr>Data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dc:title>
  <dc:creator>Sharon Thielen</dc:creator>
  <cp:lastModifiedBy>Sharon Thielen</cp:lastModifiedBy>
  <cp:revision>42</cp:revision>
  <cp:lastPrinted>2020-01-20T21:11:09Z</cp:lastPrinted>
  <dcterms:created xsi:type="dcterms:W3CDTF">2018-08-21T15:16:15Z</dcterms:created>
  <dcterms:modified xsi:type="dcterms:W3CDTF">2022-04-14T19:38:06Z</dcterms:modified>
</cp:coreProperties>
</file>