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76" r:id="rId3"/>
    <p:sldId id="258" r:id="rId4"/>
    <p:sldId id="263" r:id="rId5"/>
    <p:sldId id="264" r:id="rId6"/>
    <p:sldId id="265" r:id="rId7"/>
    <p:sldId id="266" r:id="rId8"/>
    <p:sldId id="267" r:id="rId9"/>
    <p:sldId id="268" r:id="rId10"/>
    <p:sldId id="270" r:id="rId11"/>
    <p:sldId id="274" r:id="rId12"/>
    <p:sldId id="277" r:id="rId13"/>
    <p:sldId id="273" r:id="rId14"/>
    <p:sldId id="271" r:id="rId15"/>
    <p:sldId id="275" r:id="rId16"/>
    <p:sldId id="272" r:id="rId17"/>
    <p:sldId id="278"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5B"/>
    <a:srgbClr val="F8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
    <p:restoredTop sz="94654"/>
  </p:normalViewPr>
  <p:slideViewPr>
    <p:cSldViewPr snapToGrid="0" snapToObjects="1">
      <p:cViewPr>
        <p:scale>
          <a:sx n="55" d="100"/>
          <a:sy n="55" d="100"/>
        </p:scale>
        <p:origin x="132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62E26-92E4-EF48-BF19-17061C4687C2}"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16F8B-624F-BF46-949A-241F612F3FFA}" type="slidenum">
              <a:rPr lang="en-US" smtClean="0"/>
              <a:t>‹#›</a:t>
            </a:fld>
            <a:endParaRPr lang="en-US"/>
          </a:p>
        </p:txBody>
      </p:sp>
    </p:spTree>
    <p:extLst>
      <p:ext uri="{BB962C8B-B14F-4D97-AF65-F5344CB8AC3E}">
        <p14:creationId xmlns:p14="http://schemas.microsoft.com/office/powerpoint/2010/main"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t>6/6/2023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t>6/6/2023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t>‹#›</a:t>
            </a:fld>
            <a:endParaRPr lang="en-US"/>
          </a:p>
        </p:txBody>
      </p:sp>
    </p:spTree>
    <p:extLst>
      <p:ext uri="{BB962C8B-B14F-4D97-AF65-F5344CB8AC3E}">
        <p14:creationId xmlns:p14="http://schemas.microsoft.com/office/powerpoint/2010/main"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t>6/6/2023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t>6/6/2023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t>6/6/2023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t>6/6/2023</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t>‹#›</a:t>
            </a:fld>
            <a:endParaRPr lang="en-US"/>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Cl5CeiT7hU" TargetMode="External"/><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www.kscorn.com/"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725" y="1122363"/>
            <a:ext cx="9144000" cy="2387600"/>
          </a:xfrm>
        </p:spPr>
        <p:txBody>
          <a:bodyPr/>
          <a:lstStyle/>
          <a:p>
            <a:r>
              <a:rPr lang="en-US" dirty="0"/>
              <a:t>Pipette Technique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833499">
            <a:off x="-2920425" y="400019"/>
            <a:ext cx="8295805" cy="5530537"/>
          </a:xfrm>
          <a:prstGeom prst="rect">
            <a:avLst/>
          </a:prstGeom>
        </p:spPr>
      </p:pic>
    </p:spTree>
    <p:extLst>
      <p:ext uri="{BB962C8B-B14F-4D97-AF65-F5344CB8AC3E}">
        <p14:creationId xmlns:p14="http://schemas.microsoft.com/office/powerpoint/2010/main" val="199094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852" y="385288"/>
            <a:ext cx="8513934" cy="769441"/>
          </a:xfrm>
          <a:prstGeom prst="rect">
            <a:avLst/>
          </a:prstGeom>
        </p:spPr>
        <p:txBody>
          <a:bodyPr wrap="none">
            <a:spAutoFit/>
          </a:bodyPr>
          <a:lstStyle/>
          <a:p>
            <a:r>
              <a:rPr lang="en-US" sz="4400" dirty="0"/>
              <a:t>Activity Part 2: Accuracy vs Precision</a:t>
            </a:r>
          </a:p>
        </p:txBody>
      </p:sp>
      <p:sp>
        <p:nvSpPr>
          <p:cNvPr id="3" name="TextBox 2"/>
          <p:cNvSpPr txBox="1"/>
          <p:nvPr/>
        </p:nvSpPr>
        <p:spPr>
          <a:xfrm>
            <a:off x="410961" y="1295672"/>
            <a:ext cx="11596159" cy="1384995"/>
          </a:xfrm>
          <a:prstGeom prst="rect">
            <a:avLst/>
          </a:prstGeom>
          <a:noFill/>
        </p:spPr>
        <p:txBody>
          <a:bodyPr wrap="square" rtlCol="0">
            <a:spAutoFit/>
          </a:bodyPr>
          <a:lstStyle/>
          <a:p>
            <a:r>
              <a:rPr lang="en-US" sz="2800" dirty="0"/>
              <a:t>Discuss with your table partner the difference between accuracy and precision and come up with a working definition of each that makes it simple to remember the difference. Draw pictures if it helps. </a:t>
            </a:r>
            <a:r>
              <a:rPr lang="en-US" sz="2800" b="1" u="sng" dirty="0">
                <a:solidFill>
                  <a:srgbClr val="FF0000"/>
                </a:solidFill>
              </a:rPr>
              <a:t>(Handout found in S1)</a:t>
            </a:r>
          </a:p>
        </p:txBody>
      </p:sp>
      <p:sp>
        <p:nvSpPr>
          <p:cNvPr id="5" name="TextBox 4"/>
          <p:cNvSpPr txBox="1"/>
          <p:nvPr/>
        </p:nvSpPr>
        <p:spPr>
          <a:xfrm>
            <a:off x="2497016" y="2855742"/>
            <a:ext cx="7399606" cy="646331"/>
          </a:xfrm>
          <a:prstGeom prst="rect">
            <a:avLst/>
          </a:prstGeom>
          <a:solidFill>
            <a:srgbClr val="FF0000"/>
          </a:solidFill>
        </p:spPr>
        <p:txBody>
          <a:bodyPr wrap="square" rtlCol="0">
            <a:spAutoFit/>
          </a:bodyPr>
          <a:lstStyle/>
          <a:p>
            <a:pPr algn="ctr"/>
            <a:r>
              <a:rPr lang="en-US" sz="3600" dirty="0"/>
              <a:t>Accuracy is hitting the targeted item</a:t>
            </a:r>
          </a:p>
        </p:txBody>
      </p:sp>
      <p:sp>
        <p:nvSpPr>
          <p:cNvPr id="6" name="TextBox 5"/>
          <p:cNvSpPr txBox="1"/>
          <p:nvPr/>
        </p:nvSpPr>
        <p:spPr>
          <a:xfrm>
            <a:off x="2497016" y="4006948"/>
            <a:ext cx="7399606" cy="1200329"/>
          </a:xfrm>
          <a:prstGeom prst="rect">
            <a:avLst/>
          </a:prstGeom>
          <a:solidFill>
            <a:schemeClr val="accent6"/>
          </a:solidFill>
        </p:spPr>
        <p:txBody>
          <a:bodyPr wrap="square" rtlCol="0">
            <a:spAutoFit/>
          </a:bodyPr>
          <a:lstStyle/>
          <a:p>
            <a:pPr algn="ctr"/>
            <a:r>
              <a:rPr lang="en-US" sz="3600" dirty="0"/>
              <a:t>Precision is being consistent, even if you are off target. </a:t>
            </a:r>
          </a:p>
        </p:txBody>
      </p:sp>
    </p:spTree>
    <p:extLst>
      <p:ext uri="{BB962C8B-B14F-4D97-AF65-F5344CB8AC3E}">
        <p14:creationId xmlns:p14="http://schemas.microsoft.com/office/powerpoint/2010/main" val="38593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852" y="220396"/>
            <a:ext cx="8513934" cy="769441"/>
          </a:xfrm>
          <a:prstGeom prst="rect">
            <a:avLst/>
          </a:prstGeom>
        </p:spPr>
        <p:txBody>
          <a:bodyPr wrap="none">
            <a:spAutoFit/>
          </a:bodyPr>
          <a:lstStyle/>
          <a:p>
            <a:r>
              <a:rPr lang="en-US" sz="4400" dirty="0"/>
              <a:t>Activity Part 2: Accuracy vs Precision</a:t>
            </a:r>
          </a:p>
        </p:txBody>
      </p:sp>
      <p:sp>
        <p:nvSpPr>
          <p:cNvPr id="4" name="TextBox 3"/>
          <p:cNvSpPr txBox="1"/>
          <p:nvPr/>
        </p:nvSpPr>
        <p:spPr>
          <a:xfrm>
            <a:off x="389744" y="1179138"/>
            <a:ext cx="12192000" cy="8648521"/>
          </a:xfrm>
          <a:prstGeom prst="rect">
            <a:avLst/>
          </a:prstGeom>
          <a:noFill/>
        </p:spPr>
        <p:txBody>
          <a:bodyPr wrap="square" rtlCol="0">
            <a:spAutoFit/>
          </a:bodyPr>
          <a:lstStyle/>
          <a:p>
            <a:pPr marL="342900" indent="-342900">
              <a:buAutoNum type="arabicPeriod"/>
            </a:pPr>
            <a:r>
              <a:rPr lang="en-US" sz="4000" dirty="0"/>
              <a:t>Draw “shots” the represent </a:t>
            </a:r>
            <a:r>
              <a:rPr lang="en-US" sz="4000" u="sng" dirty="0"/>
              <a:t>low</a:t>
            </a:r>
            <a:r>
              <a:rPr lang="en-US" sz="4000" dirty="0"/>
              <a:t> accuracy and </a:t>
            </a:r>
            <a:r>
              <a:rPr lang="en-US" sz="4000" u="sng" dirty="0"/>
              <a:t>low</a:t>
            </a:r>
            <a:r>
              <a:rPr lang="en-US" sz="4000" dirty="0"/>
              <a:t> precision.</a:t>
            </a:r>
          </a:p>
          <a:p>
            <a:pPr marL="342900" indent="-342900">
              <a:buFontTx/>
              <a:buAutoNum type="arabicPeriod"/>
            </a:pPr>
            <a:r>
              <a:rPr lang="en-US" sz="4000" dirty="0"/>
              <a:t>Draw “shots” the represent </a:t>
            </a:r>
            <a:r>
              <a:rPr lang="en-US" sz="4000" u="sng" dirty="0"/>
              <a:t>low</a:t>
            </a:r>
            <a:r>
              <a:rPr lang="en-US" sz="4000" dirty="0"/>
              <a:t> accuracy and </a:t>
            </a:r>
            <a:r>
              <a:rPr lang="en-US" sz="4000" u="sng" dirty="0"/>
              <a:t>high</a:t>
            </a:r>
            <a:r>
              <a:rPr lang="en-US" sz="4000" dirty="0"/>
              <a:t> precision.</a:t>
            </a:r>
          </a:p>
          <a:p>
            <a:pPr marL="342900" indent="-342900">
              <a:buFontTx/>
              <a:buAutoNum type="arabicPeriod"/>
            </a:pPr>
            <a:r>
              <a:rPr lang="en-US" sz="4000" dirty="0"/>
              <a:t>Draw “shots” the represent </a:t>
            </a:r>
            <a:r>
              <a:rPr lang="en-US" sz="4000" u="sng" dirty="0"/>
              <a:t>high</a:t>
            </a:r>
            <a:r>
              <a:rPr lang="en-US" sz="4000" dirty="0"/>
              <a:t> accuracy and </a:t>
            </a:r>
            <a:r>
              <a:rPr lang="en-US" sz="4000" u="sng" dirty="0"/>
              <a:t>low</a:t>
            </a:r>
            <a:r>
              <a:rPr lang="en-US" sz="4000" dirty="0"/>
              <a:t> precision.</a:t>
            </a:r>
          </a:p>
          <a:p>
            <a:pPr marL="342900" indent="-342900">
              <a:buFontTx/>
              <a:buAutoNum type="arabicPeriod"/>
            </a:pPr>
            <a:r>
              <a:rPr lang="en-US" sz="4000" dirty="0"/>
              <a:t>Draw “shots” the represent </a:t>
            </a:r>
            <a:r>
              <a:rPr lang="en-US" sz="4000" u="sng" dirty="0"/>
              <a:t>high</a:t>
            </a:r>
            <a:r>
              <a:rPr lang="en-US" sz="4000" dirty="0"/>
              <a:t> accuracy and </a:t>
            </a:r>
            <a:r>
              <a:rPr lang="en-US" sz="4000" u="sng" dirty="0"/>
              <a:t>high</a:t>
            </a:r>
            <a:r>
              <a:rPr lang="en-US" sz="4000" dirty="0"/>
              <a:t> precision.</a:t>
            </a:r>
          </a:p>
          <a:p>
            <a:endParaRPr lang="en-US" sz="4000" dirty="0"/>
          </a:p>
          <a:p>
            <a:pPr marL="342900" indent="-342900">
              <a:buFontTx/>
              <a:buAutoNum type="arabicPeriod"/>
            </a:pPr>
            <a:endParaRPr lang="en-US" sz="4000" dirty="0"/>
          </a:p>
          <a:p>
            <a:pPr marL="342900" indent="-342900">
              <a:buFontTx/>
              <a:buAutoNum type="arabicPeriod"/>
            </a:pPr>
            <a:endParaRPr lang="en-US" sz="4000" dirty="0"/>
          </a:p>
          <a:p>
            <a:pPr marL="342900" indent="-342900">
              <a:buFontTx/>
              <a:buAutoNum type="arabicPeriod"/>
            </a:pPr>
            <a:endParaRPr lang="en-US" sz="4000" dirty="0"/>
          </a:p>
          <a:p>
            <a:pPr marL="342900" indent="-342900">
              <a:buFontTx/>
              <a:buAutoNum type="arabicPeriod"/>
            </a:pPr>
            <a:endParaRPr lang="en-US" sz="4000"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30361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cstate="screen">
            <a:extLst>
              <a:ext uri="{28A0092B-C50C-407E-A947-70E740481C1C}">
                <a14:useLocalDpi xmlns:a14="http://schemas.microsoft.com/office/drawing/2010/main"/>
              </a:ext>
            </a:extLst>
          </a:blip>
          <a:srcRect l="1211" t="1339" r="-15548" b="1403"/>
          <a:stretch/>
        </p:blipFill>
        <p:spPr>
          <a:xfrm>
            <a:off x="1798819" y="0"/>
            <a:ext cx="8844197" cy="5324120"/>
          </a:xfrm>
          <a:prstGeom prst="rect">
            <a:avLst/>
          </a:prstGeom>
        </p:spPr>
      </p:pic>
      <p:sp>
        <p:nvSpPr>
          <p:cNvPr id="2" name="TextBox 1"/>
          <p:cNvSpPr txBox="1"/>
          <p:nvPr/>
        </p:nvSpPr>
        <p:spPr>
          <a:xfrm flipH="1">
            <a:off x="8257735" y="6040474"/>
            <a:ext cx="3699803" cy="369332"/>
          </a:xfrm>
          <a:prstGeom prst="rect">
            <a:avLst/>
          </a:prstGeom>
          <a:noFill/>
        </p:spPr>
        <p:txBody>
          <a:bodyPr wrap="square" rtlCol="0">
            <a:spAutoFit/>
          </a:bodyPr>
          <a:lstStyle/>
          <a:p>
            <a:r>
              <a:rPr lang="en-US" dirty="0">
                <a:hlinkClick r:id="rId3"/>
              </a:rPr>
              <a:t>Precision vs Accuracy Video</a:t>
            </a:r>
            <a:endParaRPr lang="en-US" dirty="0"/>
          </a:p>
        </p:txBody>
      </p:sp>
    </p:spTree>
    <p:extLst>
      <p:ext uri="{BB962C8B-B14F-4D97-AF65-F5344CB8AC3E}">
        <p14:creationId xmlns:p14="http://schemas.microsoft.com/office/powerpoint/2010/main" val="260914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365125"/>
            <a:ext cx="11416146" cy="1325563"/>
          </a:xfrm>
        </p:spPr>
        <p:txBody>
          <a:bodyPr/>
          <a:lstStyle/>
          <a:p>
            <a:r>
              <a:rPr lang="en-US" dirty="0"/>
              <a:t>Check your Precision… Are you repeatable? </a:t>
            </a:r>
          </a:p>
        </p:txBody>
      </p:sp>
      <p:pic>
        <p:nvPicPr>
          <p:cNvPr id="3" name="Picture 2"/>
          <p:cNvPicPr>
            <a:picLocks noChangeAspect="1"/>
          </p:cNvPicPr>
          <p:nvPr/>
        </p:nvPicPr>
        <p:blipFill>
          <a:blip r:embed="rId2"/>
          <a:stretch>
            <a:fillRect/>
          </a:stretch>
        </p:blipFill>
        <p:spPr>
          <a:xfrm rot="1847098">
            <a:off x="7275264" y="3192905"/>
            <a:ext cx="5296223" cy="1588867"/>
          </a:xfrm>
          <a:prstGeom prst="rect">
            <a:avLst/>
          </a:prstGeom>
          <a:solidFill>
            <a:srgbClr val="92D050"/>
          </a:solidFill>
          <a:ln w="76200">
            <a:solidFill>
              <a:schemeClr val="tx1"/>
            </a:solidFill>
          </a:ln>
          <a:effectLst>
            <a:softEdge rad="31750"/>
          </a:effectLst>
        </p:spPr>
      </p:pic>
      <p:sp>
        <p:nvSpPr>
          <p:cNvPr id="4" name="TextBox 3"/>
          <p:cNvSpPr txBox="1"/>
          <p:nvPr/>
        </p:nvSpPr>
        <p:spPr>
          <a:xfrm>
            <a:off x="0" y="1690688"/>
            <a:ext cx="786983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Repeat the process in part 2 ten more times, recording your final weight after each trial. </a:t>
            </a:r>
          </a:p>
          <a:p>
            <a:pPr marL="285750" indent="-285750">
              <a:buFont typeface="Arial" panose="020B0604020202020204" pitchFamily="34" charset="0"/>
              <a:buChar char="•"/>
            </a:pPr>
            <a:r>
              <a:rPr lang="en-US" sz="2400" dirty="0"/>
              <a:t>Then analyze the data points by using the coefficient of variation equation to the right.</a:t>
            </a:r>
          </a:p>
          <a:p>
            <a:pPr marL="285750" indent="-285750">
              <a:buFont typeface="Arial" panose="020B0604020202020204" pitchFamily="34" charset="0"/>
              <a:buChar char="•"/>
            </a:pPr>
            <a:r>
              <a:rPr lang="en-US" sz="2400" dirty="0"/>
              <a:t>OPTIONALLY: USE Excel to do the work for you!  </a:t>
            </a:r>
          </a:p>
          <a:p>
            <a:pPr marL="800100" lvl="1" indent="-342900">
              <a:buFont typeface="+mj-lt"/>
              <a:buAutoNum type="arabicPeriod"/>
            </a:pPr>
            <a:r>
              <a:rPr lang="en-US" sz="2400" dirty="0"/>
              <a:t>Input all the weights into a spread sheet </a:t>
            </a:r>
          </a:p>
          <a:p>
            <a:pPr marL="800100" lvl="1" indent="-342900">
              <a:buFont typeface="+mj-lt"/>
              <a:buAutoNum type="arabicPeriod"/>
            </a:pPr>
            <a:r>
              <a:rPr lang="en-US" sz="2400" dirty="0"/>
              <a:t>Then using the Excel short cut for determining standard deviation </a:t>
            </a:r>
          </a:p>
          <a:p>
            <a:pPr marL="800100" lvl="1" indent="-342900">
              <a:buFont typeface="+mj-lt"/>
              <a:buAutoNum type="arabicPeriod"/>
            </a:pPr>
            <a:r>
              <a:rPr lang="en-US" sz="2400" b="1" u="sng" dirty="0">
                <a:solidFill>
                  <a:srgbClr val="FF0000"/>
                </a:solidFill>
              </a:rPr>
              <a:t>=STDEV(A2:A13)/AVERAGE(A2:A13)*100 </a:t>
            </a:r>
          </a:p>
          <a:p>
            <a:pPr marL="800100" lvl="1" indent="-342900">
              <a:buFont typeface="+mj-lt"/>
              <a:buAutoNum type="arabicPeriod"/>
            </a:pPr>
            <a:r>
              <a:rPr lang="en-US" sz="2400" dirty="0"/>
              <a:t>Making sure your cell tags match where you have placed your data. </a:t>
            </a:r>
          </a:p>
        </p:txBody>
      </p:sp>
    </p:spTree>
    <p:extLst>
      <p:ext uri="{BB962C8B-B14F-4D97-AF65-F5344CB8AC3E}">
        <p14:creationId xmlns:p14="http://schemas.microsoft.com/office/powerpoint/2010/main" val="2448795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96726211"/>
              </p:ext>
            </p:extLst>
          </p:nvPr>
        </p:nvGraphicFramePr>
        <p:xfrm>
          <a:off x="0" y="1618938"/>
          <a:ext cx="14375567" cy="3803924"/>
        </p:xfrm>
        <a:graphic>
          <a:graphicData uri="http://schemas.openxmlformats.org/presentationml/2006/ole">
            <mc:AlternateContent xmlns:mc="http://schemas.openxmlformats.org/markup-compatibility/2006">
              <mc:Choice xmlns:v="urn:schemas-microsoft-com:vml" Requires="v">
                <p:oleObj name="Worksheet" r:id="rId2" imgW="7932374" imgH="2750731" progId="Excel.Sheet.12">
                  <p:embed/>
                </p:oleObj>
              </mc:Choice>
              <mc:Fallback>
                <p:oleObj name="Worksheet" r:id="rId2" imgW="7932374" imgH="2750731" progId="Excel.Sheet.12">
                  <p:embed/>
                  <p:pic>
                    <p:nvPicPr>
                      <p:cNvPr id="2" name="Object 1"/>
                      <p:cNvPicPr/>
                      <p:nvPr/>
                    </p:nvPicPr>
                    <p:blipFill>
                      <a:blip r:embed="rId3"/>
                      <a:stretch>
                        <a:fillRect/>
                      </a:stretch>
                    </p:blipFill>
                    <p:spPr>
                      <a:xfrm>
                        <a:off x="0" y="1618938"/>
                        <a:ext cx="14375567" cy="3803924"/>
                      </a:xfrm>
                      <a:prstGeom prst="rect">
                        <a:avLst/>
                      </a:prstGeom>
                    </p:spPr>
                  </p:pic>
                </p:oleObj>
              </mc:Fallback>
            </mc:AlternateContent>
          </a:graphicData>
        </a:graphic>
      </p:graphicFrame>
      <p:sp>
        <p:nvSpPr>
          <p:cNvPr id="3" name="TextBox 2"/>
          <p:cNvSpPr txBox="1"/>
          <p:nvPr/>
        </p:nvSpPr>
        <p:spPr>
          <a:xfrm>
            <a:off x="5666281" y="464695"/>
            <a:ext cx="6415790" cy="954107"/>
          </a:xfrm>
          <a:prstGeom prst="rect">
            <a:avLst/>
          </a:prstGeom>
          <a:noFill/>
        </p:spPr>
        <p:txBody>
          <a:bodyPr wrap="square" rtlCol="0">
            <a:spAutoFit/>
          </a:bodyPr>
          <a:lstStyle/>
          <a:p>
            <a:r>
              <a:rPr lang="en-US" sz="2800" b="1" u="sng" dirty="0">
                <a:solidFill>
                  <a:srgbClr val="FF0000"/>
                </a:solidFill>
              </a:rPr>
              <a:t>=STDEV(A2:A13)/AVERAGE(A2:A13)*100 </a:t>
            </a:r>
          </a:p>
          <a:p>
            <a:endParaRPr lang="en-US" sz="2800" dirty="0"/>
          </a:p>
        </p:txBody>
      </p:sp>
      <p:pic>
        <p:nvPicPr>
          <p:cNvPr id="4" name="Picture 3"/>
          <p:cNvPicPr>
            <a:picLocks noChangeAspect="1"/>
          </p:cNvPicPr>
          <p:nvPr/>
        </p:nvPicPr>
        <p:blipFill>
          <a:blip r:embed="rId4"/>
          <a:stretch>
            <a:fillRect/>
          </a:stretch>
        </p:blipFill>
        <p:spPr>
          <a:xfrm>
            <a:off x="499710" y="75043"/>
            <a:ext cx="4978873" cy="1493662"/>
          </a:xfrm>
          <a:prstGeom prst="rect">
            <a:avLst/>
          </a:prstGeom>
          <a:solidFill>
            <a:srgbClr val="92D050"/>
          </a:solidFill>
          <a:ln w="76200">
            <a:solidFill>
              <a:schemeClr val="tx1"/>
            </a:solidFill>
          </a:ln>
          <a:effectLst>
            <a:softEdge rad="31750"/>
          </a:effectLst>
        </p:spPr>
      </p:pic>
    </p:spTree>
    <p:extLst>
      <p:ext uri="{BB962C8B-B14F-4D97-AF65-F5344CB8AC3E}">
        <p14:creationId xmlns:p14="http://schemas.microsoft.com/office/powerpoint/2010/main" val="351505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Discussion Questions	</a:t>
            </a:r>
          </a:p>
        </p:txBody>
      </p:sp>
      <p:sp>
        <p:nvSpPr>
          <p:cNvPr id="3" name="Content Placeholder 2"/>
          <p:cNvSpPr>
            <a:spLocks noGrp="1"/>
          </p:cNvSpPr>
          <p:nvPr>
            <p:ph idx="1"/>
          </p:nvPr>
        </p:nvSpPr>
        <p:spPr>
          <a:xfrm>
            <a:off x="838200" y="1590098"/>
            <a:ext cx="10515600" cy="4351338"/>
          </a:xfrm>
        </p:spPr>
        <p:txBody>
          <a:bodyPr>
            <a:normAutofit fontScale="92500" lnSpcReduction="20000"/>
          </a:bodyPr>
          <a:lstStyle/>
          <a:p>
            <a:pPr marL="514350" indent="-514350">
              <a:buFont typeface="+mj-lt"/>
              <a:buAutoNum type="arabicPeriod"/>
            </a:pPr>
            <a:r>
              <a:rPr lang="en-US" dirty="0"/>
              <a:t>Using your mathematical models determine what is the optional volume setting for this particular task. </a:t>
            </a:r>
          </a:p>
          <a:p>
            <a:pPr marL="514350" indent="-514350">
              <a:buFont typeface="+mj-lt"/>
              <a:buAutoNum type="arabicPeriod"/>
            </a:pPr>
            <a:r>
              <a:rPr lang="en-US" dirty="0"/>
              <a:t>Why would having a variable pipette be a good thing? How does it affect your overall %Error if you are completing less samples for one total volume. </a:t>
            </a:r>
          </a:p>
          <a:p>
            <a:pPr marL="514350" indent="-514350">
              <a:buFont typeface="+mj-lt"/>
              <a:buAutoNum type="arabicPeriod"/>
            </a:pPr>
            <a:r>
              <a:rPr lang="en-US" dirty="0"/>
              <a:t>What are some things that could affect your overall accuracy in this lab? What about precision? </a:t>
            </a:r>
          </a:p>
          <a:p>
            <a:pPr lvl="1"/>
            <a:r>
              <a:rPr lang="en-US" dirty="0"/>
              <a:t>How can you control those variables? </a:t>
            </a:r>
          </a:p>
          <a:p>
            <a:pPr marL="514350" indent="-514350">
              <a:buFont typeface="+mj-lt"/>
              <a:buAutoNum type="arabicPeriod"/>
            </a:pPr>
            <a:r>
              <a:rPr lang="en-US" dirty="0"/>
              <a:t>In major seed development labs, where precision and accuracy can be vitally important, most pipetting is automated and controlled via computer. How would this increase the accuracy and prevision of professional labs? How would that impact the overall quality of their product?</a:t>
            </a:r>
          </a:p>
        </p:txBody>
      </p:sp>
    </p:spTree>
    <p:extLst>
      <p:ext uri="{BB962C8B-B14F-4D97-AF65-F5344CB8AC3E}">
        <p14:creationId xmlns:p14="http://schemas.microsoft.com/office/powerpoint/2010/main" val="152116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838" y="2626854"/>
            <a:ext cx="6678202" cy="452628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pPr algn="ctr">
              <a:lnSpc>
                <a:spcPct val="120000"/>
              </a:lnSpc>
            </a:pPr>
            <a:r>
              <a:rPr lang="en-US" sz="16000" dirty="0"/>
              <a:t>All of these lessons, including the PowerPoint presentations can be found at in the lesson library</a:t>
            </a:r>
          </a:p>
          <a:p>
            <a:pPr algn="ctr">
              <a:lnSpc>
                <a:spcPct val="120000"/>
              </a:lnSpc>
            </a:pPr>
            <a:r>
              <a:rPr lang="en-US" sz="16000" dirty="0"/>
              <a:t> </a:t>
            </a:r>
            <a:r>
              <a:rPr lang="en-US" sz="16000" dirty="0">
                <a:hlinkClick r:id="rId2"/>
              </a:rPr>
              <a:t>www.kscorn.com</a:t>
            </a:r>
            <a:br>
              <a:rPr lang="en-US" sz="8900" dirty="0"/>
            </a:br>
            <a:br>
              <a:rPr lang="en-US" dirty="0"/>
            </a:br>
            <a:br>
              <a:rPr lang="en-US" dirty="0"/>
            </a:br>
            <a:br>
              <a:rPr lang="en-US" dirty="0"/>
            </a:br>
            <a:br>
              <a:rPr lang="en-US" dirty="0"/>
            </a:br>
            <a:br>
              <a:rPr lang="en-US" dirty="0"/>
            </a:br>
            <a:br>
              <a:rPr lang="en-US" dirty="0"/>
            </a:br>
            <a:endParaRPr lang="en-US" dirty="0"/>
          </a:p>
        </p:txBody>
      </p:sp>
      <p:pic>
        <p:nvPicPr>
          <p:cNvPr id="10" name="Picture 9" descr="Graphical user interface&#10;&#10;Description automatically generated">
            <a:extLst>
              <a:ext uri="{FF2B5EF4-FFF2-40B4-BE49-F238E27FC236}">
                <a16:creationId xmlns:a16="http://schemas.microsoft.com/office/drawing/2014/main" id="{B6F3E870-C202-4C9F-8C76-A16820E7C445}"/>
              </a:ext>
            </a:extLst>
          </p:cNvPr>
          <p:cNvPicPr>
            <a:picLocks noChangeAspect="1"/>
          </p:cNvPicPr>
          <p:nvPr/>
        </p:nvPicPr>
        <p:blipFill>
          <a:blip r:embed="rId3"/>
          <a:stretch>
            <a:fillRect/>
          </a:stretch>
        </p:blipFill>
        <p:spPr>
          <a:xfrm>
            <a:off x="5724" y="0"/>
            <a:ext cx="12186276" cy="193685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7AE853B8-2580-4431-8422-FDF902B794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403" y="2828190"/>
            <a:ext cx="5409137" cy="2864164"/>
          </a:xfrm>
          <a:prstGeom prst="rect">
            <a:avLst/>
          </a:prstGeom>
        </p:spPr>
      </p:pic>
      <p:sp>
        <p:nvSpPr>
          <p:cNvPr id="7" name="Up Arrow 6"/>
          <p:cNvSpPr/>
          <p:nvPr/>
        </p:nvSpPr>
        <p:spPr>
          <a:xfrm rot="1277030" flipH="1">
            <a:off x="9415449" y="3492523"/>
            <a:ext cx="769314" cy="16100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540F15B-6AEF-481E-A7C9-4AB153401B5F}"/>
              </a:ext>
            </a:extLst>
          </p:cNvPr>
          <p:cNvSpPr/>
          <p:nvPr/>
        </p:nvSpPr>
        <p:spPr>
          <a:xfrm>
            <a:off x="10199086" y="1463535"/>
            <a:ext cx="1593934" cy="10993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51" y="58408"/>
            <a:ext cx="10515600" cy="1325563"/>
          </a:xfrm>
        </p:spPr>
        <p:txBody>
          <a:bodyPr/>
          <a:lstStyle/>
          <a:p>
            <a:r>
              <a:rPr lang="en-US" dirty="0"/>
              <a:t>What is it? </a:t>
            </a:r>
          </a:p>
        </p:txBody>
      </p:sp>
      <p:pic>
        <p:nvPicPr>
          <p:cNvPr id="5" name="Content Placeholder 4"/>
          <p:cNvPicPr>
            <a:picLocks noGrp="1" noChangeAspect="1"/>
          </p:cNvPicPr>
          <p:nvPr>
            <p:ph idx="1"/>
          </p:nvPr>
        </p:nvPicPr>
        <p:blipFill>
          <a:blip r:embed="rId2"/>
          <a:stretch>
            <a:fillRect/>
          </a:stretch>
        </p:blipFill>
        <p:spPr>
          <a:xfrm>
            <a:off x="5424669" y="269797"/>
            <a:ext cx="6767331" cy="5047343"/>
          </a:xfrm>
          <a:prstGeom prst="rect">
            <a:avLst/>
          </a:prstGeom>
        </p:spPr>
      </p:pic>
      <p:sp>
        <p:nvSpPr>
          <p:cNvPr id="6" name="TextBox 5"/>
          <p:cNvSpPr txBox="1"/>
          <p:nvPr/>
        </p:nvSpPr>
        <p:spPr>
          <a:xfrm>
            <a:off x="0" y="1383971"/>
            <a:ext cx="5103628"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purpose of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Where might we find this equipment?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What are some of the major features we can use as clues?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would you operate this equipment? </a:t>
            </a:r>
          </a:p>
          <a:p>
            <a:endParaRPr lang="en-US" dirty="0"/>
          </a:p>
        </p:txBody>
      </p:sp>
    </p:spTree>
    <p:extLst>
      <p:ext uri="{BB962C8B-B14F-4D97-AF65-F5344CB8AC3E}">
        <p14:creationId xmlns:p14="http://schemas.microsoft.com/office/powerpoint/2010/main" val="28511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it’s a pipette!</a:t>
            </a:r>
          </a:p>
        </p:txBody>
      </p:sp>
      <p:pic>
        <p:nvPicPr>
          <p:cNvPr id="4" name="Content Placeholder 3"/>
          <p:cNvPicPr>
            <a:picLocks noGrp="1" noChangeAspect="1"/>
          </p:cNvPicPr>
          <p:nvPr>
            <p:ph idx="1"/>
          </p:nvPr>
        </p:nvPicPr>
        <p:blipFill>
          <a:blip r:embed="rId2"/>
          <a:stretch>
            <a:fillRect/>
          </a:stretch>
        </p:blipFill>
        <p:spPr>
          <a:xfrm>
            <a:off x="8930019" y="365125"/>
            <a:ext cx="3261981" cy="4351338"/>
          </a:xfrm>
          <a:prstGeom prst="rect">
            <a:avLst/>
          </a:prstGeom>
        </p:spPr>
      </p:pic>
      <p:sp>
        <p:nvSpPr>
          <p:cNvPr id="5" name="TextBox 4"/>
          <p:cNvSpPr txBox="1"/>
          <p:nvPr/>
        </p:nvSpPr>
        <p:spPr>
          <a:xfrm>
            <a:off x="340096" y="1412923"/>
            <a:ext cx="5392479"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It’s a tool used in labs around the world</a:t>
            </a:r>
          </a:p>
          <a:p>
            <a:pPr marL="285750" indent="-285750">
              <a:buFont typeface="Arial" panose="020B0604020202020204" pitchFamily="34" charset="0"/>
              <a:buChar char="•"/>
            </a:pPr>
            <a:r>
              <a:rPr lang="en-US" sz="3200" dirty="0"/>
              <a:t>It measures very small amounts of liquid samples. </a:t>
            </a:r>
          </a:p>
          <a:p>
            <a:pPr marL="285750" indent="-285750">
              <a:buFont typeface="Arial" panose="020B0604020202020204" pitchFamily="34" charset="0"/>
              <a:buChar char="•"/>
            </a:pPr>
            <a:r>
              <a:rPr lang="en-US" sz="3200" dirty="0"/>
              <a:t>The numbers on the dial tell you how many microliters you are measuring.  </a:t>
            </a:r>
          </a:p>
          <a:p>
            <a:pPr marL="285750" indent="-285750">
              <a:buFont typeface="Arial" panose="020B0604020202020204" pitchFamily="34" charset="0"/>
              <a:buChar char="•"/>
            </a:pPr>
            <a:r>
              <a:rPr lang="en-US" sz="3200" dirty="0"/>
              <a:t>Micropipettes come in many volume ranges and some are fixed volumes.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0679" y="1201591"/>
            <a:ext cx="2803757" cy="4261432"/>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33812" y="4197748"/>
            <a:ext cx="2679405" cy="2530549"/>
          </a:xfrm>
          <a:prstGeom prst="rect">
            <a:avLst/>
          </a:prstGeom>
        </p:spPr>
      </p:pic>
    </p:spTree>
    <p:extLst>
      <p:ext uri="{BB962C8B-B14F-4D97-AF65-F5344CB8AC3E}">
        <p14:creationId xmlns:p14="http://schemas.microsoft.com/office/powerpoint/2010/main" val="278553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1 - Load a tip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991298" y="1814829"/>
            <a:ext cx="3385412" cy="2539059"/>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5215" y="1804597"/>
            <a:ext cx="3303551" cy="247766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900631" y="1804596"/>
            <a:ext cx="3303550" cy="2477663"/>
          </a:xfrm>
          <a:prstGeom prst="rect">
            <a:avLst/>
          </a:prstGeom>
        </p:spPr>
      </p:pic>
      <p:sp>
        <p:nvSpPr>
          <p:cNvPr id="7" name="TextBox 6"/>
          <p:cNvSpPr txBox="1"/>
          <p:nvPr/>
        </p:nvSpPr>
        <p:spPr>
          <a:xfrm>
            <a:off x="396435" y="4741369"/>
            <a:ext cx="2812666" cy="830997"/>
          </a:xfrm>
          <a:prstGeom prst="rect">
            <a:avLst/>
          </a:prstGeom>
          <a:noFill/>
        </p:spPr>
        <p:txBody>
          <a:bodyPr wrap="square" rtlCol="0">
            <a:spAutoFit/>
          </a:bodyPr>
          <a:lstStyle/>
          <a:p>
            <a:r>
              <a:rPr lang="en-US" sz="2400" dirty="0"/>
              <a:t>Line up your pipette	</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823230" y="1804596"/>
            <a:ext cx="3303553" cy="2477665"/>
          </a:xfrm>
          <a:prstGeom prst="rect">
            <a:avLst/>
          </a:prstGeom>
        </p:spPr>
      </p:pic>
      <p:sp>
        <p:nvSpPr>
          <p:cNvPr id="9" name="TextBox 8"/>
          <p:cNvSpPr txBox="1"/>
          <p:nvPr/>
        </p:nvSpPr>
        <p:spPr>
          <a:xfrm>
            <a:off x="3414474" y="4777065"/>
            <a:ext cx="2331545" cy="1200329"/>
          </a:xfrm>
          <a:prstGeom prst="rect">
            <a:avLst/>
          </a:prstGeom>
          <a:noFill/>
        </p:spPr>
        <p:txBody>
          <a:bodyPr wrap="square" rtlCol="0">
            <a:spAutoFit/>
          </a:bodyPr>
          <a:lstStyle/>
          <a:p>
            <a:r>
              <a:rPr lang="en-US" sz="2400" dirty="0"/>
              <a:t>Push down on the pipette firmly</a:t>
            </a:r>
          </a:p>
        </p:txBody>
      </p:sp>
      <p:sp>
        <p:nvSpPr>
          <p:cNvPr id="10" name="TextBox 9"/>
          <p:cNvSpPr txBox="1"/>
          <p:nvPr/>
        </p:nvSpPr>
        <p:spPr>
          <a:xfrm>
            <a:off x="6313574" y="4777065"/>
            <a:ext cx="2719206" cy="830997"/>
          </a:xfrm>
          <a:prstGeom prst="rect">
            <a:avLst/>
          </a:prstGeom>
          <a:noFill/>
        </p:spPr>
        <p:txBody>
          <a:bodyPr wrap="none" rtlCol="0">
            <a:spAutoFit/>
          </a:bodyPr>
          <a:lstStyle/>
          <a:p>
            <a:r>
              <a:rPr lang="en-US" sz="2400" dirty="0"/>
              <a:t>Pick up the pipette,</a:t>
            </a:r>
          </a:p>
          <a:p>
            <a:r>
              <a:rPr lang="en-US" sz="2400" dirty="0"/>
              <a:t>Tip will be attached!</a:t>
            </a:r>
          </a:p>
        </p:txBody>
      </p:sp>
      <p:sp>
        <p:nvSpPr>
          <p:cNvPr id="11" name="TextBox 10"/>
          <p:cNvSpPr txBox="1"/>
          <p:nvPr/>
        </p:nvSpPr>
        <p:spPr>
          <a:xfrm>
            <a:off x="9052273" y="4695203"/>
            <a:ext cx="3111942" cy="1569660"/>
          </a:xfrm>
          <a:prstGeom prst="rect">
            <a:avLst/>
          </a:prstGeom>
          <a:noFill/>
        </p:spPr>
        <p:txBody>
          <a:bodyPr wrap="none" rtlCol="0">
            <a:spAutoFit/>
          </a:bodyPr>
          <a:lstStyle/>
          <a:p>
            <a:r>
              <a:rPr lang="en-US" sz="2400" dirty="0"/>
              <a:t>Get a new tip for every </a:t>
            </a:r>
          </a:p>
          <a:p>
            <a:r>
              <a:rPr lang="en-US" sz="2400" dirty="0"/>
              <a:t>sample! Push the eject </a:t>
            </a:r>
          </a:p>
          <a:p>
            <a:r>
              <a:rPr lang="en-US" sz="2400" dirty="0"/>
              <a:t>button to remove the</a:t>
            </a:r>
          </a:p>
          <a:p>
            <a:r>
              <a:rPr lang="en-US" sz="2400" dirty="0"/>
              <a:t> used tip</a:t>
            </a:r>
          </a:p>
        </p:txBody>
      </p:sp>
    </p:spTree>
    <p:extLst>
      <p:ext uri="{BB962C8B-B14F-4D97-AF65-F5344CB8AC3E}">
        <p14:creationId xmlns:p14="http://schemas.microsoft.com/office/powerpoint/2010/main" val="174032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2 - Soft vs Hard Stop</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163971" y="1889845"/>
            <a:ext cx="3899268" cy="2924450"/>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40530" y="1884794"/>
            <a:ext cx="3858861" cy="289414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121872" y="1946755"/>
            <a:ext cx="3693632" cy="2770224"/>
          </a:xfrm>
          <a:prstGeom prst="rect">
            <a:avLst/>
          </a:prstGeom>
        </p:spPr>
      </p:pic>
      <p:sp>
        <p:nvSpPr>
          <p:cNvPr id="7" name="TextBox 6"/>
          <p:cNvSpPr txBox="1"/>
          <p:nvPr/>
        </p:nvSpPr>
        <p:spPr>
          <a:xfrm>
            <a:off x="404037" y="5384320"/>
            <a:ext cx="2656881" cy="369332"/>
          </a:xfrm>
          <a:prstGeom prst="rect">
            <a:avLst/>
          </a:prstGeom>
          <a:noFill/>
        </p:spPr>
        <p:txBody>
          <a:bodyPr wrap="none" rtlCol="0">
            <a:spAutoFit/>
          </a:bodyPr>
          <a:lstStyle/>
          <a:p>
            <a:r>
              <a:rPr lang="en-US" dirty="0"/>
              <a:t>Push down on the plunger</a:t>
            </a:r>
          </a:p>
        </p:txBody>
      </p:sp>
      <p:sp>
        <p:nvSpPr>
          <p:cNvPr id="8" name="TextBox 7"/>
          <p:cNvSpPr txBox="1"/>
          <p:nvPr/>
        </p:nvSpPr>
        <p:spPr>
          <a:xfrm>
            <a:off x="4422887" y="5384320"/>
            <a:ext cx="2985689" cy="646331"/>
          </a:xfrm>
          <a:prstGeom prst="rect">
            <a:avLst/>
          </a:prstGeom>
          <a:noFill/>
        </p:spPr>
        <p:txBody>
          <a:bodyPr wrap="none" rtlCol="0">
            <a:spAutoFit/>
          </a:bodyPr>
          <a:lstStyle/>
          <a:p>
            <a:r>
              <a:rPr lang="en-US" dirty="0"/>
              <a:t>The first point of resistance is </a:t>
            </a:r>
          </a:p>
          <a:p>
            <a:r>
              <a:rPr lang="en-US" dirty="0"/>
              <a:t>The SOFT STOP</a:t>
            </a:r>
          </a:p>
        </p:txBody>
      </p:sp>
      <p:sp>
        <p:nvSpPr>
          <p:cNvPr id="9" name="TextBox 8"/>
          <p:cNvSpPr txBox="1"/>
          <p:nvPr/>
        </p:nvSpPr>
        <p:spPr>
          <a:xfrm>
            <a:off x="8583575" y="5245820"/>
            <a:ext cx="3410485" cy="923330"/>
          </a:xfrm>
          <a:prstGeom prst="rect">
            <a:avLst/>
          </a:prstGeom>
          <a:noFill/>
        </p:spPr>
        <p:txBody>
          <a:bodyPr wrap="none" rtlCol="0">
            <a:spAutoFit/>
          </a:bodyPr>
          <a:lstStyle/>
          <a:p>
            <a:r>
              <a:rPr lang="en-US" dirty="0"/>
              <a:t>If you continue to push down </a:t>
            </a:r>
          </a:p>
          <a:p>
            <a:r>
              <a:rPr lang="en-US" dirty="0"/>
              <a:t>Until you can push down no more,</a:t>
            </a:r>
          </a:p>
          <a:p>
            <a:r>
              <a:rPr lang="en-US" dirty="0"/>
              <a:t>You are at the HARD STOP. </a:t>
            </a:r>
          </a:p>
        </p:txBody>
      </p:sp>
    </p:spTree>
    <p:extLst>
      <p:ext uri="{BB962C8B-B14F-4D97-AF65-F5344CB8AC3E}">
        <p14:creationId xmlns:p14="http://schemas.microsoft.com/office/powerpoint/2010/main" val="408275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3 - Drawing up a sample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831064" y="1871558"/>
            <a:ext cx="2600289" cy="1950216"/>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8854" y="1997703"/>
            <a:ext cx="2456121" cy="184209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761166" y="1874003"/>
            <a:ext cx="2619856" cy="196489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81028" y="1997703"/>
            <a:ext cx="2456123" cy="1842093"/>
          </a:xfrm>
          <a:prstGeom prst="rect">
            <a:avLst/>
          </a:prstGeom>
        </p:spPr>
      </p:pic>
      <p:sp>
        <p:nvSpPr>
          <p:cNvPr id="8" name="TextBox 7"/>
          <p:cNvSpPr txBox="1"/>
          <p:nvPr/>
        </p:nvSpPr>
        <p:spPr>
          <a:xfrm>
            <a:off x="525869" y="4166377"/>
            <a:ext cx="2171813" cy="400110"/>
          </a:xfrm>
          <a:prstGeom prst="rect">
            <a:avLst/>
          </a:prstGeom>
          <a:noFill/>
        </p:spPr>
        <p:txBody>
          <a:bodyPr wrap="none" rtlCol="0">
            <a:spAutoFit/>
          </a:bodyPr>
          <a:lstStyle/>
          <a:p>
            <a:r>
              <a:rPr lang="en-US" sz="2000" dirty="0"/>
              <a:t>Check your volume</a:t>
            </a:r>
          </a:p>
        </p:txBody>
      </p:sp>
      <p:sp>
        <p:nvSpPr>
          <p:cNvPr id="9" name="TextBox 8"/>
          <p:cNvSpPr txBox="1"/>
          <p:nvPr/>
        </p:nvSpPr>
        <p:spPr>
          <a:xfrm>
            <a:off x="3340983" y="4166377"/>
            <a:ext cx="1821524" cy="707886"/>
          </a:xfrm>
          <a:prstGeom prst="rect">
            <a:avLst/>
          </a:prstGeom>
          <a:noFill/>
        </p:spPr>
        <p:txBody>
          <a:bodyPr wrap="none" rtlCol="0">
            <a:spAutoFit/>
          </a:bodyPr>
          <a:lstStyle/>
          <a:p>
            <a:r>
              <a:rPr lang="en-US" sz="2000" dirty="0"/>
              <a:t>Push plunger to</a:t>
            </a:r>
          </a:p>
          <a:p>
            <a:r>
              <a:rPr lang="en-US" sz="2000" dirty="0"/>
              <a:t>soft stop</a:t>
            </a:r>
          </a:p>
        </p:txBody>
      </p:sp>
      <p:sp>
        <p:nvSpPr>
          <p:cNvPr id="10" name="TextBox 9"/>
          <p:cNvSpPr txBox="1"/>
          <p:nvPr/>
        </p:nvSpPr>
        <p:spPr>
          <a:xfrm>
            <a:off x="6036512" y="4146809"/>
            <a:ext cx="2631105" cy="1015663"/>
          </a:xfrm>
          <a:prstGeom prst="rect">
            <a:avLst/>
          </a:prstGeom>
          <a:noFill/>
        </p:spPr>
        <p:txBody>
          <a:bodyPr wrap="none" rtlCol="0">
            <a:spAutoFit/>
          </a:bodyPr>
          <a:lstStyle/>
          <a:p>
            <a:r>
              <a:rPr lang="en-US" sz="2000" dirty="0"/>
              <a:t>Dip tip into sample, </a:t>
            </a:r>
          </a:p>
          <a:p>
            <a:r>
              <a:rPr lang="en-US" sz="2000" dirty="0"/>
              <a:t>Do NOT touch the sides</a:t>
            </a:r>
          </a:p>
          <a:p>
            <a:r>
              <a:rPr lang="en-US" sz="2000" dirty="0"/>
              <a:t>of the container</a:t>
            </a:r>
          </a:p>
        </p:txBody>
      </p:sp>
      <p:sp>
        <p:nvSpPr>
          <p:cNvPr id="11" name="TextBox 10"/>
          <p:cNvSpPr txBox="1"/>
          <p:nvPr/>
        </p:nvSpPr>
        <p:spPr>
          <a:xfrm>
            <a:off x="9088648" y="4166377"/>
            <a:ext cx="2854692" cy="1323439"/>
          </a:xfrm>
          <a:prstGeom prst="rect">
            <a:avLst/>
          </a:prstGeom>
          <a:noFill/>
        </p:spPr>
        <p:txBody>
          <a:bodyPr wrap="none" rtlCol="0">
            <a:spAutoFit/>
          </a:bodyPr>
          <a:lstStyle/>
          <a:p>
            <a:r>
              <a:rPr lang="en-US" sz="2000" dirty="0"/>
              <a:t>Release plunger, </a:t>
            </a:r>
          </a:p>
          <a:p>
            <a:r>
              <a:rPr lang="en-US" sz="2000" dirty="0"/>
              <a:t>The Sample will be drawn</a:t>
            </a:r>
          </a:p>
          <a:p>
            <a:r>
              <a:rPr lang="en-US" sz="2000" dirty="0"/>
              <a:t>Into the tip, </a:t>
            </a:r>
          </a:p>
          <a:p>
            <a:r>
              <a:rPr lang="en-US" sz="2000" dirty="0"/>
              <a:t>raise the pipette and tip</a:t>
            </a:r>
          </a:p>
        </p:txBody>
      </p:sp>
    </p:spTree>
    <p:extLst>
      <p:ext uri="{BB962C8B-B14F-4D97-AF65-F5344CB8AC3E}">
        <p14:creationId xmlns:p14="http://schemas.microsoft.com/office/powerpoint/2010/main" val="117088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Step 4 - Expelling Sample</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3207227" y="1895745"/>
            <a:ext cx="3001409" cy="2251056"/>
          </a:xfr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99421" y="1895305"/>
            <a:ext cx="2997902" cy="224842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026851" y="1895306"/>
            <a:ext cx="2997903" cy="224842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811366" y="1895306"/>
            <a:ext cx="2997902" cy="2248426"/>
          </a:xfrm>
          <a:prstGeom prst="rect">
            <a:avLst/>
          </a:prstGeom>
        </p:spPr>
      </p:pic>
      <p:sp>
        <p:nvSpPr>
          <p:cNvPr id="8" name="TextBox 7"/>
          <p:cNvSpPr txBox="1"/>
          <p:nvPr/>
        </p:nvSpPr>
        <p:spPr>
          <a:xfrm>
            <a:off x="796326" y="4543243"/>
            <a:ext cx="2026260" cy="646331"/>
          </a:xfrm>
          <a:prstGeom prst="rect">
            <a:avLst/>
          </a:prstGeom>
          <a:noFill/>
        </p:spPr>
        <p:txBody>
          <a:bodyPr wrap="none" rtlCol="0">
            <a:spAutoFit/>
          </a:bodyPr>
          <a:lstStyle/>
          <a:p>
            <a:r>
              <a:rPr lang="en-US" dirty="0"/>
              <a:t>Put tip into the</a:t>
            </a:r>
          </a:p>
          <a:p>
            <a:r>
              <a:rPr lang="en-US" dirty="0"/>
              <a:t> intended container</a:t>
            </a:r>
          </a:p>
        </p:txBody>
      </p:sp>
      <p:sp>
        <p:nvSpPr>
          <p:cNvPr id="9" name="TextBox 8"/>
          <p:cNvSpPr txBox="1"/>
          <p:nvPr/>
        </p:nvSpPr>
        <p:spPr>
          <a:xfrm>
            <a:off x="3582403" y="4585774"/>
            <a:ext cx="2632003" cy="923330"/>
          </a:xfrm>
          <a:prstGeom prst="rect">
            <a:avLst/>
          </a:prstGeom>
          <a:noFill/>
        </p:spPr>
        <p:txBody>
          <a:bodyPr wrap="none" rtlCol="0">
            <a:spAutoFit/>
          </a:bodyPr>
          <a:lstStyle/>
          <a:p>
            <a:r>
              <a:rPr lang="en-US" dirty="0"/>
              <a:t>Make sure you aren’t </a:t>
            </a:r>
          </a:p>
          <a:p>
            <a:r>
              <a:rPr lang="en-US" dirty="0"/>
              <a:t>Touching the bottom or</a:t>
            </a:r>
          </a:p>
          <a:p>
            <a:r>
              <a:rPr lang="en-US" dirty="0"/>
              <a:t> the sides of the container</a:t>
            </a:r>
          </a:p>
        </p:txBody>
      </p:sp>
      <p:sp>
        <p:nvSpPr>
          <p:cNvPr id="10" name="TextBox 9"/>
          <p:cNvSpPr txBox="1"/>
          <p:nvPr/>
        </p:nvSpPr>
        <p:spPr>
          <a:xfrm>
            <a:off x="6570921" y="4720856"/>
            <a:ext cx="2335383" cy="646331"/>
          </a:xfrm>
          <a:prstGeom prst="rect">
            <a:avLst/>
          </a:prstGeom>
          <a:noFill/>
        </p:spPr>
        <p:txBody>
          <a:bodyPr wrap="none" rtlCol="0">
            <a:spAutoFit/>
          </a:bodyPr>
          <a:lstStyle/>
          <a:p>
            <a:r>
              <a:rPr lang="en-US" dirty="0"/>
              <a:t>Push the plunger</a:t>
            </a:r>
          </a:p>
          <a:p>
            <a:r>
              <a:rPr lang="en-US" dirty="0"/>
              <a:t>Down to the Hard Stop</a:t>
            </a:r>
          </a:p>
        </p:txBody>
      </p:sp>
      <p:sp>
        <p:nvSpPr>
          <p:cNvPr id="11" name="TextBox 10"/>
          <p:cNvSpPr txBox="1"/>
          <p:nvPr/>
        </p:nvSpPr>
        <p:spPr>
          <a:xfrm>
            <a:off x="9267900" y="4589409"/>
            <a:ext cx="2657843" cy="1200329"/>
          </a:xfrm>
          <a:prstGeom prst="rect">
            <a:avLst/>
          </a:prstGeom>
          <a:noFill/>
        </p:spPr>
        <p:txBody>
          <a:bodyPr wrap="none" rtlCol="0">
            <a:spAutoFit/>
          </a:bodyPr>
          <a:lstStyle/>
          <a:p>
            <a:r>
              <a:rPr lang="en-US" dirty="0"/>
              <a:t>If you touch the sides</a:t>
            </a:r>
          </a:p>
          <a:p>
            <a:r>
              <a:rPr lang="en-US" dirty="0"/>
              <a:t>You end up with sample</a:t>
            </a:r>
          </a:p>
          <a:p>
            <a:r>
              <a:rPr lang="en-US" dirty="0"/>
              <a:t>On the sides, instead of all</a:t>
            </a:r>
          </a:p>
          <a:p>
            <a:r>
              <a:rPr lang="en-US" dirty="0"/>
              <a:t>At the bottom! </a:t>
            </a:r>
          </a:p>
        </p:txBody>
      </p:sp>
    </p:spTree>
    <p:extLst>
      <p:ext uri="{BB962C8B-B14F-4D97-AF65-F5344CB8AC3E}">
        <p14:creationId xmlns:p14="http://schemas.microsoft.com/office/powerpoint/2010/main" val="49201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066"/>
            <a:ext cx="10515600" cy="1325563"/>
          </a:xfrm>
        </p:spPr>
        <p:txBody>
          <a:bodyPr/>
          <a:lstStyle/>
          <a:p>
            <a:r>
              <a:rPr lang="en-US" dirty="0"/>
              <a:t>Activity Part 1 </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8322341" y="3221508"/>
            <a:ext cx="3116373" cy="3264693"/>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402763" y="291176"/>
            <a:ext cx="3209962" cy="2799021"/>
          </a:xfrm>
          <a:prstGeom prst="rect">
            <a:avLst/>
          </a:prstGeom>
        </p:spPr>
      </p:pic>
      <p:sp>
        <p:nvSpPr>
          <p:cNvPr id="6" name="TextBox 5"/>
          <p:cNvSpPr txBox="1"/>
          <p:nvPr/>
        </p:nvSpPr>
        <p:spPr>
          <a:xfrm>
            <a:off x="110287" y="1024908"/>
            <a:ext cx="5660925"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Practice Drawing up samples</a:t>
            </a:r>
          </a:p>
          <a:p>
            <a:pPr marL="285750" indent="-285750">
              <a:buFont typeface="Arial" panose="020B0604020202020204" pitchFamily="34" charset="0"/>
              <a:buChar char="•"/>
            </a:pPr>
            <a:r>
              <a:rPr lang="en-US" sz="2800" dirty="0"/>
              <a:t>Practice Expelling Samples</a:t>
            </a:r>
          </a:p>
          <a:p>
            <a:pPr marL="285750" indent="-285750">
              <a:buFont typeface="Arial" panose="020B0604020202020204" pitchFamily="34" charset="0"/>
              <a:buChar char="•"/>
            </a:pPr>
            <a:r>
              <a:rPr lang="en-US" sz="2800" dirty="0"/>
              <a:t>Check your accuracy by combining different volume samples, touch the tip of the pipette into the sample and drag it up to another sample close to it.  Adjust your pipette to the volume of these two samples together.  </a:t>
            </a:r>
            <a:r>
              <a:rPr lang="en-US" sz="2800" b="1" u="sng" dirty="0">
                <a:solidFill>
                  <a:srgbClr val="FF0000"/>
                </a:solidFill>
              </a:rPr>
              <a:t>(EX: 25, 50 &amp; 75)</a:t>
            </a:r>
          </a:p>
          <a:p>
            <a:pPr marL="285750" indent="-285750">
              <a:buFont typeface="Arial" panose="020B0604020202020204" pitchFamily="34" charset="0"/>
              <a:buChar char="•"/>
            </a:pPr>
            <a:r>
              <a:rPr lang="en-US" sz="2800" dirty="0"/>
              <a:t>Try and draw up the new joined sample without leaving any behind, or creating air bubbles! </a:t>
            </a:r>
          </a:p>
        </p:txBody>
      </p:sp>
    </p:spTree>
    <p:extLst>
      <p:ext uri="{BB962C8B-B14F-4D97-AF65-F5344CB8AC3E}">
        <p14:creationId xmlns:p14="http://schemas.microsoft.com/office/powerpoint/2010/main" val="346165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967"/>
            <a:ext cx="10515600" cy="1325563"/>
          </a:xfrm>
        </p:spPr>
        <p:txBody>
          <a:bodyPr/>
          <a:lstStyle/>
          <a:p>
            <a:pPr algn="ctr"/>
            <a:r>
              <a:rPr lang="en-US" dirty="0"/>
              <a:t>Activity Part 2:      Calculating % Error </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0675" b="20225"/>
          <a:stretch/>
        </p:blipFill>
        <p:spPr>
          <a:xfrm>
            <a:off x="2199608" y="4697300"/>
            <a:ext cx="7141501" cy="983674"/>
          </a:xfrm>
          <a:prstGeom prst="rect">
            <a:avLst/>
          </a:prstGeom>
        </p:spPr>
      </p:pic>
      <p:sp>
        <p:nvSpPr>
          <p:cNvPr id="4" name="TextBox 3"/>
          <p:cNvSpPr txBox="1"/>
          <p:nvPr/>
        </p:nvSpPr>
        <p:spPr>
          <a:xfrm>
            <a:off x="0" y="1321239"/>
            <a:ext cx="7644984" cy="3108543"/>
          </a:xfrm>
          <a:prstGeom prst="rect">
            <a:avLst/>
          </a:prstGeom>
          <a:noFill/>
        </p:spPr>
        <p:txBody>
          <a:bodyPr wrap="square" rtlCol="0">
            <a:spAutoFit/>
          </a:bodyPr>
          <a:lstStyle/>
          <a:p>
            <a:r>
              <a:rPr lang="en-US" sz="2800" u="sng" dirty="0"/>
              <a:t>GOAL: Measure out 2ml of sample with a 20-200ul </a:t>
            </a:r>
          </a:p>
          <a:p>
            <a:pPr algn="ctr"/>
            <a:r>
              <a:rPr lang="en-US" sz="2800" dirty="0"/>
              <a:t>Decide how you want to get to the total</a:t>
            </a:r>
          </a:p>
          <a:p>
            <a:pPr algn="ctr"/>
            <a:r>
              <a:rPr lang="en-US" sz="2800" dirty="0"/>
              <a:t>10 samples of 200ul</a:t>
            </a:r>
          </a:p>
          <a:p>
            <a:pPr algn="ctr"/>
            <a:r>
              <a:rPr lang="en-US" sz="2800" dirty="0"/>
              <a:t>20 samples of 100ul</a:t>
            </a:r>
          </a:p>
          <a:p>
            <a:pPr algn="ctr"/>
            <a:r>
              <a:rPr lang="en-US" sz="2800" dirty="0"/>
              <a:t>16 samples of 125ul</a:t>
            </a:r>
          </a:p>
          <a:p>
            <a:pPr algn="ctr"/>
            <a:r>
              <a:rPr lang="en-US" sz="2800" dirty="0"/>
              <a:t>40 samples of 50 </a:t>
            </a:r>
            <a:r>
              <a:rPr lang="en-US" sz="2800" dirty="0" err="1"/>
              <a:t>ul</a:t>
            </a:r>
            <a:endParaRPr lang="en-US" sz="2800" dirty="0"/>
          </a:p>
          <a:p>
            <a:pPr algn="ctr"/>
            <a:r>
              <a:rPr lang="en-US" sz="2800" dirty="0"/>
              <a:t>80 samples of 25 </a:t>
            </a:r>
            <a:r>
              <a:rPr lang="en-US" sz="2800" dirty="0" err="1"/>
              <a:t>ul</a:t>
            </a:r>
            <a:r>
              <a:rPr lang="en-US" sz="2800" dirty="0"/>
              <a:t> </a:t>
            </a:r>
          </a:p>
        </p:txBody>
      </p:sp>
      <p:sp>
        <p:nvSpPr>
          <p:cNvPr id="5" name="TextBox 4"/>
          <p:cNvSpPr txBox="1"/>
          <p:nvPr/>
        </p:nvSpPr>
        <p:spPr>
          <a:xfrm>
            <a:off x="7919202" y="1416385"/>
            <a:ext cx="4087920" cy="3108543"/>
          </a:xfrm>
          <a:prstGeom prst="rect">
            <a:avLst/>
          </a:prstGeom>
          <a:noFill/>
        </p:spPr>
        <p:txBody>
          <a:bodyPr wrap="square" rtlCol="0">
            <a:spAutoFit/>
          </a:bodyPr>
          <a:lstStyle/>
          <a:p>
            <a:pPr marL="342900" indent="-342900">
              <a:buFont typeface="+mj-lt"/>
              <a:buAutoNum type="arabicPeriod"/>
            </a:pPr>
            <a:r>
              <a:rPr lang="en-US" sz="2800" dirty="0"/>
              <a:t>Measure out all your samples, don’t let them touch.</a:t>
            </a:r>
          </a:p>
          <a:p>
            <a:pPr marL="342900" indent="-342900">
              <a:buFont typeface="+mj-lt"/>
              <a:buAutoNum type="arabicPeriod"/>
            </a:pPr>
            <a:r>
              <a:rPr lang="en-US" sz="2800" dirty="0"/>
              <a:t> Then weigh your total sample. </a:t>
            </a:r>
          </a:p>
          <a:p>
            <a:pPr marL="342900" indent="-342900">
              <a:buFont typeface="+mj-lt"/>
              <a:buAutoNum type="arabicPeriod"/>
            </a:pPr>
            <a:r>
              <a:rPr lang="en-US" sz="2800" dirty="0"/>
              <a:t>Use the equation for % error and calculate! </a:t>
            </a:r>
          </a:p>
        </p:txBody>
      </p:sp>
    </p:spTree>
    <p:extLst>
      <p:ext uri="{BB962C8B-B14F-4D97-AF65-F5344CB8AC3E}">
        <p14:creationId xmlns:p14="http://schemas.microsoft.com/office/powerpoint/2010/main" val="2590579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829</Words>
  <Application>Microsoft Office PowerPoint</Application>
  <PresentationFormat>Widescreen</PresentationFormat>
  <Paragraphs>101</Paragraphs>
  <Slides>17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5" baseType="lpstr">
      <vt:lpstr>Arial</vt:lpstr>
      <vt:lpstr>Avenir Book</vt:lpstr>
      <vt:lpstr>Avenir Light</vt:lpstr>
      <vt:lpstr>Avenir Medium</vt:lpstr>
      <vt:lpstr>Calibri</vt:lpstr>
      <vt:lpstr>Office Theme</vt:lpstr>
      <vt:lpstr>Custom Design</vt:lpstr>
      <vt:lpstr>Worksheet</vt:lpstr>
      <vt:lpstr>Pipette Technique</vt:lpstr>
      <vt:lpstr>What is it? </vt:lpstr>
      <vt:lpstr>Actually, it’s a pipette!</vt:lpstr>
      <vt:lpstr>Operation: Step 1 - Load a tip</vt:lpstr>
      <vt:lpstr>Operation: Step 2 - Soft vs Hard Stop</vt:lpstr>
      <vt:lpstr>Operation: Step 3 - Drawing up a sample</vt:lpstr>
      <vt:lpstr>Operation: Step 4 - Expelling Sample</vt:lpstr>
      <vt:lpstr>Activity Part 1 </vt:lpstr>
      <vt:lpstr>Activity Part 2:      Calculating % Error </vt:lpstr>
      <vt:lpstr>PowerPoint Presentation</vt:lpstr>
      <vt:lpstr>PowerPoint Presentation</vt:lpstr>
      <vt:lpstr>PowerPoint Presentation</vt:lpstr>
      <vt:lpstr>Check your Precision… Are you repeatable? </vt:lpstr>
      <vt:lpstr>PowerPoint Presentation</vt:lpstr>
      <vt:lpstr>Analysis and Discussion Questions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Sharon Thielen</cp:lastModifiedBy>
  <cp:revision>60</cp:revision>
  <dcterms:created xsi:type="dcterms:W3CDTF">2018-01-23T00:48:28Z</dcterms:created>
  <dcterms:modified xsi:type="dcterms:W3CDTF">2023-06-06T17:04:01Z</dcterms:modified>
</cp:coreProperties>
</file>