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5"/>
  </p:notesMasterIdLst>
  <p:sldIdLst>
    <p:sldId id="294" r:id="rId3"/>
    <p:sldId id="320" r:id="rId4"/>
    <p:sldId id="296" r:id="rId5"/>
    <p:sldId id="297" r:id="rId6"/>
    <p:sldId id="298" r:id="rId7"/>
    <p:sldId id="299" r:id="rId8"/>
    <p:sldId id="300" r:id="rId9"/>
    <p:sldId id="301" r:id="rId10"/>
    <p:sldId id="302" r:id="rId11"/>
    <p:sldId id="303" r:id="rId12"/>
    <p:sldId id="304" r:id="rId13"/>
    <p:sldId id="305" r:id="rId14"/>
    <p:sldId id="306" r:id="rId15"/>
    <p:sldId id="308" r:id="rId16"/>
    <p:sldId id="319" r:id="rId17"/>
    <p:sldId id="310" r:id="rId18"/>
    <p:sldId id="312" r:id="rId19"/>
    <p:sldId id="315" r:id="rId20"/>
    <p:sldId id="316" r:id="rId21"/>
    <p:sldId id="317" r:id="rId22"/>
    <p:sldId id="318" r:id="rId23"/>
    <p:sldId id="29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6028" autoAdjust="0"/>
  </p:normalViewPr>
  <p:slideViewPr>
    <p:cSldViewPr snapToGrid="0">
      <p:cViewPr varScale="1">
        <p:scale>
          <a:sx n="56" d="100"/>
          <a:sy n="56" d="100"/>
        </p:scale>
        <p:origin x="738"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FB25D2-0C10-4DF9-8D1A-B6C7E0B098FD}" type="datetimeFigureOut">
              <a:rPr lang="en-US" smtClean="0"/>
              <a:pPr/>
              <a:t>5/31/2022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76BF5C-AF1A-42EF-B250-F516C956FCB4}" type="slidenum">
              <a:rPr lang="en-US" smtClean="0"/>
              <a:pPr/>
              <a:t>‹#›</a:t>
            </a:fld>
            <a:endParaRPr lang="en-US"/>
          </a:p>
        </p:txBody>
      </p:sp>
    </p:spTree>
    <p:extLst>
      <p:ext uri="{BB962C8B-B14F-4D97-AF65-F5344CB8AC3E}">
        <p14:creationId xmlns:p14="http://schemas.microsoft.com/office/powerpoint/2010/main" val="37762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pPr/>
              <a:t>22</a:t>
            </a:fld>
            <a:endParaRPr lang="en-US"/>
          </a:p>
        </p:txBody>
      </p:sp>
    </p:spTree>
    <p:extLst>
      <p:ext uri="{BB962C8B-B14F-4D97-AF65-F5344CB8AC3E}">
        <p14:creationId xmlns:p14="http://schemas.microsoft.com/office/powerpoint/2010/main" val="359147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cxnSp>
        <p:nvCxnSpPr>
          <p:cNvPr id="15" name="Straight Connector 14"/>
          <p:cNvCxnSpPr/>
          <p:nvPr userDrawn="1"/>
        </p:nvCxnSpPr>
        <p:spPr>
          <a:xfrm>
            <a:off x="67130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926"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926"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7603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pic>
        <p:nvPicPr>
          <p:cNvPr id="6" name="Picture 5">
            <a:extLst>
              <a:ext uri="{FF2B5EF4-FFF2-40B4-BE49-F238E27FC236}">
                <a16:creationId xmlns:a16="http://schemas.microsoft.com/office/drawing/2014/main" xmlns="" id="{AC199CEE-6BC4-064B-A0ED-923D8625F44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390237" y="5659818"/>
            <a:ext cx="1406234" cy="1152205"/>
          </a:xfrm>
          <a:prstGeom prst="rect">
            <a:avLst/>
          </a:prstGeom>
        </p:spPr>
      </p:pic>
      <p:pic>
        <p:nvPicPr>
          <p:cNvPr id="8" name="Picture 7">
            <a:extLst>
              <a:ext uri="{FF2B5EF4-FFF2-40B4-BE49-F238E27FC236}">
                <a16:creationId xmlns:a16="http://schemas.microsoft.com/office/drawing/2014/main" xmlns="" id="{08A8D2D6-7F37-C54E-AA5B-F8B1964EE97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07900" y="1185021"/>
            <a:ext cx="3588461" cy="2268403"/>
          </a:xfrm>
          <a:prstGeom prst="rect">
            <a:avLst/>
          </a:prstGeom>
        </p:spPr>
      </p:pic>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p:nvPr/>
        </p:nvCxnSpPr>
        <p:spPr>
          <a:xfrm>
            <a:off x="6700345" y="6702017"/>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702017"/>
            <a:ext cx="5273604" cy="195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26292"/>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26292"/>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D9DA731C-E70E-9241-B579-924A6F1A2A1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390237" y="5659818"/>
            <a:ext cx="1406234" cy="1152205"/>
          </a:xfrm>
          <a:prstGeom prst="rect">
            <a:avLst/>
          </a:prstGeom>
        </p:spPr>
      </p:pic>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27771"/>
            <a:ext cx="9144000" cy="2387600"/>
          </a:xfrm>
        </p:spPr>
        <p:txBody>
          <a:bodyPr/>
          <a:lstStyle/>
          <a:p>
            <a:r>
              <a:rPr lang="en-US" dirty="0"/>
              <a:t>Corn Mash and Distillation</a:t>
            </a:r>
          </a:p>
        </p:txBody>
      </p:sp>
      <p:sp>
        <p:nvSpPr>
          <p:cNvPr id="3" name="Subtitle 2"/>
          <p:cNvSpPr>
            <a:spLocks noGrp="1"/>
          </p:cNvSpPr>
          <p:nvPr>
            <p:ph type="subTitle" idx="1"/>
          </p:nvPr>
        </p:nvSpPr>
        <p:spPr/>
        <p:txBody>
          <a:bodyPr/>
          <a:lstStyle/>
          <a:p>
            <a:r>
              <a:rPr lang="en-US" b="1" dirty="0"/>
              <a:t>Producing Fuel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187827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258067"/>
            <a:ext cx="5867399" cy="4351338"/>
          </a:xfrm>
        </p:spPr>
        <p:txBody>
          <a:bodyPr/>
          <a:lstStyle/>
          <a:p>
            <a:r>
              <a:rPr lang="en-US" dirty="0"/>
              <a:t>Close flask with stopper </a:t>
            </a:r>
          </a:p>
        </p:txBody>
      </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1241" y="1844566"/>
            <a:ext cx="3752193" cy="4461641"/>
          </a:xfrm>
          <a:prstGeom prst="rect">
            <a:avLst/>
          </a:prstGeom>
          <a:noFill/>
          <a:ln w="9525">
            <a:noFill/>
            <a:miter lim="800000"/>
            <a:headEnd/>
            <a:tailEnd/>
          </a:ln>
        </p:spPr>
      </p:pic>
      <p:grpSp>
        <p:nvGrpSpPr>
          <p:cNvPr id="2" name="Group 15"/>
          <p:cNvGrpSpPr/>
          <p:nvPr/>
        </p:nvGrpSpPr>
        <p:grpSpPr>
          <a:xfrm>
            <a:off x="2490952" y="-110362"/>
            <a:ext cx="1198180" cy="2648609"/>
            <a:chOff x="2490952" y="-110362"/>
            <a:chExt cx="1198180" cy="2648609"/>
          </a:xfrm>
        </p:grpSpPr>
        <p:grpSp>
          <p:nvGrpSpPr>
            <p:cNvPr id="4" name="Group 11"/>
            <p:cNvGrpSpPr/>
            <p:nvPr/>
          </p:nvGrpSpPr>
          <p:grpSpPr>
            <a:xfrm>
              <a:off x="2490952" y="1734207"/>
              <a:ext cx="1198180" cy="804040"/>
              <a:chOff x="2490952" y="1734207"/>
              <a:chExt cx="1198180" cy="804040"/>
            </a:xfrm>
          </p:grpSpPr>
          <p:sp>
            <p:nvSpPr>
              <p:cNvPr id="9" name="Oval 8"/>
              <p:cNvSpPr/>
              <p:nvPr/>
            </p:nvSpPr>
            <p:spPr>
              <a:xfrm>
                <a:off x="2490953" y="1734207"/>
                <a:ext cx="1198179" cy="283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2632840" y="2359588"/>
                <a:ext cx="898636" cy="178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p:cNvSpPr/>
              <p:nvPr/>
            </p:nvSpPr>
            <p:spPr>
              <a:xfrm flipV="1">
                <a:off x="2490952" y="1907627"/>
                <a:ext cx="1198179" cy="53602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4" name="Straight Connector 13"/>
            <p:cNvCxnSpPr/>
            <p:nvPr/>
          </p:nvCxnSpPr>
          <p:spPr>
            <a:xfrm flipH="1">
              <a:off x="3074280" y="-110362"/>
              <a:ext cx="15766" cy="1860331"/>
            </a:xfrm>
            <a:prstGeom prst="line">
              <a:avLst/>
            </a:prstGeom>
            <a:ln w="241300" cap="rnd">
              <a:solidFill>
                <a:srgbClr val="4472C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7641" y="1513490"/>
            <a:ext cx="4606158" cy="4710770"/>
          </a:xfrm>
        </p:spPr>
        <p:txBody>
          <a:bodyPr/>
          <a:lstStyle/>
          <a:p>
            <a:r>
              <a:rPr lang="en-US" dirty="0"/>
              <a:t>Fill Pan half full of water</a:t>
            </a:r>
          </a:p>
          <a:p>
            <a:r>
              <a:rPr lang="en-US" dirty="0"/>
              <a:t>Completely Fill 1000 ml Graduated cylinder</a:t>
            </a:r>
          </a:p>
          <a:p>
            <a:r>
              <a:rPr lang="en-US" dirty="0"/>
              <a:t>Cover with glass square</a:t>
            </a:r>
          </a:p>
          <a:p>
            <a:r>
              <a:rPr lang="en-US" dirty="0"/>
              <a:t>Invert into pan</a:t>
            </a:r>
          </a:p>
        </p:txBody>
      </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9034" y="3342290"/>
            <a:ext cx="2532399" cy="3011214"/>
          </a:xfrm>
          <a:prstGeom prst="rect">
            <a:avLst/>
          </a:prstGeom>
          <a:noFill/>
          <a:ln w="9525">
            <a:noFill/>
            <a:miter lim="800000"/>
            <a:headEnd/>
            <a:tailEnd/>
          </a:ln>
        </p:spPr>
      </p:pic>
      <p:grpSp>
        <p:nvGrpSpPr>
          <p:cNvPr id="2" name="Group 11"/>
          <p:cNvGrpSpPr/>
          <p:nvPr/>
        </p:nvGrpSpPr>
        <p:grpSpPr>
          <a:xfrm>
            <a:off x="4934605" y="3314138"/>
            <a:ext cx="804041" cy="516882"/>
            <a:chOff x="2490952" y="1734207"/>
            <a:chExt cx="1198180" cy="804040"/>
          </a:xfrm>
        </p:grpSpPr>
        <p:sp>
          <p:nvSpPr>
            <p:cNvPr id="9" name="Oval 8"/>
            <p:cNvSpPr/>
            <p:nvPr/>
          </p:nvSpPr>
          <p:spPr>
            <a:xfrm>
              <a:off x="2490953" y="1734207"/>
              <a:ext cx="1198179" cy="283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2632840" y="2359588"/>
              <a:ext cx="898636" cy="178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p:cNvSpPr/>
            <p:nvPr/>
          </p:nvSpPr>
          <p:spPr>
            <a:xfrm flipV="1">
              <a:off x="2490952" y="1907627"/>
              <a:ext cx="1198179" cy="53602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2" name="Title 1"/>
          <p:cNvSpPr>
            <a:spLocks noGrp="1"/>
          </p:cNvSpPr>
          <p:nvPr>
            <p:ph type="title"/>
          </p:nvPr>
        </p:nvSpPr>
        <p:spPr>
          <a:xfrm>
            <a:off x="838200" y="213756"/>
            <a:ext cx="10515600" cy="1325563"/>
          </a:xfrm>
        </p:spPr>
        <p:txBody>
          <a:bodyPr/>
          <a:lstStyle/>
          <a:p>
            <a:r>
              <a:rPr lang="en-US" dirty="0"/>
              <a:t>Gas Collection </a:t>
            </a:r>
          </a:p>
        </p:txBody>
      </p:sp>
      <p:sp>
        <p:nvSpPr>
          <p:cNvPr id="19" name="Can 18"/>
          <p:cNvSpPr/>
          <p:nvPr/>
        </p:nvSpPr>
        <p:spPr>
          <a:xfrm>
            <a:off x="2412126" y="567560"/>
            <a:ext cx="930164" cy="39886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1634358" y="4981903"/>
            <a:ext cx="2669628" cy="1035267"/>
          </a:xfrm>
          <a:prstGeom prst="cube">
            <a:avLst>
              <a:gd name="adj" fmla="val 3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7634" y="365693"/>
            <a:ext cx="1782653" cy="4603895"/>
          </a:xfrm>
          <a:prstGeom prst="rect">
            <a:avLst/>
          </a:prstGeom>
          <a:noFill/>
          <a:ln w="9525">
            <a:noFill/>
            <a:miter lim="800000"/>
            <a:headEnd/>
            <a:tailEnd/>
          </a:ln>
        </p:spPr>
      </p:pic>
      <p:sp>
        <p:nvSpPr>
          <p:cNvPr id="28" name="Trapezoid 27"/>
          <p:cNvSpPr/>
          <p:nvPr/>
        </p:nvSpPr>
        <p:spPr>
          <a:xfrm>
            <a:off x="2033752" y="441435"/>
            <a:ext cx="1592317" cy="40990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
          <p:cNvGrpSpPr/>
          <p:nvPr/>
        </p:nvGrpSpPr>
        <p:grpSpPr>
          <a:xfrm>
            <a:off x="1901225" y="349816"/>
            <a:ext cx="1782653" cy="4603895"/>
            <a:chOff x="1948520" y="252248"/>
            <a:chExt cx="1782653" cy="4603895"/>
          </a:xfrm>
        </p:grpSpPr>
        <p:grpSp>
          <p:nvGrpSpPr>
            <p:cNvPr id="5" name="Group 25"/>
            <p:cNvGrpSpPr/>
            <p:nvPr/>
          </p:nvGrpSpPr>
          <p:grpSpPr>
            <a:xfrm>
              <a:off x="1948520" y="252248"/>
              <a:ext cx="1782653" cy="4603895"/>
              <a:chOff x="1333665" y="0"/>
              <a:chExt cx="1782653" cy="4603895"/>
            </a:xfrm>
          </p:grpSpPr>
          <p:sp>
            <p:nvSpPr>
              <p:cNvPr id="25" name="Can 24"/>
              <p:cNvSpPr/>
              <p:nvPr/>
            </p:nvSpPr>
            <p:spPr>
              <a:xfrm>
                <a:off x="1823547" y="294290"/>
                <a:ext cx="930164" cy="39886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3665" y="0"/>
                <a:ext cx="1782653" cy="4603895"/>
              </a:xfrm>
              <a:prstGeom prst="rect">
                <a:avLst/>
              </a:prstGeom>
              <a:noFill/>
              <a:ln w="9525">
                <a:noFill/>
                <a:miter lim="800000"/>
                <a:headEnd/>
                <a:tailEnd/>
              </a:ln>
            </p:spPr>
          </p:pic>
        </p:grpSp>
        <p:sp>
          <p:nvSpPr>
            <p:cNvPr id="29" name="Trapezoid 28"/>
            <p:cNvSpPr/>
            <p:nvPr/>
          </p:nvSpPr>
          <p:spPr>
            <a:xfrm>
              <a:off x="2044263" y="436180"/>
              <a:ext cx="1592317" cy="40990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2774729" y="2753710"/>
            <a:ext cx="2588172" cy="3168868"/>
          </a:xfrm>
          <a:custGeom>
            <a:avLst/>
            <a:gdLst>
              <a:gd name="connsiteX0" fmla="*/ 2554014 w 2588172"/>
              <a:gd name="connsiteY0" fmla="*/ 620110 h 3168868"/>
              <a:gd name="connsiteX1" fmla="*/ 2443655 w 2588172"/>
              <a:gd name="connsiteY1" fmla="*/ 194441 h 3168868"/>
              <a:gd name="connsiteX2" fmla="*/ 1686910 w 2588172"/>
              <a:gd name="connsiteY2" fmla="*/ 257503 h 3168868"/>
              <a:gd name="connsiteX3" fmla="*/ 1150883 w 2588172"/>
              <a:gd name="connsiteY3" fmla="*/ 1739461 h 3168868"/>
              <a:gd name="connsiteX4" fmla="*/ 977462 w 2588172"/>
              <a:gd name="connsiteY4" fmla="*/ 2527737 h 3168868"/>
              <a:gd name="connsiteX5" fmla="*/ 804041 w 2588172"/>
              <a:gd name="connsiteY5" fmla="*/ 3079530 h 3168868"/>
              <a:gd name="connsiteX6" fmla="*/ 236483 w 2588172"/>
              <a:gd name="connsiteY6" fmla="*/ 3063765 h 3168868"/>
              <a:gd name="connsiteX7" fmla="*/ 0 w 2588172"/>
              <a:gd name="connsiteY7" fmla="*/ 2779986 h 31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172" h="3168868">
                <a:moveTo>
                  <a:pt x="2554014" y="620110"/>
                </a:moveTo>
                <a:cubicBezTo>
                  <a:pt x="2571093" y="437492"/>
                  <a:pt x="2588172" y="254875"/>
                  <a:pt x="2443655" y="194441"/>
                </a:cubicBezTo>
                <a:cubicBezTo>
                  <a:pt x="2299138" y="134007"/>
                  <a:pt x="1902372" y="0"/>
                  <a:pt x="1686910" y="257503"/>
                </a:cubicBezTo>
                <a:cubicBezTo>
                  <a:pt x="1471448" y="515006"/>
                  <a:pt x="1269124" y="1361089"/>
                  <a:pt x="1150883" y="1739461"/>
                </a:cubicBezTo>
                <a:cubicBezTo>
                  <a:pt x="1032642" y="2117833"/>
                  <a:pt x="1035269" y="2304392"/>
                  <a:pt x="977462" y="2527737"/>
                </a:cubicBezTo>
                <a:cubicBezTo>
                  <a:pt x="919655" y="2751082"/>
                  <a:pt x="927537" y="2990192"/>
                  <a:pt x="804041" y="3079530"/>
                </a:cubicBezTo>
                <a:cubicBezTo>
                  <a:pt x="680545" y="3168868"/>
                  <a:pt x="370490" y="3113689"/>
                  <a:pt x="236483" y="3063765"/>
                </a:cubicBezTo>
                <a:cubicBezTo>
                  <a:pt x="102476" y="3013841"/>
                  <a:pt x="51238" y="2896913"/>
                  <a:pt x="0" y="2779986"/>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1623848" y="5312979"/>
            <a:ext cx="2412124" cy="693683"/>
          </a:xfrm>
          <a:prstGeom prst="rect">
            <a:avLst/>
          </a:prstGeom>
          <a:solidFill>
            <a:srgbClr val="4472C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10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par>
                          <p:cTn id="43" fill="hold">
                            <p:stCondLst>
                              <p:cond delay="0"/>
                            </p:stCondLst>
                            <p:childTnLst>
                              <p:par>
                                <p:cTn id="44" presetID="8" presetClass="emph" presetSubtype="0" fill="hold" nodeType="afterEffect">
                                  <p:stCondLst>
                                    <p:cond delay="0"/>
                                  </p:stCondLst>
                                  <p:childTnLst>
                                    <p:animRot by="10800000">
                                      <p:cBhvr>
                                        <p:cTn id="45" dur="2000" fill="hold"/>
                                        <p:tgtEl>
                                          <p:spTgt spid="4"/>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03934E-6 -2.96296E-6 L 0.0013 0.1294 " pathEditMode="relative" rAng="0" ptsTypes="AA">
                                      <p:cBhvr>
                                        <p:cTn id="49" dur="2000" fill="hold"/>
                                        <p:tgtEl>
                                          <p:spTgt spid="4"/>
                                        </p:tgtEl>
                                        <p:attrNameLst>
                                          <p:attrName>ppt_x</p:attrName>
                                          <p:attrName>ppt_y</p:attrName>
                                        </p:attrNameLst>
                                      </p:cBhvr>
                                      <p:rCtr x="100" y="6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19"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7641" y="1513490"/>
            <a:ext cx="4606158" cy="4710770"/>
          </a:xfrm>
        </p:spPr>
        <p:txBody>
          <a:bodyPr/>
          <a:lstStyle/>
          <a:p>
            <a:r>
              <a:rPr lang="en-US" dirty="0"/>
              <a:t>Position tubing inside the inverted graduated cylinder to capture any carbon dioxide released.</a:t>
            </a:r>
          </a:p>
          <a:p>
            <a:r>
              <a:rPr lang="en-US" dirty="0"/>
              <a:t>Let the mash ferment overnight.  </a:t>
            </a:r>
          </a:p>
        </p:txBody>
      </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9034" y="3342290"/>
            <a:ext cx="2532399" cy="3011214"/>
          </a:xfrm>
          <a:prstGeom prst="rect">
            <a:avLst/>
          </a:prstGeom>
          <a:noFill/>
          <a:ln w="9525">
            <a:noFill/>
            <a:miter lim="800000"/>
            <a:headEnd/>
            <a:tailEnd/>
          </a:ln>
        </p:spPr>
      </p:pic>
      <p:grpSp>
        <p:nvGrpSpPr>
          <p:cNvPr id="2" name="Group 11"/>
          <p:cNvGrpSpPr/>
          <p:nvPr/>
        </p:nvGrpSpPr>
        <p:grpSpPr>
          <a:xfrm>
            <a:off x="4934605" y="3314138"/>
            <a:ext cx="804041" cy="516882"/>
            <a:chOff x="2490952" y="1734207"/>
            <a:chExt cx="1198180" cy="804040"/>
          </a:xfrm>
        </p:grpSpPr>
        <p:sp>
          <p:nvSpPr>
            <p:cNvPr id="9" name="Oval 8"/>
            <p:cNvSpPr/>
            <p:nvPr/>
          </p:nvSpPr>
          <p:spPr>
            <a:xfrm>
              <a:off x="2490953" y="1734207"/>
              <a:ext cx="1198179" cy="283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2632840" y="2359588"/>
              <a:ext cx="898636" cy="178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p:cNvSpPr/>
            <p:nvPr/>
          </p:nvSpPr>
          <p:spPr>
            <a:xfrm flipV="1">
              <a:off x="2490952" y="1907627"/>
              <a:ext cx="1198179" cy="53602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2" name="Title 1"/>
          <p:cNvSpPr>
            <a:spLocks noGrp="1"/>
          </p:cNvSpPr>
          <p:nvPr>
            <p:ph type="title"/>
          </p:nvPr>
        </p:nvSpPr>
        <p:spPr>
          <a:xfrm>
            <a:off x="838200" y="213756"/>
            <a:ext cx="10515600" cy="1325563"/>
          </a:xfrm>
        </p:spPr>
        <p:txBody>
          <a:bodyPr/>
          <a:lstStyle/>
          <a:p>
            <a:r>
              <a:rPr lang="en-US" dirty="0"/>
              <a:t>Gas Collection </a:t>
            </a:r>
          </a:p>
        </p:txBody>
      </p:sp>
      <p:sp>
        <p:nvSpPr>
          <p:cNvPr id="20" name="Cube 19"/>
          <p:cNvSpPr/>
          <p:nvPr/>
        </p:nvSpPr>
        <p:spPr>
          <a:xfrm>
            <a:off x="1634358" y="4981903"/>
            <a:ext cx="2669628" cy="1035267"/>
          </a:xfrm>
          <a:prstGeom prst="cube">
            <a:avLst>
              <a:gd name="adj" fmla="val 3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rot="10800000">
            <a:off x="2263832" y="1739826"/>
            <a:ext cx="930164" cy="39886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0800000">
            <a:off x="1901225" y="1355848"/>
            <a:ext cx="1782653" cy="4603895"/>
          </a:xfrm>
          <a:prstGeom prst="rect">
            <a:avLst/>
          </a:prstGeom>
          <a:noFill/>
          <a:ln w="9525">
            <a:noFill/>
            <a:miter lim="800000"/>
            <a:headEnd/>
            <a:tailEnd/>
          </a:ln>
        </p:spPr>
      </p:pic>
      <p:sp>
        <p:nvSpPr>
          <p:cNvPr id="33" name="Freeform 32"/>
          <p:cNvSpPr/>
          <p:nvPr/>
        </p:nvSpPr>
        <p:spPr>
          <a:xfrm>
            <a:off x="2774729" y="2753710"/>
            <a:ext cx="2588172" cy="3168868"/>
          </a:xfrm>
          <a:custGeom>
            <a:avLst/>
            <a:gdLst>
              <a:gd name="connsiteX0" fmla="*/ 2554014 w 2588172"/>
              <a:gd name="connsiteY0" fmla="*/ 620110 h 3168868"/>
              <a:gd name="connsiteX1" fmla="*/ 2443655 w 2588172"/>
              <a:gd name="connsiteY1" fmla="*/ 194441 h 3168868"/>
              <a:gd name="connsiteX2" fmla="*/ 1686910 w 2588172"/>
              <a:gd name="connsiteY2" fmla="*/ 257503 h 3168868"/>
              <a:gd name="connsiteX3" fmla="*/ 1150883 w 2588172"/>
              <a:gd name="connsiteY3" fmla="*/ 1739461 h 3168868"/>
              <a:gd name="connsiteX4" fmla="*/ 977462 w 2588172"/>
              <a:gd name="connsiteY4" fmla="*/ 2527737 h 3168868"/>
              <a:gd name="connsiteX5" fmla="*/ 804041 w 2588172"/>
              <a:gd name="connsiteY5" fmla="*/ 3079530 h 3168868"/>
              <a:gd name="connsiteX6" fmla="*/ 236483 w 2588172"/>
              <a:gd name="connsiteY6" fmla="*/ 3063765 h 3168868"/>
              <a:gd name="connsiteX7" fmla="*/ 0 w 2588172"/>
              <a:gd name="connsiteY7" fmla="*/ 2779986 h 31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172" h="3168868">
                <a:moveTo>
                  <a:pt x="2554014" y="620110"/>
                </a:moveTo>
                <a:cubicBezTo>
                  <a:pt x="2571093" y="437492"/>
                  <a:pt x="2588172" y="254875"/>
                  <a:pt x="2443655" y="194441"/>
                </a:cubicBezTo>
                <a:cubicBezTo>
                  <a:pt x="2299138" y="134007"/>
                  <a:pt x="1902372" y="0"/>
                  <a:pt x="1686910" y="257503"/>
                </a:cubicBezTo>
                <a:cubicBezTo>
                  <a:pt x="1471448" y="515006"/>
                  <a:pt x="1269124" y="1361089"/>
                  <a:pt x="1150883" y="1739461"/>
                </a:cubicBezTo>
                <a:cubicBezTo>
                  <a:pt x="1032642" y="2117833"/>
                  <a:pt x="1035269" y="2304392"/>
                  <a:pt x="977462" y="2527737"/>
                </a:cubicBezTo>
                <a:cubicBezTo>
                  <a:pt x="919655" y="2751082"/>
                  <a:pt x="927537" y="2990192"/>
                  <a:pt x="804041" y="3079530"/>
                </a:cubicBezTo>
                <a:cubicBezTo>
                  <a:pt x="680545" y="3168868"/>
                  <a:pt x="370490" y="3113689"/>
                  <a:pt x="236483" y="3063765"/>
                </a:cubicBezTo>
                <a:cubicBezTo>
                  <a:pt x="102476" y="3013841"/>
                  <a:pt x="51238" y="2896913"/>
                  <a:pt x="0" y="2779986"/>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1623848" y="5312979"/>
            <a:ext cx="2412124" cy="693683"/>
          </a:xfrm>
          <a:prstGeom prst="rect">
            <a:avLst/>
          </a:prstGeom>
          <a:solidFill>
            <a:srgbClr val="4472C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61111" y="57439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5160665" y="588583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5391895" y="577020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5644151" y="588057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Oval 34"/>
          <p:cNvSpPr/>
          <p:nvPr/>
        </p:nvSpPr>
        <p:spPr>
          <a:xfrm>
            <a:off x="5103009" y="567758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Oval 35"/>
          <p:cNvSpPr/>
          <p:nvPr/>
        </p:nvSpPr>
        <p:spPr>
          <a:xfrm>
            <a:off x="4844399" y="595360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Oval 36"/>
          <p:cNvSpPr/>
          <p:nvPr/>
        </p:nvSpPr>
        <p:spPr>
          <a:xfrm>
            <a:off x="5764937" y="575947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64" presetClass="path" presetSubtype="0" repeatCount="indefinite" accel="50000" fill="hold" grpId="2" nodeType="withEffect">
                                  <p:stCondLst>
                                    <p:cond delay="0"/>
                                  </p:stCondLst>
                                  <p:childTnLst>
                                    <p:animMotion origin="layout" path="M -2.79145E-6 7.40741E-7 L -2.79145E-6 -0.13148 " pathEditMode="relative" rAng="0" ptsTypes="AA">
                                      <p:cBhvr>
                                        <p:cTn id="10" dur="2000" fill="hold"/>
                                        <p:tgtEl>
                                          <p:spTgt spid="27"/>
                                        </p:tgtEl>
                                        <p:attrNameLst>
                                          <p:attrName>ppt_x</p:attrName>
                                          <p:attrName>ppt_y</p:attrName>
                                        </p:attrNameLst>
                                      </p:cBhvr>
                                      <p:rCtr x="0" y="-66"/>
                                    </p:animMotion>
                                  </p:childTnLst>
                                </p:cTn>
                              </p:par>
                              <p:par>
                                <p:cTn id="11" presetID="1" presetClass="entr" presetSubtype="0"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1" nodeType="with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par>
                                <p:cTn id="15" presetID="64" presetClass="path" presetSubtype="0" repeatCount="indefinite" accel="50000" fill="hold" grpId="2" nodeType="withEffect">
                                  <p:stCondLst>
                                    <p:cond delay="500"/>
                                  </p:stCondLst>
                                  <p:childTnLst>
                                    <p:animMotion origin="layout" path="M -1.52403E-6 -1.11111E-6 L -1.52403E-6 -0.13148 " pathEditMode="relative" rAng="0" ptsTypes="AA">
                                      <p:cBhvr>
                                        <p:cTn id="16" dur="2000" fill="hold"/>
                                        <p:tgtEl>
                                          <p:spTgt spid="30"/>
                                        </p:tgtEl>
                                        <p:attrNameLst>
                                          <p:attrName>ppt_x</p:attrName>
                                          <p:attrName>ppt_y</p:attrName>
                                        </p:attrNameLst>
                                      </p:cBhvr>
                                      <p:rCtr x="0" y="-66"/>
                                    </p:animMotion>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64" presetClass="path" presetSubtype="0" repeatCount="indefinite" accel="50000" fill="hold" grpId="2" nodeType="withEffect">
                                  <p:stCondLst>
                                    <p:cond delay="0"/>
                                  </p:stCondLst>
                                  <p:childTnLst>
                                    <p:animMotion origin="layout" path="M 6.30455E-7 -2.96296E-6 L 6.30455E-7 -0.10393 " pathEditMode="relative" rAng="0" ptsTypes="AA">
                                      <p:cBhvr>
                                        <p:cTn id="22" dur="2000" fill="hold"/>
                                        <p:tgtEl>
                                          <p:spTgt spid="31"/>
                                        </p:tgtEl>
                                        <p:attrNameLst>
                                          <p:attrName>ppt_x</p:attrName>
                                          <p:attrName>ppt_y</p:attrName>
                                        </p:attrNameLst>
                                      </p:cBhvr>
                                      <p:rCtr x="0" y="-52"/>
                                    </p:animMotion>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5.84864E-7 3.33333E-6 L 0.00391 -0.1132 " pathEditMode="relative" rAng="0" ptsTypes="AA">
                                      <p:cBhvr>
                                        <p:cTn id="28" dur="2000" fill="hold"/>
                                        <p:tgtEl>
                                          <p:spTgt spid="32"/>
                                        </p:tgtEl>
                                        <p:attrNameLst>
                                          <p:attrName>ppt_x</p:attrName>
                                          <p:attrName>ppt_y</p:attrName>
                                        </p:attrNameLst>
                                      </p:cBhvr>
                                      <p:rCtr x="2" y="-57"/>
                                    </p:animMotion>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64" presetClass="path" presetSubtype="0" repeatCount="indefinite" accel="50000" fill="hold" grpId="2" nodeType="withEffect">
                                  <p:stCondLst>
                                    <p:cond delay="0"/>
                                  </p:stCondLst>
                                  <p:childTnLst>
                                    <p:animMotion origin="layout" path="M -2.19226E-6 2.96296E-6 L 0.00508 -0.08102 " pathEditMode="relative" rAng="0" ptsTypes="AA">
                                      <p:cBhvr>
                                        <p:cTn id="34" dur="2000" fill="hold"/>
                                        <p:tgtEl>
                                          <p:spTgt spid="35"/>
                                        </p:tgtEl>
                                        <p:attrNameLst>
                                          <p:attrName>ppt_x</p:attrName>
                                          <p:attrName>ppt_y</p:attrName>
                                        </p:attrNameLst>
                                      </p:cBhvr>
                                      <p:rCtr x="2" y="-41"/>
                                    </p:animMotion>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64" presetClass="path" presetSubtype="0" repeatCount="indefinite" accel="50000" fill="hold" grpId="2" nodeType="withEffect">
                                  <p:stCondLst>
                                    <p:cond delay="0"/>
                                  </p:stCondLst>
                                  <p:childTnLst>
                                    <p:animMotion origin="layout" path="M 5.99192E-8 -4.81481E-6 L 5.99192E-8 -0.13148 " pathEditMode="relative" rAng="0" ptsTypes="AA">
                                      <p:cBhvr>
                                        <p:cTn id="40" dur="2000" fill="hold"/>
                                        <p:tgtEl>
                                          <p:spTgt spid="36"/>
                                        </p:tgtEl>
                                        <p:attrNameLst>
                                          <p:attrName>ppt_x</p:attrName>
                                          <p:attrName>ppt_y</p:attrName>
                                        </p:attrNameLst>
                                      </p:cBhvr>
                                      <p:rCtr x="0" y="-66"/>
                                    </p:animMotion>
                                  </p:childTnLst>
                                </p:cTn>
                              </p:par>
                              <p:par>
                                <p:cTn id="41" presetID="1" presetClass="entr" presetSubtype="0" fill="hold" grpId="0" nodeType="withEffect">
                                  <p:stCondLst>
                                    <p:cond delay="90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1" nodeType="withEffect">
                                  <p:stCondLst>
                                    <p:cond delay="900"/>
                                  </p:stCondLst>
                                  <p:childTnLst>
                                    <p:set>
                                      <p:cBhvr>
                                        <p:cTn id="44" dur="1" fill="hold">
                                          <p:stCondLst>
                                            <p:cond delay="0"/>
                                          </p:stCondLst>
                                        </p:cTn>
                                        <p:tgtEl>
                                          <p:spTgt spid="37"/>
                                        </p:tgtEl>
                                        <p:attrNameLst>
                                          <p:attrName>style.visibility</p:attrName>
                                        </p:attrNameLst>
                                      </p:cBhvr>
                                      <p:to>
                                        <p:strVal val="visible"/>
                                      </p:to>
                                    </p:set>
                                  </p:childTnLst>
                                </p:cTn>
                              </p:par>
                              <p:par>
                                <p:cTn id="45" presetID="64" presetClass="path" presetSubtype="0" repeatCount="indefinite" accel="50000" fill="hold" grpId="2" nodeType="withEffect">
                                  <p:stCondLst>
                                    <p:cond delay="900"/>
                                  </p:stCondLst>
                                  <p:childTnLst>
                                    <p:animMotion origin="layout" path="M -2.85268E-7 -2.59259E-6 L 0.00261 -0.09236 " pathEditMode="relative" rAng="0" ptsTypes="AA">
                                      <p:cBhvr>
                                        <p:cTn id="46" dur="2000" fill="hold"/>
                                        <p:tgtEl>
                                          <p:spTgt spid="37"/>
                                        </p:tgtEl>
                                        <p:attrNameLst>
                                          <p:attrName>ppt_x</p:attrName>
                                          <p:attrName>ppt_y</p:attrName>
                                        </p:attrNameLst>
                                      </p:cBhvr>
                                      <p:rCtr x="1" y="-46"/>
                                    </p:animMotion>
                                  </p:childTnLst>
                                </p:cTn>
                              </p:par>
                            </p:childTnLst>
                          </p:cTn>
                        </p:par>
                        <p:par>
                          <p:cTn id="47" fill="hold">
                            <p:stCondLst>
                              <p:cond delay="2900"/>
                            </p:stCondLst>
                            <p:childTnLst>
                              <p:par>
                                <p:cTn id="48" presetID="22" presetClass="exit" presetSubtype="1" fill="hold" grpId="0" nodeType="afterEffect">
                                  <p:stCondLst>
                                    <p:cond delay="0"/>
                                  </p:stCondLst>
                                  <p:childTnLst>
                                    <p:animEffect transition="out" filter="wipe(up)">
                                      <p:cBhvr>
                                        <p:cTn id="49" dur="5000"/>
                                        <p:tgtEl>
                                          <p:spTgt spid="25"/>
                                        </p:tgtEl>
                                      </p:cBhvr>
                                    </p:animEffect>
                                    <p:set>
                                      <p:cBhvr>
                                        <p:cTn id="50" dur="1" fill="hold">
                                          <p:stCondLst>
                                            <p:cond delay="4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7" grpId="1" animBg="1"/>
      <p:bldP spid="27"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2</a:t>
            </a:r>
          </a:p>
        </p:txBody>
      </p:sp>
      <p:sp>
        <p:nvSpPr>
          <p:cNvPr id="3" name="Content Placeholder 2"/>
          <p:cNvSpPr>
            <a:spLocks noGrp="1"/>
          </p:cNvSpPr>
          <p:nvPr>
            <p:ph idx="1"/>
          </p:nvPr>
        </p:nvSpPr>
        <p:spPr/>
        <p:txBody>
          <a:bodyPr/>
          <a:lstStyle/>
          <a:p>
            <a:r>
              <a:rPr lang="en-US" dirty="0"/>
              <a:t>Record the amount of CO</a:t>
            </a:r>
            <a:r>
              <a:rPr lang="en-US" baseline="-25000" dirty="0"/>
              <a:t>2</a:t>
            </a:r>
            <a:r>
              <a:rPr lang="en-US" dirty="0"/>
              <a:t> collected. </a:t>
            </a:r>
          </a:p>
          <a:p>
            <a:r>
              <a:rPr lang="en-US" dirty="0"/>
              <a:t>The amount of gas will be used to estimate the amount of ethanol produced.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69" y="207470"/>
            <a:ext cx="10515600" cy="1325563"/>
          </a:xfrm>
        </p:spPr>
        <p:txBody>
          <a:bodyPr/>
          <a:lstStyle/>
          <a:p>
            <a:r>
              <a:rPr lang="en-US" dirty="0"/>
              <a:t>Distillation </a:t>
            </a:r>
          </a:p>
        </p:txBody>
      </p:sp>
      <p:sp>
        <p:nvSpPr>
          <p:cNvPr id="3" name="Content Placeholder 2"/>
          <p:cNvSpPr>
            <a:spLocks noGrp="1"/>
          </p:cNvSpPr>
          <p:nvPr>
            <p:ph idx="1"/>
          </p:nvPr>
        </p:nvSpPr>
        <p:spPr>
          <a:xfrm>
            <a:off x="806669" y="1447253"/>
            <a:ext cx="10515600" cy="4351338"/>
          </a:xfrm>
        </p:spPr>
        <p:txBody>
          <a:bodyPr/>
          <a:lstStyle/>
          <a:p>
            <a:r>
              <a:rPr lang="en-US" dirty="0"/>
              <a:t>Separation of components of a mixture using their different boiling points. </a:t>
            </a:r>
          </a:p>
          <a:p>
            <a:r>
              <a:rPr lang="en-US" dirty="0"/>
              <a:t>Fermentation produces a mixture of ethanol and water, usually no more than 20% ethanol. </a:t>
            </a:r>
          </a:p>
          <a:p>
            <a:r>
              <a:rPr lang="en-US" dirty="0"/>
              <a:t>We need to purify the ethanol which boils at 78.4</a:t>
            </a:r>
            <a:r>
              <a:rPr lang="en-US" baseline="30000" dirty="0">
                <a:latin typeface="Symbol" pitchFamily="18" charset="2"/>
              </a:rPr>
              <a:t> </a:t>
            </a:r>
            <a:r>
              <a:rPr lang="en-US" baseline="30000" dirty="0" err="1">
                <a:latin typeface="Symbol" pitchFamily="18" charset="2"/>
              </a:rPr>
              <a:t>o</a:t>
            </a:r>
            <a:r>
              <a:rPr lang="en-US" dirty="0" err="1"/>
              <a:t>C.</a:t>
            </a:r>
            <a:r>
              <a:rPr lang="en-US" dirty="0"/>
              <a:t> </a:t>
            </a:r>
          </a:p>
          <a:p>
            <a:r>
              <a:rPr lang="en-US" dirty="0"/>
              <a:t>Heating the mixture to this temperature will cause the ethanol to boil while the water is not. </a:t>
            </a:r>
          </a:p>
          <a:p>
            <a:r>
              <a:rPr lang="en-US" dirty="0"/>
              <a:t>Condensing the vapor produced will result in a sample that is much higher concentration of ethanol.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urk\Downloads\IMG_0016.jpg"/>
          <p:cNvPicPr>
            <a:picLocks noChangeAspect="1" noChangeArrowheads="1"/>
          </p:cNvPicPr>
          <p:nvPr/>
        </p:nvPicPr>
        <p:blipFill>
          <a:blip r:embed="rId2" cstate="screen">
            <a:lum contrast="40000"/>
            <a:extLst>
              <a:ext uri="{28A0092B-C50C-407E-A947-70E740481C1C}">
                <a14:useLocalDpi xmlns:a14="http://schemas.microsoft.com/office/drawing/2010/main"/>
              </a:ext>
            </a:extLst>
          </a:blip>
          <a:srcRect/>
          <a:stretch>
            <a:fillRect/>
          </a:stretch>
        </p:blipFill>
        <p:spPr bwMode="auto">
          <a:xfrm>
            <a:off x="3524250" y="0"/>
            <a:ext cx="5143500" cy="6858000"/>
          </a:xfrm>
          <a:prstGeom prst="rect">
            <a:avLst/>
          </a:prstGeom>
          <a:noFill/>
        </p:spPr>
      </p:pic>
      <p:sp>
        <p:nvSpPr>
          <p:cNvPr id="2" name="Title 1"/>
          <p:cNvSpPr>
            <a:spLocks noGrp="1"/>
          </p:cNvSpPr>
          <p:nvPr>
            <p:ph type="title"/>
          </p:nvPr>
        </p:nvSpPr>
        <p:spPr>
          <a:xfrm>
            <a:off x="838200" y="365126"/>
            <a:ext cx="10515600" cy="1101068"/>
          </a:xfrm>
        </p:spPr>
        <p:txBody>
          <a:bodyPr/>
          <a:lstStyle/>
          <a:p>
            <a:r>
              <a:rPr lang="en-US" dirty="0"/>
              <a:t>Distillation Set Up</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788274" y="4493172"/>
            <a:ext cx="2441438" cy="523220"/>
          </a:xfrm>
          <a:prstGeom prst="rect">
            <a:avLst/>
          </a:prstGeom>
          <a:noFill/>
        </p:spPr>
        <p:txBody>
          <a:bodyPr wrap="none" rtlCol="0">
            <a:spAutoFit/>
          </a:bodyPr>
          <a:lstStyle/>
          <a:p>
            <a:r>
              <a:rPr lang="en-US" sz="2800" dirty="0"/>
              <a:t>Heating Mantle</a:t>
            </a:r>
          </a:p>
        </p:txBody>
      </p:sp>
      <p:cxnSp>
        <p:nvCxnSpPr>
          <p:cNvPr id="7" name="Straight Arrow Connector 6"/>
          <p:cNvCxnSpPr/>
          <p:nvPr/>
        </p:nvCxnSpPr>
        <p:spPr>
          <a:xfrm>
            <a:off x="3358055" y="4761186"/>
            <a:ext cx="693683" cy="11035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4550" y="3100551"/>
            <a:ext cx="2543325" cy="523220"/>
          </a:xfrm>
          <a:prstGeom prst="rect">
            <a:avLst/>
          </a:prstGeom>
          <a:noFill/>
        </p:spPr>
        <p:txBody>
          <a:bodyPr wrap="none" rtlCol="0">
            <a:spAutoFit/>
          </a:bodyPr>
          <a:lstStyle/>
          <a:p>
            <a:r>
              <a:rPr lang="en-US" sz="2800" dirty="0"/>
              <a:t>Distillation Flask</a:t>
            </a:r>
          </a:p>
        </p:txBody>
      </p:sp>
      <p:sp>
        <p:nvSpPr>
          <p:cNvPr id="9" name="TextBox 8"/>
          <p:cNvSpPr txBox="1"/>
          <p:nvPr/>
        </p:nvSpPr>
        <p:spPr>
          <a:xfrm>
            <a:off x="8786645" y="2307021"/>
            <a:ext cx="1835759" cy="523220"/>
          </a:xfrm>
          <a:prstGeom prst="rect">
            <a:avLst/>
          </a:prstGeom>
          <a:noFill/>
        </p:spPr>
        <p:txBody>
          <a:bodyPr wrap="none" rtlCol="0">
            <a:spAutoFit/>
          </a:bodyPr>
          <a:lstStyle/>
          <a:p>
            <a:r>
              <a:rPr lang="en-US" sz="2800" dirty="0"/>
              <a:t>Condenser </a:t>
            </a:r>
          </a:p>
        </p:txBody>
      </p:sp>
      <p:cxnSp>
        <p:nvCxnSpPr>
          <p:cNvPr id="12" name="Straight Arrow Connector 11"/>
          <p:cNvCxnSpPr>
            <a:stCxn id="9" idx="1"/>
          </p:cNvCxnSpPr>
          <p:nvPr/>
        </p:nvCxnSpPr>
        <p:spPr>
          <a:xfrm flipH="1">
            <a:off x="6889531" y="2568631"/>
            <a:ext cx="1897114" cy="102590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3357875" y="3362161"/>
            <a:ext cx="1127861" cy="77851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81967" y="4573487"/>
            <a:ext cx="2451440" cy="954107"/>
          </a:xfrm>
          <a:prstGeom prst="rect">
            <a:avLst/>
          </a:prstGeom>
          <a:noFill/>
        </p:spPr>
        <p:txBody>
          <a:bodyPr wrap="none" rtlCol="0">
            <a:spAutoFit/>
          </a:bodyPr>
          <a:lstStyle/>
          <a:p>
            <a:r>
              <a:rPr lang="en-US" sz="2800" dirty="0"/>
              <a:t>Receiving Flask </a:t>
            </a:r>
          </a:p>
          <a:p>
            <a:r>
              <a:rPr lang="en-US" sz="2800" dirty="0"/>
              <a:t>(Distillate) </a:t>
            </a:r>
          </a:p>
        </p:txBody>
      </p:sp>
      <p:cxnSp>
        <p:nvCxnSpPr>
          <p:cNvPr id="19" name="Straight Arrow Connector 18"/>
          <p:cNvCxnSpPr/>
          <p:nvPr/>
        </p:nvCxnSpPr>
        <p:spPr>
          <a:xfrm flipH="1">
            <a:off x="8225833" y="4951860"/>
            <a:ext cx="1061544" cy="23122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burk\AppData\Local\Microsoft\Windows\Temporary Internet Files\Content.IE5\DMK31S6A\distillation[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51387" y="544390"/>
            <a:ext cx="8468032" cy="5020837"/>
          </a:xfrm>
          <a:prstGeom prst="rect">
            <a:avLst/>
          </a:prstGeom>
          <a:noFill/>
        </p:spPr>
      </p:pic>
      <p:pic>
        <p:nvPicPr>
          <p:cNvPr id="7" name="Picture 2" descr="C:\Users\jburk\AppData\Local\Microsoft\Windows\Temporary Internet Files\Content.IE5\DMK31S6A\distillati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8772" y="4004440"/>
            <a:ext cx="2585546" cy="1686909"/>
          </a:xfrm>
          <a:prstGeom prst="rect">
            <a:avLst/>
          </a:prstGeom>
          <a:noFill/>
        </p:spPr>
      </p:pic>
      <p:sp>
        <p:nvSpPr>
          <p:cNvPr id="9" name="Rectangle 8"/>
          <p:cNvSpPr/>
          <p:nvPr/>
        </p:nvSpPr>
        <p:spPr>
          <a:xfrm>
            <a:off x="9315449" y="4533900"/>
            <a:ext cx="399065" cy="8296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C:\Users\jburk\AppData\Local\Microsoft\Windows\Temporary Internet Files\Content.IE5\DMK31S6A\distillation[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48775" y="4530944"/>
            <a:ext cx="497599" cy="835573"/>
          </a:xfrm>
          <a:prstGeom prst="rect">
            <a:avLst/>
          </a:prstGeom>
          <a:noFill/>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29175" y="3009900"/>
            <a:ext cx="228600" cy="20955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19700" y="3143250"/>
            <a:ext cx="228600" cy="20955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62476" y="3219449"/>
            <a:ext cx="533400" cy="410369"/>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00550" y="3019425"/>
            <a:ext cx="228600" cy="209550"/>
          </a:xfrm>
          <a:prstGeom prst="rect">
            <a:avLst/>
          </a:prstGeom>
          <a:noFill/>
          <a:ln w="9525">
            <a:noFill/>
            <a:miter lim="800000"/>
            <a:headEnd/>
            <a:tailEnd/>
          </a:ln>
        </p:spPr>
      </p:pic>
      <p:pic>
        <p:nvPicPr>
          <p:cNvPr id="205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52900" y="3133725"/>
            <a:ext cx="142875" cy="228600"/>
          </a:xfrm>
          <a:prstGeom prst="rect">
            <a:avLst/>
          </a:prstGeom>
          <a:noFill/>
          <a:ln w="9525">
            <a:noFill/>
            <a:miter lim="800000"/>
            <a:headEnd/>
            <a:tailEnd/>
          </a:ln>
        </p:spPr>
      </p:pic>
      <p:sp>
        <p:nvSpPr>
          <p:cNvPr id="17" name="Oval 16"/>
          <p:cNvSpPr/>
          <p:nvPr/>
        </p:nvSpPr>
        <p:spPr>
          <a:xfrm>
            <a:off x="4434051" y="3263769"/>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a:off x="4208081" y="3353119"/>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p:cNvSpPr/>
          <p:nvPr/>
        </p:nvSpPr>
        <p:spPr>
          <a:xfrm>
            <a:off x="4507635" y="3431949"/>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4738865" y="3316327"/>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5038419" y="3458221"/>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4980763" y="3249973"/>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4722153" y="3525991"/>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5237938" y="3335698"/>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p:cNvSpPr/>
          <p:nvPr/>
        </p:nvSpPr>
        <p:spPr>
          <a:xfrm>
            <a:off x="4675201" y="676274"/>
            <a:ext cx="47625" cy="120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75201" y="676274"/>
            <a:ext cx="57150" cy="533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114714" y="1409973"/>
            <a:ext cx="72330" cy="82663"/>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Oval 32"/>
          <p:cNvSpPr/>
          <p:nvPr/>
        </p:nvSpPr>
        <p:spPr>
          <a:xfrm>
            <a:off x="6112739" y="1407998"/>
            <a:ext cx="72330" cy="82663"/>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Oval 33"/>
          <p:cNvSpPr/>
          <p:nvPr/>
        </p:nvSpPr>
        <p:spPr>
          <a:xfrm>
            <a:off x="6098895" y="1394140"/>
            <a:ext cx="72330" cy="82663"/>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1500"/>
                                  </p:stCondLst>
                                  <p:childTnLst>
                                    <p:set>
                                      <p:cBhvr>
                                        <p:cTn id="8" dur="1" fill="hold">
                                          <p:stCondLst>
                                            <p:cond delay="0"/>
                                          </p:stCondLst>
                                        </p:cTn>
                                        <p:tgtEl>
                                          <p:spTgt spid="19"/>
                                        </p:tgtEl>
                                        <p:attrNameLst>
                                          <p:attrName>style.visibility</p:attrName>
                                        </p:attrNameLst>
                                      </p:cBhvr>
                                      <p:to>
                                        <p:strVal val="visible"/>
                                      </p:to>
                                    </p:set>
                                  </p:childTnLst>
                                </p:cTn>
                              </p:par>
                              <p:par>
                                <p:cTn id="9" presetID="64" presetClass="path" presetSubtype="0" repeatCount="indefinite" accel="50000" fill="hold" grpId="2" nodeType="withEffect">
                                  <p:stCondLst>
                                    <p:cond delay="1500"/>
                                  </p:stCondLst>
                                  <p:childTnLst>
                                    <p:animMotion origin="layout" path="M 6.25E-7 1.85185E-6 L -0.00078 -0.07454 " pathEditMode="relative" rAng="0" ptsTypes="AA">
                                      <p:cBhvr>
                                        <p:cTn id="10" dur="2000" fill="hold"/>
                                        <p:tgtEl>
                                          <p:spTgt spid="19"/>
                                        </p:tgtEl>
                                        <p:attrNameLst>
                                          <p:attrName>ppt_x</p:attrName>
                                          <p:attrName>ppt_y</p:attrName>
                                        </p:attrNameLst>
                                      </p:cBhvr>
                                      <p:rCtr x="0" y="-37"/>
                                    </p:animMotion>
                                  </p:childTnLst>
                                </p:cTn>
                              </p:par>
                              <p:par>
                                <p:cTn id="11" presetID="1" presetClass="entr" presetSubtype="0"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1" nodeType="withEffect">
                                  <p:stCondLst>
                                    <p:cond delay="800"/>
                                  </p:stCondLst>
                                  <p:childTnLst>
                                    <p:set>
                                      <p:cBhvr>
                                        <p:cTn id="14" dur="1" fill="hold">
                                          <p:stCondLst>
                                            <p:cond delay="0"/>
                                          </p:stCondLst>
                                        </p:cTn>
                                        <p:tgtEl>
                                          <p:spTgt spid="20"/>
                                        </p:tgtEl>
                                        <p:attrNameLst>
                                          <p:attrName>style.visibility</p:attrName>
                                        </p:attrNameLst>
                                      </p:cBhvr>
                                      <p:to>
                                        <p:strVal val="visible"/>
                                      </p:to>
                                    </p:set>
                                  </p:childTnLst>
                                </p:cTn>
                              </p:par>
                              <p:par>
                                <p:cTn id="15" presetID="64" presetClass="path" presetSubtype="0" repeatCount="indefinite" accel="50000" fill="hold" grpId="2" nodeType="withEffect">
                                  <p:stCondLst>
                                    <p:cond delay="800"/>
                                  </p:stCondLst>
                                  <p:childTnLst>
                                    <p:animMotion origin="layout" path="M 1.25E-6 -7.40741E-7 L -0.00078 -0.09537 " pathEditMode="relative" rAng="0" ptsTypes="AA">
                                      <p:cBhvr>
                                        <p:cTn id="16" dur="2000" fill="hold"/>
                                        <p:tgtEl>
                                          <p:spTgt spid="20"/>
                                        </p:tgtEl>
                                        <p:attrNameLst>
                                          <p:attrName>ppt_x</p:attrName>
                                          <p:attrName>ppt_y</p:attrName>
                                        </p:attrNameLst>
                                      </p:cBhvr>
                                      <p:rCtr x="0" y="-48"/>
                                    </p:animMotion>
                                  </p:childTnLst>
                                </p:cTn>
                              </p:par>
                              <p:par>
                                <p:cTn id="17" presetID="1"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64" presetClass="path" presetSubtype="0" repeatCount="indefinite" accel="50000" fill="hold" grpId="2" nodeType="withEffect">
                                  <p:stCondLst>
                                    <p:cond delay="0"/>
                                  </p:stCondLst>
                                  <p:childTnLst>
                                    <p:animMotion origin="layout" path="M 8.33333E-7 -2.59259E-6 L 0.00078 -0.08148 " pathEditMode="relative" rAng="0" ptsTypes="AA">
                                      <p:cBhvr>
                                        <p:cTn id="22" dur="2000" fill="hold"/>
                                        <p:tgtEl>
                                          <p:spTgt spid="21"/>
                                        </p:tgtEl>
                                        <p:attrNameLst>
                                          <p:attrName>ppt_x</p:attrName>
                                          <p:attrName>ppt_y</p:attrName>
                                        </p:attrNameLst>
                                      </p:cBhvr>
                                      <p:rCtr x="0" y="-41"/>
                                    </p:animMotion>
                                  </p:childTnLst>
                                </p:cTn>
                              </p:par>
                              <p:par>
                                <p:cTn id="23" presetID="1" presetClass="entr" presetSubtype="0" fill="hold" grpId="0" nodeType="withEffect">
                                  <p:stCondLst>
                                    <p:cond delay="13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1" nodeType="withEffect">
                                  <p:stCondLst>
                                    <p:cond delay="1300"/>
                                  </p:stCondLst>
                                  <p:childTnLst>
                                    <p:set>
                                      <p:cBhvr>
                                        <p:cTn id="26" dur="1" fill="hold">
                                          <p:stCondLst>
                                            <p:cond delay="0"/>
                                          </p:stCondLst>
                                        </p:cTn>
                                        <p:tgtEl>
                                          <p:spTgt spid="22"/>
                                        </p:tgtEl>
                                        <p:attrNameLst>
                                          <p:attrName>style.visibility</p:attrName>
                                        </p:attrNameLst>
                                      </p:cBhvr>
                                      <p:to>
                                        <p:strVal val="visible"/>
                                      </p:to>
                                    </p:set>
                                  </p:childTnLst>
                                </p:cTn>
                              </p:par>
                              <p:par>
                                <p:cTn id="27" presetID="64" presetClass="path" presetSubtype="0" repeatCount="indefinite" accel="50000" fill="hold" grpId="2" nodeType="withEffect">
                                  <p:stCondLst>
                                    <p:cond delay="1300"/>
                                  </p:stCondLst>
                                  <p:childTnLst>
                                    <p:animMotion origin="layout" path="M 1.66667E-6 4.07407E-6 L 0.00078 -0.0926 " pathEditMode="relative" rAng="0" ptsTypes="AA">
                                      <p:cBhvr>
                                        <p:cTn id="28" dur="2000" fill="hold"/>
                                        <p:tgtEl>
                                          <p:spTgt spid="22"/>
                                        </p:tgtEl>
                                        <p:attrNameLst>
                                          <p:attrName>ppt_x</p:attrName>
                                          <p:attrName>ppt_y</p:attrName>
                                        </p:attrNameLst>
                                      </p:cBhvr>
                                      <p:rCtr x="0" y="-46"/>
                                    </p:animMotion>
                                  </p:childTnLst>
                                </p:cTn>
                              </p:par>
                              <p:par>
                                <p:cTn id="29" presetID="1" presetClass="entr" presetSubtype="0" fill="hold" grpId="0" nodeType="withEffect">
                                  <p:stCondLst>
                                    <p:cond delay="8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64" presetClass="path" presetSubtype="0" repeatCount="indefinite" accel="50000" fill="hold" grpId="2" nodeType="withEffect">
                                  <p:stCondLst>
                                    <p:cond delay="0"/>
                                  </p:stCondLst>
                                  <p:childTnLst>
                                    <p:animMotion origin="layout" path="M 8.33333E-7 -3.7037E-6 L -0.00078 -0.06759 " pathEditMode="relative" rAng="0" ptsTypes="AA">
                                      <p:cBhvr>
                                        <p:cTn id="34" dur="2000" fill="hold"/>
                                        <p:tgtEl>
                                          <p:spTgt spid="17"/>
                                        </p:tgtEl>
                                        <p:attrNameLst>
                                          <p:attrName>ppt_x</p:attrName>
                                          <p:attrName>ppt_y</p:attrName>
                                        </p:attrNameLst>
                                      </p:cBhvr>
                                      <p:rCtr x="0" y="-34"/>
                                    </p:animMotion>
                                  </p:childTnLst>
                                </p:cTn>
                              </p:par>
                              <p:par>
                                <p:cTn id="35" presetID="1" presetClass="entr" presetSubtype="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1" nodeType="withEffect">
                                  <p:stCondLst>
                                    <p:cond delay="800"/>
                                  </p:stCondLst>
                                  <p:childTnLst>
                                    <p:set>
                                      <p:cBhvr>
                                        <p:cTn id="38" dur="1" fill="hold">
                                          <p:stCondLst>
                                            <p:cond delay="0"/>
                                          </p:stCondLst>
                                        </p:cTn>
                                        <p:tgtEl>
                                          <p:spTgt spid="25"/>
                                        </p:tgtEl>
                                        <p:attrNameLst>
                                          <p:attrName>style.visibility</p:attrName>
                                        </p:attrNameLst>
                                      </p:cBhvr>
                                      <p:to>
                                        <p:strVal val="visible"/>
                                      </p:to>
                                    </p:set>
                                  </p:childTnLst>
                                </p:cTn>
                              </p:par>
                              <p:par>
                                <p:cTn id="39" presetID="64" presetClass="path" presetSubtype="0" repeatCount="indefinite" accel="50000" fill="hold" grpId="2" nodeType="withEffect">
                                  <p:stCondLst>
                                    <p:cond delay="800"/>
                                  </p:stCondLst>
                                  <p:childTnLst>
                                    <p:animMotion origin="layout" path="M -8.33333E-7 -1.85185E-6 L 0.00078 -0.07592 " pathEditMode="relative" rAng="0" ptsTypes="AA">
                                      <p:cBhvr>
                                        <p:cTn id="40" dur="2000" fill="hold"/>
                                        <p:tgtEl>
                                          <p:spTgt spid="25"/>
                                        </p:tgtEl>
                                        <p:attrNameLst>
                                          <p:attrName>ppt_x</p:attrName>
                                          <p:attrName>ppt_y</p:attrName>
                                        </p:attrNameLst>
                                      </p:cBhvr>
                                      <p:rCtr x="0" y="-38"/>
                                    </p:animMotion>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1" nodeType="withEffect">
                                  <p:stCondLst>
                                    <p:cond delay="500"/>
                                  </p:stCondLst>
                                  <p:childTnLst>
                                    <p:set>
                                      <p:cBhvr>
                                        <p:cTn id="44" dur="1" fill="hold">
                                          <p:stCondLst>
                                            <p:cond delay="0"/>
                                          </p:stCondLst>
                                        </p:cTn>
                                        <p:tgtEl>
                                          <p:spTgt spid="26"/>
                                        </p:tgtEl>
                                        <p:attrNameLst>
                                          <p:attrName>style.visibility</p:attrName>
                                        </p:attrNameLst>
                                      </p:cBhvr>
                                      <p:to>
                                        <p:strVal val="visible"/>
                                      </p:to>
                                    </p:set>
                                  </p:childTnLst>
                                </p:cTn>
                              </p:par>
                              <p:par>
                                <p:cTn id="45" presetID="64" presetClass="path" presetSubtype="0" repeatCount="indefinite" accel="50000" fill="hold" grpId="2" nodeType="withEffect">
                                  <p:stCondLst>
                                    <p:cond delay="500"/>
                                  </p:stCondLst>
                                  <p:childTnLst>
                                    <p:animMotion origin="layout" path="M 3.125E-6 3.7037E-7 L -0.00078 -0.10787 " pathEditMode="relative" rAng="0" ptsTypes="AA">
                                      <p:cBhvr>
                                        <p:cTn id="46" dur="2000" fill="hold"/>
                                        <p:tgtEl>
                                          <p:spTgt spid="26"/>
                                        </p:tgtEl>
                                        <p:attrNameLst>
                                          <p:attrName>ppt_x</p:attrName>
                                          <p:attrName>ppt_y</p:attrName>
                                        </p:attrNameLst>
                                      </p:cBhvr>
                                      <p:rCtr x="0" y="-54"/>
                                    </p:animMotion>
                                  </p:childTnLst>
                                </p:cTn>
                              </p:par>
                              <p:par>
                                <p:cTn id="47" presetID="1" presetClass="entr" presetSubtype="0" fill="hold" grpId="0" nodeType="withEffect">
                                  <p:stCondLst>
                                    <p:cond delay="50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1" nodeType="withEffect">
                                  <p:stCondLst>
                                    <p:cond delay="800"/>
                                  </p:stCondLst>
                                  <p:childTnLst>
                                    <p:set>
                                      <p:cBhvr>
                                        <p:cTn id="50" dur="1" fill="hold">
                                          <p:stCondLst>
                                            <p:cond delay="0"/>
                                          </p:stCondLst>
                                        </p:cTn>
                                        <p:tgtEl>
                                          <p:spTgt spid="28"/>
                                        </p:tgtEl>
                                        <p:attrNameLst>
                                          <p:attrName>style.visibility</p:attrName>
                                        </p:attrNameLst>
                                      </p:cBhvr>
                                      <p:to>
                                        <p:strVal val="visible"/>
                                      </p:to>
                                    </p:set>
                                  </p:childTnLst>
                                </p:cTn>
                              </p:par>
                              <p:par>
                                <p:cTn id="51" presetID="64" presetClass="path" presetSubtype="0" repeatCount="indefinite" accel="50000" fill="hold" grpId="2" nodeType="withEffect">
                                  <p:stCondLst>
                                    <p:cond delay="800"/>
                                  </p:stCondLst>
                                  <p:childTnLst>
                                    <p:animMotion origin="layout" path="M -4.58333E-6 -1.85185E-6 L 0.00235 -0.08981 " pathEditMode="relative" rAng="0" ptsTypes="AA">
                                      <p:cBhvr>
                                        <p:cTn id="52" dur="2000" fill="hold"/>
                                        <p:tgtEl>
                                          <p:spTgt spid="28"/>
                                        </p:tgtEl>
                                        <p:attrNameLst>
                                          <p:attrName>ppt_x</p:attrName>
                                          <p:attrName>ppt_y</p:attrName>
                                        </p:attrNameLst>
                                      </p:cBhvr>
                                      <p:rCtr x="1" y="-45"/>
                                    </p:animMotion>
                                  </p:childTnLst>
                                </p:cTn>
                              </p:par>
                            </p:childTnLst>
                          </p:cTn>
                        </p:par>
                        <p:par>
                          <p:cTn id="53" fill="hold">
                            <p:stCondLst>
                              <p:cond delay="3500"/>
                            </p:stCondLst>
                            <p:childTnLst>
                              <p:par>
                                <p:cTn id="54" presetID="22" presetClass="exit" presetSubtype="4" fill="hold" nodeType="afterEffect">
                                  <p:stCondLst>
                                    <p:cond delay="0"/>
                                  </p:stCondLst>
                                  <p:childTnLst>
                                    <p:animEffect transition="out" filter="wipe(down)">
                                      <p:cBhvr>
                                        <p:cTn id="55" dur="5000"/>
                                        <p:tgtEl>
                                          <p:spTgt spid="29"/>
                                        </p:tgtEl>
                                      </p:cBhvr>
                                    </p:animEffect>
                                    <p:set>
                                      <p:cBhvr>
                                        <p:cTn id="56" dur="1" fill="hold">
                                          <p:stCondLst>
                                            <p:cond delay="4999"/>
                                          </p:stCondLst>
                                        </p:cTn>
                                        <p:tgtEl>
                                          <p:spTgt spid="2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1" nodeType="withEffect">
                                  <p:stCondLst>
                                    <p:cond delay="500"/>
                                  </p:stCondLst>
                                  <p:childTnLst>
                                    <p:set>
                                      <p:cBhvr>
                                        <p:cTn id="60" dur="1" fill="hold">
                                          <p:stCondLst>
                                            <p:cond delay="0"/>
                                          </p:stCondLst>
                                        </p:cTn>
                                        <p:tgtEl>
                                          <p:spTgt spid="32"/>
                                        </p:tgtEl>
                                        <p:attrNameLst>
                                          <p:attrName>style.visibility</p:attrName>
                                        </p:attrNameLst>
                                      </p:cBhvr>
                                      <p:to>
                                        <p:strVal val="visible"/>
                                      </p:to>
                                    </p:set>
                                  </p:childTnLst>
                                </p:cTn>
                              </p:par>
                              <p:par>
                                <p:cTn id="61" presetID="64" presetClass="path" presetSubtype="0" repeatCount="indefinite" accel="50000" fill="hold" grpId="2" nodeType="withEffect">
                                  <p:stCondLst>
                                    <p:cond delay="0"/>
                                  </p:stCondLst>
                                  <p:childTnLst>
                                    <p:animMotion origin="layout" path="M 2.0932E-6 7.9556E-7 L 0.28091 0.22155 " pathEditMode="relative" rAng="0" ptsTypes="AA">
                                      <p:cBhvr>
                                        <p:cTn id="62" dur="5000" fill="hold"/>
                                        <p:tgtEl>
                                          <p:spTgt spid="32"/>
                                        </p:tgtEl>
                                        <p:attrNameLst>
                                          <p:attrName>ppt_x</p:attrName>
                                          <p:attrName>ppt_y</p:attrName>
                                        </p:attrNameLst>
                                      </p:cBhvr>
                                      <p:rCtr x="140" y="111"/>
                                    </p:animMotion>
                                  </p:childTnLst>
                                </p:cTn>
                              </p:par>
                              <p:par>
                                <p:cTn id="63" presetID="1" presetClass="entr" presetSubtype="0" fill="hold" grpId="0" nodeType="withEffect">
                                  <p:stCondLst>
                                    <p:cond delay="50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1" nodeType="withEffect">
                                  <p:stCondLst>
                                    <p:cond delay="1000"/>
                                  </p:stCondLst>
                                  <p:childTnLst>
                                    <p:set>
                                      <p:cBhvr>
                                        <p:cTn id="66" dur="1" fill="hold">
                                          <p:stCondLst>
                                            <p:cond delay="0"/>
                                          </p:stCondLst>
                                        </p:cTn>
                                        <p:tgtEl>
                                          <p:spTgt spid="33"/>
                                        </p:tgtEl>
                                        <p:attrNameLst>
                                          <p:attrName>style.visibility</p:attrName>
                                        </p:attrNameLst>
                                      </p:cBhvr>
                                      <p:to>
                                        <p:strVal val="visible"/>
                                      </p:to>
                                    </p:set>
                                  </p:childTnLst>
                                </p:cTn>
                              </p:par>
                              <p:par>
                                <p:cTn id="67" presetID="64" presetClass="path" presetSubtype="0" repeatCount="indefinite" accel="50000" fill="hold" grpId="2" nodeType="withEffect">
                                  <p:stCondLst>
                                    <p:cond delay="1000"/>
                                  </p:stCondLst>
                                  <p:childTnLst>
                                    <p:animMotion origin="layout" path="M 4.24369E-6 1.64662E-6 L 0.28091 0.22155 " pathEditMode="relative" rAng="0" ptsTypes="AA">
                                      <p:cBhvr>
                                        <p:cTn id="68" dur="5000" fill="hold"/>
                                        <p:tgtEl>
                                          <p:spTgt spid="33"/>
                                        </p:tgtEl>
                                        <p:attrNameLst>
                                          <p:attrName>ppt_x</p:attrName>
                                          <p:attrName>ppt_y</p:attrName>
                                        </p:attrNameLst>
                                      </p:cBhvr>
                                      <p:rCtr x="140" y="111"/>
                                    </p:animMotion>
                                  </p:childTnLst>
                                </p:cTn>
                              </p:par>
                              <p:par>
                                <p:cTn id="69" presetID="1" presetClass="entr" presetSubtype="0" fill="hold" grpId="0" nodeType="withEffect">
                                  <p:stCondLst>
                                    <p:cond delay="100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1" nodeType="withEffect">
                                  <p:stCondLst>
                                    <p:cond delay="1500"/>
                                  </p:stCondLst>
                                  <p:childTnLst>
                                    <p:set>
                                      <p:cBhvr>
                                        <p:cTn id="72" dur="1" fill="hold">
                                          <p:stCondLst>
                                            <p:cond delay="0"/>
                                          </p:stCondLst>
                                        </p:cTn>
                                        <p:tgtEl>
                                          <p:spTgt spid="34"/>
                                        </p:tgtEl>
                                        <p:attrNameLst>
                                          <p:attrName>style.visibility</p:attrName>
                                        </p:attrNameLst>
                                      </p:cBhvr>
                                      <p:to>
                                        <p:strVal val="visible"/>
                                      </p:to>
                                    </p:set>
                                  </p:childTnLst>
                                </p:cTn>
                              </p:par>
                              <p:par>
                                <p:cTn id="73" presetID="64" presetClass="path" presetSubtype="0" repeatCount="indefinite" accel="50000" fill="hold" grpId="2" nodeType="withEffect">
                                  <p:stCondLst>
                                    <p:cond delay="2000"/>
                                  </p:stCondLst>
                                  <p:childTnLst>
                                    <p:animMotion origin="layout" path="M 0.00118 0.00092 L 0.28209 0.22247 " pathEditMode="relative" rAng="0" ptsTypes="AA">
                                      <p:cBhvr>
                                        <p:cTn id="74" dur="5000" fill="hold"/>
                                        <p:tgtEl>
                                          <p:spTgt spid="34"/>
                                        </p:tgtEl>
                                        <p:attrNameLst>
                                          <p:attrName>ppt_x</p:attrName>
                                          <p:attrName>ppt_y</p:attrName>
                                        </p:attrNameLst>
                                      </p:cBhvr>
                                      <p:rCtr x="140" y="111"/>
                                    </p:animMotion>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nodeType="clickEffect">
                                  <p:stCondLst>
                                    <p:cond delay="0"/>
                                  </p:stCondLst>
                                  <p:childTnLst>
                                    <p:animEffect transition="out" filter="wipe(down)">
                                      <p:cBhvr>
                                        <p:cTn id="78" dur="5000"/>
                                        <p:tgtEl>
                                          <p:spTgt spid="9"/>
                                        </p:tgtEl>
                                      </p:cBhvr>
                                    </p:animEffect>
                                    <p:set>
                                      <p:cBhvr>
                                        <p:cTn id="79"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5" grpId="0" animBg="1"/>
      <p:bldP spid="25" grpId="1" animBg="1"/>
      <p:bldP spid="25" grpId="2" animBg="1"/>
      <p:bldP spid="26" grpId="0" animBg="1"/>
      <p:bldP spid="26" grpId="1" animBg="1"/>
      <p:bldP spid="26" grpId="2" animBg="1"/>
      <p:bldP spid="28" grpId="0" animBg="1"/>
      <p:bldP spid="28" grpId="1" animBg="1"/>
      <p:bldP spid="28" grpId="2" animBg="1"/>
      <p:bldP spid="32" grpId="0" animBg="1"/>
      <p:bldP spid="32" grpId="1" animBg="1"/>
      <p:bldP spid="32" grpId="2" animBg="1"/>
      <p:bldP spid="33" grpId="0" animBg="1"/>
      <p:bldP spid="33" grpId="1" animBg="1"/>
      <p:bldP spid="33" grpId="2" animBg="1"/>
      <p:bldP spid="34" grpId="0" animBg="1"/>
      <p:bldP spid="34" grpId="1" animBg="1"/>
      <p:bldP spid="34"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754.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00300" y="362744"/>
            <a:ext cx="7320492" cy="5490369"/>
          </a:xfrm>
        </p:spPr>
      </p:pic>
      <p:sp>
        <p:nvSpPr>
          <p:cNvPr id="5" name="Rectangle 4"/>
          <p:cNvSpPr/>
          <p:nvPr/>
        </p:nvSpPr>
        <p:spPr>
          <a:xfrm>
            <a:off x="5924550" y="1828800"/>
            <a:ext cx="1619250" cy="361950"/>
          </a:xfrm>
          <a:prstGeom prst="rect">
            <a:avLst/>
          </a:prstGeom>
          <a:solidFill>
            <a:srgbClr val="FFFF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Density to Determine Ethanol Percentage</a:t>
            </a:r>
          </a:p>
        </p:txBody>
      </p:sp>
      <p:sp>
        <p:nvSpPr>
          <p:cNvPr id="30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Freeform 9"/>
          <p:cNvSpPr/>
          <p:nvPr/>
        </p:nvSpPr>
        <p:spPr>
          <a:xfrm>
            <a:off x="451262" y="4429480"/>
            <a:ext cx="4013860" cy="1377537"/>
          </a:xfrm>
          <a:custGeom>
            <a:avLst/>
            <a:gdLst>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941639 w 4013860"/>
              <a:gd name="connsiteY1" fmla="*/ 47501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1001016 w 4013860"/>
              <a:gd name="connsiteY1" fmla="*/ 11875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989140 w 4013860"/>
              <a:gd name="connsiteY1" fmla="*/ 11876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1001016 w 4013860"/>
              <a:gd name="connsiteY1" fmla="*/ 11875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860" h="1377537" stroke="0" extrusionOk="0">
                <a:moveTo>
                  <a:pt x="0" y="656631"/>
                </a:moveTo>
                <a:lnTo>
                  <a:pt x="3357229" y="656631"/>
                </a:lnTo>
                <a:lnTo>
                  <a:pt x="3357229" y="1377537"/>
                </a:lnTo>
                <a:lnTo>
                  <a:pt x="0" y="1377537"/>
                </a:lnTo>
                <a:lnTo>
                  <a:pt x="0" y="656631"/>
                </a:lnTo>
                <a:close/>
              </a:path>
              <a:path w="4013860" h="1377537" fill="darkenLess" stroke="0" extrusionOk="0">
                <a:moveTo>
                  <a:pt x="3357229" y="656631"/>
                </a:moveTo>
                <a:lnTo>
                  <a:pt x="4013860" y="0"/>
                </a:lnTo>
                <a:lnTo>
                  <a:pt x="4013860" y="720906"/>
                </a:lnTo>
                <a:lnTo>
                  <a:pt x="3357229" y="1377537"/>
                </a:lnTo>
                <a:lnTo>
                  <a:pt x="3357229" y="656631"/>
                </a:lnTo>
                <a:close/>
              </a:path>
              <a:path w="4013860" h="1377537" fill="lightenLess" stroke="0" extrusionOk="0">
                <a:moveTo>
                  <a:pt x="0" y="656631"/>
                </a:moveTo>
                <a:lnTo>
                  <a:pt x="989140" y="11876"/>
                </a:lnTo>
                <a:lnTo>
                  <a:pt x="4013860" y="0"/>
                </a:lnTo>
                <a:lnTo>
                  <a:pt x="3357229" y="656631"/>
                </a:lnTo>
                <a:lnTo>
                  <a:pt x="0" y="656631"/>
                </a:lnTo>
                <a:close/>
              </a:path>
              <a:path w="4013860" h="1377537" fill="none" extrusionOk="0">
                <a:moveTo>
                  <a:pt x="0" y="656631"/>
                </a:moveTo>
                <a:lnTo>
                  <a:pt x="1001016" y="11875"/>
                </a:lnTo>
                <a:lnTo>
                  <a:pt x="4013860" y="0"/>
                </a:lnTo>
                <a:lnTo>
                  <a:pt x="4013860" y="720906"/>
                </a:lnTo>
                <a:lnTo>
                  <a:pt x="3357229" y="1377537"/>
                </a:lnTo>
                <a:lnTo>
                  <a:pt x="0" y="1377537"/>
                </a:lnTo>
                <a:lnTo>
                  <a:pt x="0" y="656631"/>
                </a:lnTo>
                <a:close/>
                <a:moveTo>
                  <a:pt x="0" y="656631"/>
                </a:moveTo>
                <a:lnTo>
                  <a:pt x="3357229" y="656631"/>
                </a:lnTo>
                <a:lnTo>
                  <a:pt x="4013860" y="0"/>
                </a:lnTo>
                <a:moveTo>
                  <a:pt x="3357229" y="656631"/>
                </a:moveTo>
                <a:lnTo>
                  <a:pt x="3357229" y="1377537"/>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330037" y="4156348"/>
            <a:ext cx="2541319" cy="676894"/>
          </a:xfrm>
          <a:prstGeom prst="can">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46555" y="1697182"/>
            <a:ext cx="7345445" cy="2622923"/>
          </a:xfrm>
          <a:prstGeom prst="rect">
            <a:avLst/>
          </a:prstGeom>
          <a:noFill/>
          <a:ln w="9525">
            <a:noFill/>
            <a:miter lim="800000"/>
            <a:headEnd/>
            <a:tailEnd/>
          </a:ln>
        </p:spPr>
      </p:pic>
      <p:pic>
        <p:nvPicPr>
          <p:cNvPr id="3096" name="Picture 24" descr="C:\Users\jburk\AppData\Local\Microsoft\Windows\Temporary Internet Files\Content.IE5\3O3FHT3B\237735LRG[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0068" y="2125683"/>
            <a:ext cx="332509" cy="2054431"/>
          </a:xfrm>
          <a:prstGeom prst="rect">
            <a:avLst/>
          </a:prstGeom>
          <a:noFill/>
        </p:spPr>
      </p:pic>
      <p:pic>
        <p:nvPicPr>
          <p:cNvPr id="36" name="Picture 24" descr="C:\Users\jburk\AppData\Local\Microsoft\Windows\Temporary Internet Files\Content.IE5\3O3FHT3B\237735LRG[1].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0062" y="4085111"/>
            <a:ext cx="676893" cy="344385"/>
          </a:xfrm>
          <a:prstGeom prst="rect">
            <a:avLst/>
          </a:prstGeom>
          <a:noFill/>
        </p:spPr>
      </p:pic>
      <p:pic>
        <p:nvPicPr>
          <p:cNvPr id="37" name="Picture 24" descr="C:\Users\jburk\AppData\Local\Microsoft\Windows\Temporary Internet Files\Content.IE5\3O3FHT3B\237735LRG[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29443" y="3135085"/>
            <a:ext cx="225632" cy="1093779"/>
          </a:xfrm>
          <a:prstGeom prst="rect">
            <a:avLst/>
          </a:prstGeom>
          <a:noFill/>
        </p:spPr>
      </p:pic>
      <p:sp>
        <p:nvSpPr>
          <p:cNvPr id="38" name="TextBox 37"/>
          <p:cNvSpPr txBox="1"/>
          <p:nvPr/>
        </p:nvSpPr>
        <p:spPr>
          <a:xfrm>
            <a:off x="10509665" y="2196936"/>
            <a:ext cx="843501"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35.20 g</a:t>
            </a:r>
          </a:p>
        </p:txBody>
      </p:sp>
      <p:sp>
        <p:nvSpPr>
          <p:cNvPr id="39" name="TextBox 38"/>
          <p:cNvSpPr txBox="1"/>
          <p:nvPr/>
        </p:nvSpPr>
        <p:spPr>
          <a:xfrm>
            <a:off x="10543316" y="2444349"/>
            <a:ext cx="817853"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8.95 ml</a:t>
            </a:r>
          </a:p>
        </p:txBody>
      </p:sp>
      <p:sp>
        <p:nvSpPr>
          <p:cNvPr id="40" name="TextBox 39"/>
          <p:cNvSpPr txBox="1"/>
          <p:nvPr/>
        </p:nvSpPr>
        <p:spPr>
          <a:xfrm>
            <a:off x="10483940" y="2693718"/>
            <a:ext cx="766557" cy="461665"/>
          </a:xfrm>
          <a:prstGeom prst="rect">
            <a:avLst/>
          </a:prstGeom>
          <a:noFill/>
        </p:spPr>
        <p:txBody>
          <a:bodyPr wrap="none" rtlCol="0">
            <a:spAutoFit/>
          </a:bodyPr>
          <a:lstStyle/>
          <a:p>
            <a:r>
              <a:rPr lang="en-US" sz="2400" dirty="0" smtClean="0">
                <a:solidFill>
                  <a:schemeClr val="accent1">
                    <a:lumMod val="75000"/>
                  </a:schemeClr>
                </a:solidFill>
                <a:latin typeface="Freestyle Script" pitchFamily="66" charset="0"/>
              </a:rPr>
              <a:t>43.40g</a:t>
            </a:r>
            <a:endParaRPr lang="en-US" sz="2400" dirty="0">
              <a:solidFill>
                <a:schemeClr val="accent1">
                  <a:lumMod val="75000"/>
                </a:schemeClr>
              </a:solidFill>
              <a:latin typeface="Freestyle Script" pitchFamily="66" charset="0"/>
            </a:endParaRPr>
          </a:p>
        </p:txBody>
      </p:sp>
      <p:sp>
        <p:nvSpPr>
          <p:cNvPr id="41" name="TextBox 40"/>
          <p:cNvSpPr txBox="1"/>
          <p:nvPr/>
        </p:nvSpPr>
        <p:spPr>
          <a:xfrm>
            <a:off x="10541338" y="3059868"/>
            <a:ext cx="660758" cy="461665"/>
          </a:xfrm>
          <a:prstGeom prst="rect">
            <a:avLst/>
          </a:prstGeom>
          <a:noFill/>
        </p:spPr>
        <p:txBody>
          <a:bodyPr wrap="none" rtlCol="0">
            <a:spAutoFit/>
          </a:bodyPr>
          <a:lstStyle/>
          <a:p>
            <a:r>
              <a:rPr lang="en-US" sz="2400" dirty="0" smtClean="0">
                <a:solidFill>
                  <a:schemeClr val="accent1">
                    <a:lumMod val="75000"/>
                  </a:schemeClr>
                </a:solidFill>
                <a:latin typeface="Freestyle Script" pitchFamily="66" charset="0"/>
              </a:rPr>
              <a:t>8.20g</a:t>
            </a:r>
            <a:endParaRPr lang="en-US" sz="2400" dirty="0">
              <a:solidFill>
                <a:schemeClr val="accent1">
                  <a:lumMod val="75000"/>
                </a:schemeClr>
              </a:solidFill>
              <a:latin typeface="Freestyle Script" pitchFamily="66" charset="0"/>
            </a:endParaRPr>
          </a:p>
        </p:txBody>
      </p:sp>
      <p:sp>
        <p:nvSpPr>
          <p:cNvPr id="42" name="TextBox 41"/>
          <p:cNvSpPr txBox="1"/>
          <p:nvPr/>
        </p:nvSpPr>
        <p:spPr>
          <a:xfrm>
            <a:off x="10515611" y="3402268"/>
            <a:ext cx="1122423" cy="461665"/>
          </a:xfrm>
          <a:prstGeom prst="rect">
            <a:avLst/>
          </a:prstGeom>
          <a:noFill/>
        </p:spPr>
        <p:txBody>
          <a:bodyPr wrap="none" rtlCol="0">
            <a:spAutoFit/>
          </a:bodyPr>
          <a:lstStyle/>
          <a:p>
            <a:r>
              <a:rPr lang="en-US" sz="2400" dirty="0" smtClean="0">
                <a:solidFill>
                  <a:schemeClr val="accent1">
                    <a:lumMod val="75000"/>
                  </a:schemeClr>
                </a:solidFill>
                <a:latin typeface="Freestyle Script" pitchFamily="66" charset="0"/>
              </a:rPr>
              <a:t>0.916 </a:t>
            </a:r>
            <a:r>
              <a:rPr lang="en-US" sz="2400" dirty="0">
                <a:solidFill>
                  <a:schemeClr val="accent1">
                    <a:lumMod val="75000"/>
                  </a:schemeClr>
                </a:solidFill>
                <a:latin typeface="Freestyle Script" pitchFamily="66" charset="0"/>
              </a:rPr>
              <a:t>g/ml</a:t>
            </a:r>
          </a:p>
        </p:txBody>
      </p:sp>
      <p:sp>
        <p:nvSpPr>
          <p:cNvPr id="43" name="TextBox 42"/>
          <p:cNvSpPr txBox="1"/>
          <p:nvPr/>
        </p:nvSpPr>
        <p:spPr>
          <a:xfrm>
            <a:off x="10507690" y="1945586"/>
            <a:ext cx="923651"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15.45 ml</a:t>
            </a:r>
          </a:p>
        </p:txBody>
      </p:sp>
      <p:sp>
        <p:nvSpPr>
          <p:cNvPr id="44" name="TextBox 43"/>
          <p:cNvSpPr txBox="1"/>
          <p:nvPr/>
        </p:nvSpPr>
        <p:spPr>
          <a:xfrm>
            <a:off x="7685816" y="5149449"/>
            <a:ext cx="1342034"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8.95 ml</a:t>
            </a:r>
          </a:p>
        </p:txBody>
      </p:sp>
      <p:sp>
        <p:nvSpPr>
          <p:cNvPr id="45" name="TextBox 44"/>
          <p:cNvSpPr txBox="1"/>
          <p:nvPr/>
        </p:nvSpPr>
        <p:spPr>
          <a:xfrm>
            <a:off x="7874338" y="4755318"/>
            <a:ext cx="1050288" cy="769441"/>
          </a:xfrm>
          <a:prstGeom prst="rect">
            <a:avLst/>
          </a:prstGeom>
          <a:noFill/>
        </p:spPr>
        <p:txBody>
          <a:bodyPr wrap="none" rtlCol="0">
            <a:spAutoFit/>
          </a:bodyPr>
          <a:lstStyle/>
          <a:p>
            <a:r>
              <a:rPr lang="en-US" sz="4400" u="sng" dirty="0" smtClean="0">
                <a:solidFill>
                  <a:schemeClr val="accent1">
                    <a:lumMod val="75000"/>
                  </a:schemeClr>
                </a:solidFill>
                <a:latin typeface="Freestyle Script" pitchFamily="66" charset="0"/>
              </a:rPr>
              <a:t>8.20g</a:t>
            </a:r>
            <a:endParaRPr lang="en-US" sz="4000" u="sng" dirty="0">
              <a:solidFill>
                <a:schemeClr val="accent1">
                  <a:lumMod val="75000"/>
                </a:schemeClr>
              </a:solidFill>
              <a:latin typeface="Freestyle Script" pitchFamily="66" charset="0"/>
            </a:endParaRPr>
          </a:p>
        </p:txBody>
      </p:sp>
      <p:sp>
        <p:nvSpPr>
          <p:cNvPr id="46" name="TextBox 45"/>
          <p:cNvSpPr txBox="1"/>
          <p:nvPr/>
        </p:nvSpPr>
        <p:spPr>
          <a:xfrm>
            <a:off x="9144011" y="4983418"/>
            <a:ext cx="2228495"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 </a:t>
            </a:r>
            <a:r>
              <a:rPr lang="en-US" sz="4400" dirty="0" smtClean="0">
                <a:solidFill>
                  <a:schemeClr val="accent1">
                    <a:lumMod val="75000"/>
                  </a:schemeClr>
                </a:solidFill>
                <a:latin typeface="Freestyle Script" pitchFamily="66" charset="0"/>
              </a:rPr>
              <a:t>0.916 </a:t>
            </a:r>
            <a:r>
              <a:rPr lang="en-US" sz="4400" dirty="0">
                <a:solidFill>
                  <a:schemeClr val="accent1">
                    <a:lumMod val="75000"/>
                  </a:schemeClr>
                </a:solidFill>
                <a:latin typeface="Freestyle Script" pitchFamily="66" charset="0"/>
              </a:rPr>
              <a:t>g/ml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20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2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22428" y="1247621"/>
            <a:ext cx="1287532" cy="769441"/>
          </a:xfrm>
          <a:prstGeom prst="rect">
            <a:avLst/>
          </a:prstGeom>
          <a:noFill/>
        </p:spPr>
        <p:txBody>
          <a:bodyPr wrap="none" rtlCol="0">
            <a:spAutoFit/>
          </a:bodyPr>
          <a:lstStyle/>
          <a:p>
            <a:r>
              <a:rPr lang="en-US" sz="4400" dirty="0"/>
              <a:t>57 %</a:t>
            </a:r>
          </a:p>
        </p:txBody>
      </p:sp>
      <p:pic>
        <p:nvPicPr>
          <p:cNvPr id="8" name="Picture 7"/>
          <p:cNvPicPr>
            <a:picLocks noChangeAspect="1"/>
          </p:cNvPicPr>
          <p:nvPr/>
        </p:nvPicPr>
        <p:blipFill>
          <a:blip r:embed="rId2"/>
          <a:stretch>
            <a:fillRect/>
          </a:stretch>
        </p:blipFill>
        <p:spPr>
          <a:xfrm>
            <a:off x="-2" y="0"/>
            <a:ext cx="6012253" cy="7109083"/>
          </a:xfrm>
          <a:prstGeom prst="rect">
            <a:avLst/>
          </a:prstGeom>
        </p:spPr>
      </p:pic>
      <p:sp>
        <p:nvSpPr>
          <p:cNvPr id="9" name="Rectangle 8"/>
          <p:cNvSpPr/>
          <p:nvPr/>
        </p:nvSpPr>
        <p:spPr>
          <a:xfrm>
            <a:off x="1791047" y="5572664"/>
            <a:ext cx="2430153" cy="358051"/>
          </a:xfrm>
          <a:prstGeom prst="rect">
            <a:avLst/>
          </a:prstGeom>
          <a:solidFill>
            <a:srgbClr val="FFFF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8"/>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t>
            </a:r>
            <a:endParaRPr lang="en-US" dirty="0"/>
          </a:p>
        </p:txBody>
      </p:sp>
      <p:sp>
        <p:nvSpPr>
          <p:cNvPr id="8" name="Content Placeholder 7"/>
          <p:cNvSpPr>
            <a:spLocks noGrp="1"/>
          </p:cNvSpPr>
          <p:nvPr>
            <p:ph idx="1"/>
          </p:nvPr>
        </p:nvSpPr>
        <p:spPr>
          <a:xfrm>
            <a:off x="838200" y="1508166"/>
            <a:ext cx="10515600" cy="4668797"/>
          </a:xfrm>
        </p:spPr>
        <p:txBody>
          <a:bodyPr/>
          <a:lstStyle/>
          <a:p>
            <a:r>
              <a:rPr lang="en-US" dirty="0" smtClean="0"/>
              <a:t> Ethanol is a renewable source of fuel for vehicles that is widely produced from corn. Ethanol production is reliant on the anaerobic fermentation of corn sugars by yeast. </a:t>
            </a:r>
            <a:endParaRPr lang="en-US" dirty="0"/>
          </a:p>
        </p:txBody>
      </p:sp>
      <p:sp>
        <p:nvSpPr>
          <p:cNvPr id="3075" name="Text Box 3"/>
          <p:cNvSpPr txBox="1">
            <a:spLocks noChangeArrowheads="1"/>
          </p:cNvSpPr>
          <p:nvPr/>
        </p:nvSpPr>
        <p:spPr bwMode="auto">
          <a:xfrm>
            <a:off x="2590488" y="3021820"/>
            <a:ext cx="1298389"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Glucose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Text Box 2"/>
          <p:cNvSpPr txBox="1">
            <a:spLocks noChangeArrowheads="1"/>
          </p:cNvSpPr>
          <p:nvPr/>
        </p:nvSpPr>
        <p:spPr bwMode="auto">
          <a:xfrm>
            <a:off x="4966607" y="3114153"/>
            <a:ext cx="1150236"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Ethanol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Text Box 1"/>
          <p:cNvSpPr txBox="1">
            <a:spLocks noChangeArrowheads="1"/>
          </p:cNvSpPr>
          <p:nvPr/>
        </p:nvSpPr>
        <p:spPr bwMode="auto">
          <a:xfrm>
            <a:off x="6625379" y="3021820"/>
            <a:ext cx="2352366"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Carbon dioxide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8746630" y="3298819"/>
            <a:ext cx="822325"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2 ATP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2223906" y="3173528"/>
            <a:ext cx="77981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C</a:t>
            </a:r>
            <a:r>
              <a:rPr kumimoji="0" lang="en-US" sz="3200" b="1" i="0" u="none" strike="noStrike" cap="none" normalizeH="0" baseline="-30000" dirty="0" smtClean="0">
                <a:ln>
                  <a:noFill/>
                </a:ln>
                <a:solidFill>
                  <a:schemeClr val="tx1"/>
                </a:solidFill>
                <a:effectLst/>
                <a:latin typeface="Arial" pitchFamily="34" charset="0"/>
                <a:cs typeface="Arial" pitchFamily="34" charset="0"/>
              </a:rPr>
              <a:t>6</a:t>
            </a:r>
            <a:r>
              <a:rPr kumimoji="0" lang="en-US" sz="3200" b="1" i="0" u="none" strike="noStrike" cap="none" normalizeH="0" baseline="0" dirty="0" smtClean="0">
                <a:ln>
                  <a:noFill/>
                </a:ln>
                <a:solidFill>
                  <a:schemeClr val="tx1"/>
                </a:solidFill>
                <a:effectLst/>
                <a:latin typeface="Arial" pitchFamily="34" charset="0"/>
                <a:cs typeface="Arial" pitchFamily="34" charset="0"/>
              </a:rPr>
              <a:t>H</a:t>
            </a:r>
            <a:r>
              <a:rPr kumimoji="0" lang="en-US" sz="3200" b="1" i="0" u="none" strike="noStrike" cap="none" normalizeH="0" baseline="-30000" dirty="0" smtClean="0">
                <a:ln>
                  <a:noFill/>
                </a:ln>
                <a:solidFill>
                  <a:schemeClr val="tx1"/>
                </a:solidFill>
                <a:effectLst/>
                <a:latin typeface="Arial" pitchFamily="34" charset="0"/>
                <a:cs typeface="Arial" pitchFamily="34" charset="0"/>
              </a:rPr>
              <a:t>12</a:t>
            </a:r>
            <a:r>
              <a:rPr kumimoji="0" lang="en-US" sz="3200" b="1" i="0" u="none" strike="noStrike" cap="none" normalizeH="0" baseline="0" dirty="0" smtClean="0">
                <a:ln>
                  <a:noFill/>
                </a:ln>
                <a:solidFill>
                  <a:schemeClr val="tx1"/>
                </a:solidFill>
                <a:effectLst/>
                <a:latin typeface="Arial" pitchFamily="34" charset="0"/>
                <a:cs typeface="Arial" pitchFamily="34" charset="0"/>
              </a:rPr>
              <a:t>O</a:t>
            </a:r>
            <a:r>
              <a:rPr kumimoji="0" lang="en-US" sz="3200" b="1" i="0" u="none" strike="noStrike" cap="none" normalizeH="0" baseline="-30000" dirty="0" smtClean="0">
                <a:ln>
                  <a:noFill/>
                </a:ln>
                <a:solidFill>
                  <a:schemeClr val="tx1"/>
                </a:solidFill>
                <a:effectLst/>
                <a:latin typeface="Arial" pitchFamily="34" charset="0"/>
                <a:cs typeface="Arial" pitchFamily="34" charset="0"/>
              </a:rPr>
              <a:t>6</a:t>
            </a:r>
            <a:r>
              <a:rPr kumimoji="0" lang="en-US" sz="32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 2 C</a:t>
            </a:r>
            <a:r>
              <a:rPr kumimoji="0" lang="en-US" sz="3200" b="1" i="0" u="none" strike="noStrike" cap="none" normalizeH="0" baseline="-30000" dirty="0" smtClean="0">
                <a:ln>
                  <a:noFill/>
                </a:ln>
                <a:solidFill>
                  <a:schemeClr val="tx1"/>
                </a:solidFill>
                <a:effectLst/>
                <a:latin typeface="Arial" pitchFamily="34" charset="0"/>
                <a:cs typeface="Arial" pitchFamily="34" charset="0"/>
              </a:rPr>
              <a:t>2</a:t>
            </a:r>
            <a:r>
              <a:rPr kumimoji="0" lang="en-US" sz="3200" b="1" i="0" u="none" strike="noStrike" cap="none" normalizeH="0" baseline="0" dirty="0" smtClean="0">
                <a:ln>
                  <a:noFill/>
                </a:ln>
                <a:solidFill>
                  <a:schemeClr val="tx1"/>
                </a:solidFill>
                <a:effectLst/>
                <a:latin typeface="Arial" pitchFamily="34" charset="0"/>
                <a:cs typeface="Arial" pitchFamily="34" charset="0"/>
              </a:rPr>
              <a:t>H</a:t>
            </a:r>
            <a:r>
              <a:rPr kumimoji="0" lang="en-US" sz="3200" b="1" i="0" u="none" strike="noStrike" cap="none" normalizeH="0" baseline="-30000" dirty="0" smtClean="0">
                <a:ln>
                  <a:noFill/>
                </a:ln>
                <a:solidFill>
                  <a:schemeClr val="tx1"/>
                </a:solidFill>
                <a:effectLst/>
                <a:latin typeface="Arial" pitchFamily="34" charset="0"/>
                <a:cs typeface="Arial" pitchFamily="34" charset="0"/>
              </a:rPr>
              <a:t>5</a:t>
            </a:r>
            <a:r>
              <a:rPr kumimoji="0" lang="en-US" sz="3200" b="1" i="0" u="none" strike="noStrike" cap="none" normalizeH="0" baseline="0" dirty="0" smtClean="0">
                <a:ln>
                  <a:noFill/>
                </a:ln>
                <a:solidFill>
                  <a:schemeClr val="tx1"/>
                </a:solidFill>
                <a:effectLst/>
                <a:latin typeface="Arial" pitchFamily="34" charset="0"/>
                <a:cs typeface="Arial" pitchFamily="34" charset="0"/>
              </a:rPr>
              <a:t>OH + 2 CO</a:t>
            </a:r>
            <a:r>
              <a:rPr kumimoji="0" lang="en-US" sz="3200" b="1" i="0" u="none" strike="noStrike" cap="none" normalizeH="0" baseline="-30000" dirty="0" smtClean="0">
                <a:ln>
                  <a:noFill/>
                </a:ln>
                <a:solidFill>
                  <a:schemeClr val="tx1"/>
                </a:solidFill>
                <a:effectLst/>
                <a:latin typeface="Arial" pitchFamily="34" charset="0"/>
                <a:cs typeface="Arial" pitchFamily="34" charset="0"/>
              </a:rPr>
              <a:t>2</a:t>
            </a:r>
            <a:r>
              <a:rPr kumimoji="0" lang="en-US" sz="3200" b="1" i="0" u="none" strike="noStrike" cap="none" normalizeH="0" baseline="0" dirty="0" smtClean="0">
                <a:ln>
                  <a:noFill/>
                </a:ln>
                <a:solidFill>
                  <a:schemeClr val="tx1"/>
                </a:solidFill>
                <a:effectLst/>
                <a:latin typeface="Arial" pitchFamily="34" charset="0"/>
                <a:cs typeface="Arial" pitchFamily="34" charset="0"/>
              </a:rPr>
              <a:t> + Energy</a:t>
            </a:r>
            <a:r>
              <a:rPr kumimoji="0" lang="en-US" sz="1400" b="1" i="0" u="none" strike="noStrike" cap="none" normalizeH="0" baseline="0" dirty="0" smtClean="0">
                <a:ln>
                  <a:noFill/>
                </a:ln>
                <a:solidFill>
                  <a:schemeClr val="tx1"/>
                </a:solidFill>
                <a:effectLst/>
                <a:latin typeface="Arial" pitchFamily="34"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15"/>
          <p:cNvGrpSpPr/>
          <p:nvPr/>
        </p:nvGrpSpPr>
        <p:grpSpPr>
          <a:xfrm rot="1079547">
            <a:off x="6819900" y="4457700"/>
            <a:ext cx="1085850" cy="381000"/>
            <a:chOff x="6819900" y="4857750"/>
            <a:chExt cx="1085850" cy="381000"/>
          </a:xfrm>
        </p:grpSpPr>
        <p:sp>
          <p:nvSpPr>
            <p:cNvPr id="13" name="Oval 12"/>
            <p:cNvSpPr/>
            <p:nvPr/>
          </p:nvSpPr>
          <p:spPr>
            <a:xfrm>
              <a:off x="681990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2475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62800" y="48577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 name="Group 16"/>
          <p:cNvGrpSpPr/>
          <p:nvPr/>
        </p:nvGrpSpPr>
        <p:grpSpPr>
          <a:xfrm rot="628969">
            <a:off x="7105650" y="5314950"/>
            <a:ext cx="1085850" cy="381000"/>
            <a:chOff x="6819900" y="4857750"/>
            <a:chExt cx="1085850" cy="381000"/>
          </a:xfrm>
        </p:grpSpPr>
        <p:sp>
          <p:nvSpPr>
            <p:cNvPr id="18" name="Oval 17"/>
            <p:cNvSpPr/>
            <p:nvPr/>
          </p:nvSpPr>
          <p:spPr>
            <a:xfrm>
              <a:off x="681990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2475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62800" y="48577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 name="Group 20"/>
          <p:cNvGrpSpPr/>
          <p:nvPr/>
        </p:nvGrpSpPr>
        <p:grpSpPr>
          <a:xfrm rot="20045464">
            <a:off x="4501802" y="4312351"/>
            <a:ext cx="1404542" cy="838200"/>
            <a:chOff x="6610350" y="4762500"/>
            <a:chExt cx="1404542" cy="838200"/>
          </a:xfrm>
        </p:grpSpPr>
        <p:sp>
          <p:nvSpPr>
            <p:cNvPr id="22" name="Oval 2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7524750" y="4991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7786292" y="5051627"/>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3900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7705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10350" y="50673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7705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3900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20202032">
            <a:off x="5302525" y="5156600"/>
            <a:ext cx="1361426" cy="838200"/>
            <a:chOff x="6610350" y="4762500"/>
            <a:chExt cx="1361426" cy="838200"/>
          </a:xfrm>
        </p:grpSpPr>
        <p:sp>
          <p:nvSpPr>
            <p:cNvPr id="32" name="Oval 3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7524750" y="4991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7743176" y="5059513"/>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23900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7705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610350" y="50673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87705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3900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114550" y="4362450"/>
            <a:ext cx="1695450" cy="1714500"/>
            <a:chOff x="6210300" y="3981450"/>
            <a:chExt cx="1695450" cy="1714500"/>
          </a:xfrm>
        </p:grpSpPr>
        <p:sp>
          <p:nvSpPr>
            <p:cNvPr id="58" name="Oval 57"/>
            <p:cNvSpPr/>
            <p:nvPr/>
          </p:nvSpPr>
          <p:spPr>
            <a:xfrm>
              <a:off x="7448550" y="42481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610350" y="41529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629400" y="51816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7410450" y="46863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6553200" y="5410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562850" y="54673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77050" y="50863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210300" y="47815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96050" y="40767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77150" y="41910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610350" y="47053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p:cNvSpPr/>
            <p:nvPr/>
          </p:nvSpPr>
          <p:spPr>
            <a:xfrm>
              <a:off x="6800850" y="43815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7181850" y="43815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p:cNvSpPr/>
            <p:nvPr/>
          </p:nvSpPr>
          <p:spPr>
            <a:xfrm>
              <a:off x="6324600" y="46291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743700" y="47815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86600" y="4038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915150" y="44958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239000" y="50482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353300" y="5238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05650" y="41338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7105650" y="42100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315200" y="39814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17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Density to determine Ethanol Percentage</a:t>
            </a:r>
          </a:p>
        </p:txBody>
      </p:sp>
      <p:sp>
        <p:nvSpPr>
          <p:cNvPr id="30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4379" y="1697182"/>
            <a:ext cx="8738838" cy="3120478"/>
          </a:xfrm>
          <a:prstGeom prst="rect">
            <a:avLst/>
          </a:prstGeom>
          <a:noFill/>
          <a:ln w="9525">
            <a:noFill/>
            <a:miter lim="800000"/>
            <a:headEnd/>
            <a:tailEnd/>
          </a:ln>
        </p:spPr>
      </p:pic>
      <p:sp>
        <p:nvSpPr>
          <p:cNvPr id="38" name="TextBox 37"/>
          <p:cNvSpPr txBox="1"/>
          <p:nvPr/>
        </p:nvSpPr>
        <p:spPr>
          <a:xfrm>
            <a:off x="7670881" y="2265176"/>
            <a:ext cx="95090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35.20 g</a:t>
            </a:r>
          </a:p>
        </p:txBody>
      </p:sp>
      <p:sp>
        <p:nvSpPr>
          <p:cNvPr id="39" name="TextBox 38"/>
          <p:cNvSpPr txBox="1"/>
          <p:nvPr/>
        </p:nvSpPr>
        <p:spPr>
          <a:xfrm>
            <a:off x="7704532" y="2580829"/>
            <a:ext cx="92365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8.95 ml</a:t>
            </a:r>
          </a:p>
        </p:txBody>
      </p:sp>
      <p:sp>
        <p:nvSpPr>
          <p:cNvPr id="40" name="TextBox 39"/>
          <p:cNvSpPr txBox="1"/>
          <p:nvPr/>
        </p:nvSpPr>
        <p:spPr>
          <a:xfrm>
            <a:off x="7645156" y="2843846"/>
            <a:ext cx="950901" cy="523220"/>
          </a:xfrm>
          <a:prstGeom prst="rect">
            <a:avLst/>
          </a:prstGeom>
          <a:noFill/>
        </p:spPr>
        <p:txBody>
          <a:bodyPr wrap="none" rtlCol="0">
            <a:spAutoFit/>
          </a:bodyPr>
          <a:lstStyle/>
          <a:p>
            <a:r>
              <a:rPr lang="en-US" sz="2800" dirty="0" smtClean="0">
                <a:solidFill>
                  <a:schemeClr val="accent1">
                    <a:lumMod val="75000"/>
                  </a:schemeClr>
                </a:solidFill>
                <a:latin typeface="Freestyle Script" pitchFamily="66" charset="0"/>
              </a:rPr>
              <a:t>43.40 </a:t>
            </a:r>
            <a:r>
              <a:rPr lang="en-US" sz="2800" dirty="0">
                <a:solidFill>
                  <a:schemeClr val="accent1">
                    <a:lumMod val="75000"/>
                  </a:schemeClr>
                </a:solidFill>
                <a:latin typeface="Freestyle Script" pitchFamily="66" charset="0"/>
              </a:rPr>
              <a:t>g</a:t>
            </a:r>
          </a:p>
        </p:txBody>
      </p:sp>
      <p:sp>
        <p:nvSpPr>
          <p:cNvPr id="41" name="TextBox 40"/>
          <p:cNvSpPr txBox="1"/>
          <p:nvPr/>
        </p:nvSpPr>
        <p:spPr>
          <a:xfrm>
            <a:off x="7702554" y="3237292"/>
            <a:ext cx="827471" cy="523220"/>
          </a:xfrm>
          <a:prstGeom prst="rect">
            <a:avLst/>
          </a:prstGeom>
          <a:noFill/>
        </p:spPr>
        <p:txBody>
          <a:bodyPr wrap="none" rtlCol="0">
            <a:spAutoFit/>
          </a:bodyPr>
          <a:lstStyle/>
          <a:p>
            <a:r>
              <a:rPr lang="en-US" sz="2800" dirty="0" smtClean="0">
                <a:solidFill>
                  <a:schemeClr val="accent1">
                    <a:lumMod val="75000"/>
                  </a:schemeClr>
                </a:solidFill>
                <a:latin typeface="Freestyle Script" pitchFamily="66" charset="0"/>
              </a:rPr>
              <a:t>8.20 </a:t>
            </a:r>
            <a:r>
              <a:rPr lang="en-US" sz="2800" dirty="0">
                <a:solidFill>
                  <a:schemeClr val="accent1">
                    <a:lumMod val="75000"/>
                  </a:schemeClr>
                </a:solidFill>
                <a:latin typeface="Freestyle Script" pitchFamily="66" charset="0"/>
              </a:rPr>
              <a:t>g</a:t>
            </a:r>
          </a:p>
        </p:txBody>
      </p:sp>
      <p:sp>
        <p:nvSpPr>
          <p:cNvPr id="42" name="TextBox 41"/>
          <p:cNvSpPr txBox="1"/>
          <p:nvPr/>
        </p:nvSpPr>
        <p:spPr>
          <a:xfrm>
            <a:off x="7676827" y="3688876"/>
            <a:ext cx="1276311" cy="523220"/>
          </a:xfrm>
          <a:prstGeom prst="rect">
            <a:avLst/>
          </a:prstGeom>
          <a:noFill/>
        </p:spPr>
        <p:txBody>
          <a:bodyPr wrap="none" rtlCol="0">
            <a:spAutoFit/>
          </a:bodyPr>
          <a:lstStyle/>
          <a:p>
            <a:r>
              <a:rPr lang="en-US" sz="2800" dirty="0" smtClean="0">
                <a:solidFill>
                  <a:schemeClr val="accent1">
                    <a:lumMod val="75000"/>
                  </a:schemeClr>
                </a:solidFill>
                <a:latin typeface="Freestyle Script" pitchFamily="66" charset="0"/>
              </a:rPr>
              <a:t>0.916 </a:t>
            </a:r>
            <a:r>
              <a:rPr lang="en-US" sz="2800" dirty="0">
                <a:solidFill>
                  <a:schemeClr val="accent1">
                    <a:lumMod val="75000"/>
                  </a:schemeClr>
                </a:solidFill>
                <a:latin typeface="Freestyle Script" pitchFamily="66" charset="0"/>
              </a:rPr>
              <a:t>g/ml</a:t>
            </a:r>
          </a:p>
        </p:txBody>
      </p:sp>
      <p:sp>
        <p:nvSpPr>
          <p:cNvPr id="43" name="TextBox 42"/>
          <p:cNvSpPr txBox="1"/>
          <p:nvPr/>
        </p:nvSpPr>
        <p:spPr>
          <a:xfrm>
            <a:off x="7668906" y="1972885"/>
            <a:ext cx="1047082"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15.45 ml</a:t>
            </a:r>
          </a:p>
        </p:txBody>
      </p:sp>
      <p:sp>
        <p:nvSpPr>
          <p:cNvPr id="17" name="TextBox 16"/>
          <p:cNvSpPr txBox="1"/>
          <p:nvPr/>
        </p:nvSpPr>
        <p:spPr>
          <a:xfrm>
            <a:off x="7706397" y="4010452"/>
            <a:ext cx="736099"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57 %</a:t>
            </a:r>
          </a:p>
        </p:txBody>
      </p:sp>
      <p:sp>
        <p:nvSpPr>
          <p:cNvPr id="18" name="TextBox 17"/>
          <p:cNvSpPr txBox="1"/>
          <p:nvPr/>
        </p:nvSpPr>
        <p:spPr>
          <a:xfrm>
            <a:off x="9854822" y="2084338"/>
            <a:ext cx="1534394"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15.45 ml</a:t>
            </a:r>
          </a:p>
        </p:txBody>
      </p:sp>
      <p:sp>
        <p:nvSpPr>
          <p:cNvPr id="19" name="TextBox 18"/>
          <p:cNvSpPr txBox="1"/>
          <p:nvPr/>
        </p:nvSpPr>
        <p:spPr>
          <a:xfrm>
            <a:off x="9742185" y="2492413"/>
            <a:ext cx="1160895" cy="769441"/>
          </a:xfrm>
          <a:prstGeom prst="rect">
            <a:avLst/>
          </a:prstGeom>
          <a:noFill/>
        </p:spPr>
        <p:txBody>
          <a:bodyPr wrap="none" rtlCol="0">
            <a:spAutoFit/>
          </a:bodyPr>
          <a:lstStyle/>
          <a:p>
            <a:r>
              <a:rPr lang="en-US" sz="4400" u="sng" dirty="0">
                <a:solidFill>
                  <a:schemeClr val="accent1">
                    <a:lumMod val="75000"/>
                  </a:schemeClr>
                </a:solidFill>
                <a:latin typeface="Freestyle Script" pitchFamily="66" charset="0"/>
              </a:rPr>
              <a:t>x 0.57</a:t>
            </a:r>
          </a:p>
        </p:txBody>
      </p:sp>
      <p:sp>
        <p:nvSpPr>
          <p:cNvPr id="20" name="TextBox 19"/>
          <p:cNvSpPr txBox="1"/>
          <p:nvPr/>
        </p:nvSpPr>
        <p:spPr>
          <a:xfrm>
            <a:off x="9788854" y="3014674"/>
            <a:ext cx="1342034"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8.81 ml</a:t>
            </a:r>
          </a:p>
        </p:txBody>
      </p:sp>
      <p:sp>
        <p:nvSpPr>
          <p:cNvPr id="21" name="TextBox 20"/>
          <p:cNvSpPr txBox="1"/>
          <p:nvPr/>
        </p:nvSpPr>
        <p:spPr>
          <a:xfrm>
            <a:off x="7539206" y="4313506"/>
            <a:ext cx="92365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8.81 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Test </a:t>
            </a:r>
          </a:p>
        </p:txBody>
      </p:sp>
      <p:sp>
        <p:nvSpPr>
          <p:cNvPr id="3" name="Content Placeholder 2"/>
          <p:cNvSpPr>
            <a:spLocks noGrp="1"/>
          </p:cNvSpPr>
          <p:nvPr>
            <p:ph idx="1"/>
          </p:nvPr>
        </p:nvSpPr>
        <p:spPr>
          <a:xfrm>
            <a:off x="857250" y="1558925"/>
            <a:ext cx="10515600" cy="4351338"/>
          </a:xfrm>
        </p:spPr>
        <p:txBody>
          <a:bodyPr/>
          <a:lstStyle/>
          <a:p>
            <a:r>
              <a:rPr lang="en-US" dirty="0"/>
              <a:t>If the percentage is above 30% it should sustain a flame</a:t>
            </a:r>
          </a:p>
          <a:p>
            <a:r>
              <a:rPr lang="en-US" dirty="0"/>
              <a:t>Add 2-3 ml of distillate to a watch glass</a:t>
            </a:r>
          </a:p>
          <a:p>
            <a:r>
              <a:rPr lang="en-US" dirty="0"/>
              <a:t>Remove distillate and any other flammable materials from area</a:t>
            </a:r>
          </a:p>
          <a:p>
            <a:r>
              <a:rPr lang="en-US" dirty="0"/>
              <a:t>Use a lighter to light the distillate</a:t>
            </a:r>
          </a:p>
        </p:txBody>
      </p:sp>
      <p:pic>
        <p:nvPicPr>
          <p:cNvPr id="38915" name="Picture 3" descr="C:\Users\jburk\AppData\Local\Microsoft\Windows\Temporary Internet Files\Content.IE5\KXIIBHP1\120px-Verre_de_montre[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19594" y="2973455"/>
            <a:ext cx="5048155" cy="3617845"/>
          </a:xfrm>
          <a:prstGeom prst="rect">
            <a:avLst/>
          </a:prstGeom>
          <a:noFill/>
        </p:spPr>
      </p:pic>
      <p:sp>
        <p:nvSpPr>
          <p:cNvPr id="6" name="Oval 5"/>
          <p:cNvSpPr/>
          <p:nvPr/>
        </p:nvSpPr>
        <p:spPr>
          <a:xfrm>
            <a:off x="4743450" y="4743450"/>
            <a:ext cx="2476500" cy="3429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9" name="Picture 7" descr="C:\Users\jburk\AppData\Local\Microsoft\Windows\Temporary Internet Files\Content.IE5\XWC4J96I\104885693[1].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0" y="3505200"/>
            <a:ext cx="1219200" cy="1466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919"/>
                                        </p:tgtEl>
                                        <p:attrNameLst>
                                          <p:attrName>style.visibility</p:attrName>
                                        </p:attrNameLst>
                                      </p:cBhvr>
                                      <p:to>
                                        <p:strVal val="visible"/>
                                      </p:to>
                                    </p:set>
                                    <p:animEffect transition="in" filter="fade">
                                      <p:cBhvr>
                                        <p:cTn id="32" dur="2000"/>
                                        <p:tgtEl>
                                          <p:spTgt spid="38919"/>
                                        </p:tgtEl>
                                      </p:cBhvr>
                                    </p:animEffect>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2000" fill="hold"/>
                                        <p:tgtEl>
                                          <p:spTgt spid="389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3" name="TextBox 2">
            <a:extLst>
              <a:ext uri="{FF2B5EF4-FFF2-40B4-BE49-F238E27FC236}">
                <a16:creationId xmlns:a16="http://schemas.microsoft.com/office/drawing/2014/main" xmlns="" id="{B59CE4ED-D875-43BC-8828-13617A5754A3}"/>
              </a:ext>
            </a:extLst>
          </p:cNvPr>
          <p:cNvSpPr txBox="1"/>
          <p:nvPr/>
        </p:nvSpPr>
        <p:spPr>
          <a:xfrm>
            <a:off x="1358900" y="927100"/>
            <a:ext cx="9779000" cy="1815882"/>
          </a:xfrm>
          <a:prstGeom prst="rect">
            <a:avLst/>
          </a:prstGeom>
          <a:noFill/>
        </p:spPr>
        <p:txBody>
          <a:bodyPr wrap="square" rtlCol="0">
            <a:spAutoFit/>
          </a:bodyPr>
          <a:lstStyle/>
          <a:p>
            <a:pPr algn="ctr"/>
            <a:r>
              <a:rPr lang="en-US" sz="2800" dirty="0"/>
              <a:t>This lab is made possible with the support and content contributions of the Kansas Corn Commission.</a:t>
            </a:r>
          </a:p>
          <a:p>
            <a:pPr algn="ctr"/>
            <a:endParaRPr lang="en-US" sz="2800" dirty="0"/>
          </a:p>
          <a:p>
            <a:pPr algn="ctr"/>
            <a:endParaRPr lang="en-US" sz="2800" dirty="0"/>
          </a:p>
        </p:txBody>
      </p:sp>
      <p:pic>
        <p:nvPicPr>
          <p:cNvPr id="6" name="Picture 5" descr="A picture containing drawing&#10;&#10;Description automatically generated">
            <a:extLst>
              <a:ext uri="{FF2B5EF4-FFF2-40B4-BE49-F238E27FC236}">
                <a16:creationId xmlns:a16="http://schemas.microsoft.com/office/drawing/2014/main" xmlns="" id="{DFBE8E45-7D5C-4DCC-8FFA-A2D7C286B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1244" y="2375432"/>
            <a:ext cx="3969512" cy="2509764"/>
          </a:xfrm>
          <a:prstGeom prst="rect">
            <a:avLst/>
          </a:prstGeom>
        </p:spPr>
      </p:pic>
    </p:spTree>
    <p:extLst>
      <p:ext uri="{BB962C8B-B14F-4D97-AF65-F5344CB8AC3E}">
        <p14:creationId xmlns:p14="http://schemas.microsoft.com/office/powerpoint/2010/main" val="276152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1325563"/>
          </a:xfrm>
        </p:spPr>
        <p:txBody>
          <a:bodyPr/>
          <a:lstStyle/>
          <a:p>
            <a:r>
              <a:rPr lang="en-US" dirty="0"/>
              <a:t>Ethanol </a:t>
            </a:r>
          </a:p>
        </p:txBody>
      </p:sp>
      <p:sp>
        <p:nvSpPr>
          <p:cNvPr id="8" name="Content Placeholder 7"/>
          <p:cNvSpPr>
            <a:spLocks noGrp="1"/>
          </p:cNvSpPr>
          <p:nvPr>
            <p:ph idx="1"/>
          </p:nvPr>
        </p:nvSpPr>
        <p:spPr>
          <a:xfrm>
            <a:off x="838200" y="3263461"/>
            <a:ext cx="10515600" cy="2627195"/>
          </a:xfrm>
        </p:spPr>
        <p:txBody>
          <a:bodyPr/>
          <a:lstStyle/>
          <a:p>
            <a:r>
              <a:rPr lang="en-US" dirty="0"/>
              <a:t>Scientists and industry professionals are constantly working to make the fermentation procedure more efficient. Different enzymes are added to the corn in order to break the starch into simple sugars that the yeast can process into ethanol. </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7338" y="772511"/>
            <a:ext cx="5975129" cy="2349064"/>
          </a:xfrm>
          <a:prstGeom prst="rect">
            <a:avLst/>
          </a:prstGeom>
          <a:noFill/>
          <a:ln w="9525">
            <a:noFill/>
            <a:miter lim="800000"/>
            <a:headEnd/>
            <a:tailEnd/>
          </a:ln>
        </p:spPr>
      </p:pic>
    </p:spTree>
    <p:extLst>
      <p:ext uri="{BB962C8B-B14F-4D97-AF65-F5344CB8AC3E}">
        <p14:creationId xmlns:p14="http://schemas.microsoft.com/office/powerpoint/2010/main" val="285118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Ethanol </a:t>
            </a:r>
          </a:p>
        </p:txBody>
      </p:sp>
      <p:sp>
        <p:nvSpPr>
          <p:cNvPr id="8" name="Content Placeholder 7"/>
          <p:cNvSpPr>
            <a:spLocks noGrp="1"/>
          </p:cNvSpPr>
          <p:nvPr>
            <p:ph idx="1"/>
          </p:nvPr>
        </p:nvSpPr>
        <p:spPr/>
        <p:txBody>
          <a:bodyPr/>
          <a:lstStyle/>
          <a:p>
            <a:r>
              <a:rPr lang="en-US" dirty="0"/>
              <a:t>This lab is designed to allow students to test their procedures they developed in fermenting fuel to produce and distill ethanol.</a:t>
            </a:r>
          </a:p>
        </p:txBody>
      </p:sp>
    </p:spTree>
    <p:extLst>
      <p:ext uri="{BB962C8B-B14F-4D97-AF65-F5344CB8AC3E}">
        <p14:creationId xmlns:p14="http://schemas.microsoft.com/office/powerpoint/2010/main" val="28511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623745" y="5691352"/>
            <a:ext cx="2490952" cy="614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639511" y="2995449"/>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1809173" y="3021721"/>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60537" y="5559964"/>
            <a:ext cx="2575040" cy="614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1977359" y="2490948"/>
            <a:ext cx="1182414" cy="2017987"/>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Preparing samples</a:t>
            </a:r>
          </a:p>
        </p:txBody>
      </p:sp>
      <p:sp>
        <p:nvSpPr>
          <p:cNvPr id="3" name="Content Placeholder 2"/>
          <p:cNvSpPr>
            <a:spLocks noGrp="1"/>
          </p:cNvSpPr>
          <p:nvPr>
            <p:ph idx="1"/>
          </p:nvPr>
        </p:nvSpPr>
        <p:spPr>
          <a:xfrm>
            <a:off x="4745421" y="1907626"/>
            <a:ext cx="6844861" cy="3181515"/>
          </a:xfrm>
        </p:spPr>
        <p:txBody>
          <a:bodyPr>
            <a:normAutofit fontScale="92500" lnSpcReduction="10000"/>
          </a:bodyPr>
          <a:lstStyle/>
          <a:p>
            <a:pPr>
              <a:buNone/>
            </a:pPr>
            <a:r>
              <a:rPr lang="en-US" dirty="0"/>
              <a:t>Materials needed:</a:t>
            </a:r>
          </a:p>
          <a:p>
            <a:pPr>
              <a:buNone/>
            </a:pPr>
            <a:r>
              <a:rPr lang="en-US" dirty="0"/>
              <a:t>	</a:t>
            </a:r>
            <a:r>
              <a:rPr lang="en-US" dirty="0" smtClean="0"/>
              <a:t>500 </a:t>
            </a:r>
            <a:r>
              <a:rPr lang="en-US" dirty="0"/>
              <a:t>ml </a:t>
            </a:r>
            <a:r>
              <a:rPr lang="en-US" dirty="0" smtClean="0"/>
              <a:t>Filtration or Erlenmeyer </a:t>
            </a:r>
            <a:r>
              <a:rPr lang="en-US" dirty="0"/>
              <a:t>Flask</a:t>
            </a:r>
          </a:p>
          <a:p>
            <a:pPr>
              <a:buNone/>
            </a:pPr>
            <a:r>
              <a:rPr lang="en-US" dirty="0"/>
              <a:t>	50.0 g ground corn</a:t>
            </a:r>
          </a:p>
          <a:p>
            <a:pPr>
              <a:buNone/>
            </a:pPr>
            <a:r>
              <a:rPr lang="en-US" dirty="0"/>
              <a:t>	</a:t>
            </a:r>
            <a:r>
              <a:rPr lang="en-US" dirty="0" smtClean="0"/>
              <a:t>distilled water</a:t>
            </a:r>
          </a:p>
          <a:p>
            <a:pPr>
              <a:buNone/>
            </a:pPr>
            <a:r>
              <a:rPr lang="en-US" dirty="0" smtClean="0"/>
              <a:t>  amylase solution </a:t>
            </a:r>
            <a:endParaRPr lang="en-US" dirty="0"/>
          </a:p>
          <a:p>
            <a:pPr>
              <a:buNone/>
            </a:pPr>
            <a:r>
              <a:rPr lang="en-US" dirty="0"/>
              <a:t>	</a:t>
            </a:r>
            <a:r>
              <a:rPr lang="en-US" dirty="0" smtClean="0"/>
              <a:t>stirring </a:t>
            </a:r>
            <a:r>
              <a:rPr lang="en-US" dirty="0"/>
              <a:t>rod</a:t>
            </a:r>
          </a:p>
          <a:p>
            <a:pPr>
              <a:buNone/>
            </a:pPr>
            <a:r>
              <a:rPr lang="en-US" dirty="0"/>
              <a:t>	</a:t>
            </a:r>
          </a:p>
          <a:p>
            <a:pPr>
              <a:buNone/>
            </a:pPr>
            <a:endParaRPr lang="en-US" dirty="0"/>
          </a:p>
        </p:txBody>
      </p:sp>
      <p:sp>
        <p:nvSpPr>
          <p:cNvPr id="20" name="Oval 19"/>
          <p:cNvSpPr/>
          <p:nvPr/>
        </p:nvSpPr>
        <p:spPr>
          <a:xfrm>
            <a:off x="-2008890" y="2522482"/>
            <a:ext cx="1213945" cy="25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burk\AppData\Local\Microsoft\Windows\Temporary Internet Files\Content.IE5\DMK31S6A\1000_ml_Erlenmeyer_flask.svg[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9735" y="2443655"/>
            <a:ext cx="2759735" cy="3941379"/>
          </a:xfrm>
          <a:prstGeom prst="rect">
            <a:avLst/>
          </a:prstGeom>
          <a:noFill/>
        </p:spPr>
      </p:pic>
      <p:sp>
        <p:nvSpPr>
          <p:cNvPr id="13" name="Rectangle 12"/>
          <p:cNvSpPr/>
          <p:nvPr/>
        </p:nvSpPr>
        <p:spPr>
          <a:xfrm>
            <a:off x="-2045677" y="4477405"/>
            <a:ext cx="698938" cy="378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9538" y="4398578"/>
            <a:ext cx="283778" cy="1387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clrChange>
              <a:clrFrom>
                <a:srgbClr val="4472C4"/>
              </a:clrFrom>
              <a:clrTo>
                <a:srgbClr val="4472C4">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7427" y="1913947"/>
            <a:ext cx="4217275" cy="4124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irect Access Storage 13"/>
          <p:cNvSpPr/>
          <p:nvPr/>
        </p:nvSpPr>
        <p:spPr>
          <a:xfrm rot="16200000">
            <a:off x="1284889" y="4390719"/>
            <a:ext cx="2017983" cy="2506717"/>
          </a:xfrm>
          <a:prstGeom prst="flowChartMagneticDrum">
            <a:avLst/>
          </a:prstGeom>
          <a:solidFill>
            <a:srgbClr val="FFFF00"/>
          </a:solidFill>
          <a:ln>
            <a:solidFill>
              <a:srgbClr val="EA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23745" y="5691352"/>
            <a:ext cx="2490952" cy="614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639511" y="2995449"/>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1809173" y="3021721"/>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60537" y="5559964"/>
            <a:ext cx="2575040" cy="614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1977359" y="2490948"/>
            <a:ext cx="1182414" cy="2017987"/>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Preparing samples</a:t>
            </a:r>
          </a:p>
        </p:txBody>
      </p:sp>
      <p:sp>
        <p:nvSpPr>
          <p:cNvPr id="3" name="Content Placeholder 2"/>
          <p:cNvSpPr>
            <a:spLocks noGrp="1"/>
          </p:cNvSpPr>
          <p:nvPr>
            <p:ph idx="1"/>
          </p:nvPr>
        </p:nvSpPr>
        <p:spPr>
          <a:xfrm>
            <a:off x="4745421" y="1907626"/>
            <a:ext cx="6844861" cy="3181515"/>
          </a:xfrm>
        </p:spPr>
        <p:txBody>
          <a:bodyPr/>
          <a:lstStyle/>
          <a:p>
            <a:pPr>
              <a:buNone/>
            </a:pPr>
            <a:r>
              <a:rPr lang="en-US" dirty="0"/>
              <a:t>Add 50 g ground corn</a:t>
            </a:r>
          </a:p>
          <a:p>
            <a:pPr>
              <a:buNone/>
            </a:pPr>
            <a:r>
              <a:rPr lang="en-US" dirty="0"/>
              <a:t>Add </a:t>
            </a:r>
            <a:r>
              <a:rPr lang="en-US" dirty="0" smtClean="0"/>
              <a:t>distilled water</a:t>
            </a:r>
          </a:p>
          <a:p>
            <a:pPr>
              <a:buNone/>
            </a:pPr>
            <a:r>
              <a:rPr lang="en-US" dirty="0" smtClean="0"/>
              <a:t>Measure and add amylase solution</a:t>
            </a:r>
            <a:endParaRPr lang="en-US" dirty="0"/>
          </a:p>
          <a:p>
            <a:pPr>
              <a:buNone/>
            </a:pPr>
            <a:r>
              <a:rPr lang="en-US" dirty="0"/>
              <a:t>Stir</a:t>
            </a:r>
          </a:p>
          <a:p>
            <a:pPr>
              <a:buNone/>
            </a:pPr>
            <a:r>
              <a:rPr lang="en-US" dirty="0"/>
              <a:t>	</a:t>
            </a:r>
          </a:p>
          <a:p>
            <a:pPr>
              <a:buNone/>
            </a:pPr>
            <a:endParaRPr lang="en-US" dirty="0"/>
          </a:p>
        </p:txBody>
      </p:sp>
      <p:sp>
        <p:nvSpPr>
          <p:cNvPr id="20" name="Oval 19"/>
          <p:cNvSpPr/>
          <p:nvPr/>
        </p:nvSpPr>
        <p:spPr>
          <a:xfrm>
            <a:off x="-2008890" y="2522482"/>
            <a:ext cx="1213945" cy="25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burk\AppData\Local\Microsoft\Windows\Temporary Internet Files\Content.IE5\DMK31S6A\1000_ml_Erlenmeyer_flask.svg[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9735" y="2443655"/>
            <a:ext cx="2759735" cy="3941379"/>
          </a:xfrm>
          <a:prstGeom prst="rect">
            <a:avLst/>
          </a:prstGeom>
          <a:noFill/>
        </p:spPr>
      </p:pic>
      <p:sp>
        <p:nvSpPr>
          <p:cNvPr id="13" name="Rectangle 12"/>
          <p:cNvSpPr/>
          <p:nvPr/>
        </p:nvSpPr>
        <p:spPr>
          <a:xfrm>
            <a:off x="-2045677" y="4477405"/>
            <a:ext cx="698938" cy="378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9538" y="4398578"/>
            <a:ext cx="283778" cy="1387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2248" y="5770202"/>
            <a:ext cx="3862552" cy="10720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25"/>
          <p:cNvGrpSpPr/>
          <p:nvPr/>
        </p:nvGrpSpPr>
        <p:grpSpPr>
          <a:xfrm>
            <a:off x="1166648" y="4083290"/>
            <a:ext cx="2296511" cy="1087820"/>
            <a:chOff x="1182414" y="2727414"/>
            <a:chExt cx="2296511" cy="1087820"/>
          </a:xfrm>
        </p:grpSpPr>
        <p:sp>
          <p:nvSpPr>
            <p:cNvPr id="23" name="Oval 22"/>
            <p:cNvSpPr/>
            <p:nvPr/>
          </p:nvSpPr>
          <p:spPr>
            <a:xfrm>
              <a:off x="1182414" y="3289730"/>
              <a:ext cx="2233451" cy="52550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4"/>
            <p:cNvGrpSpPr/>
            <p:nvPr/>
          </p:nvGrpSpPr>
          <p:grpSpPr>
            <a:xfrm>
              <a:off x="1182414" y="2727414"/>
              <a:ext cx="2296511" cy="1087820"/>
              <a:chOff x="1182414" y="3405352"/>
              <a:chExt cx="2296511" cy="1087820"/>
            </a:xfrm>
          </p:grpSpPr>
          <p:sp>
            <p:nvSpPr>
              <p:cNvPr id="22" name="Oval 21"/>
              <p:cNvSpPr/>
              <p:nvPr/>
            </p:nvSpPr>
            <p:spPr>
              <a:xfrm>
                <a:off x="1355834" y="3405352"/>
                <a:ext cx="1876097" cy="44143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182414" y="3673366"/>
                <a:ext cx="2296511" cy="819806"/>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11" h="819806">
                    <a:moveTo>
                      <a:pt x="0" y="504496"/>
                    </a:moveTo>
                    <a:lnTo>
                      <a:pt x="126124" y="0"/>
                    </a:lnTo>
                    <a:cubicBezTo>
                      <a:pt x="472965" y="57807"/>
                      <a:pt x="488731" y="131378"/>
                      <a:pt x="1166648" y="173420"/>
                    </a:cubicBezTo>
                    <a:cubicBezTo>
                      <a:pt x="1639614" y="178675"/>
                      <a:pt x="1765738" y="57807"/>
                      <a:pt x="2065283" y="0"/>
                    </a:cubicBezTo>
                    <a:lnTo>
                      <a:pt x="2191407" y="504496"/>
                    </a:lnTo>
                    <a:cubicBezTo>
                      <a:pt x="2102069" y="704192"/>
                      <a:pt x="2296511" y="762000"/>
                      <a:pt x="1119352" y="819806"/>
                    </a:cubicBezTo>
                    <a:lnTo>
                      <a:pt x="346841" y="772510"/>
                    </a:lnTo>
                    <a:cubicBezTo>
                      <a:pt x="105102" y="635876"/>
                      <a:pt x="115614" y="593834"/>
                      <a:pt x="0" y="504496"/>
                    </a:cubicBez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17"/>
          <p:cNvGrpSpPr/>
          <p:nvPr/>
        </p:nvGrpSpPr>
        <p:grpSpPr>
          <a:xfrm>
            <a:off x="2286902" y="357634"/>
            <a:ext cx="47296" cy="3231931"/>
            <a:chOff x="2882462" y="0"/>
            <a:chExt cx="47296" cy="3231931"/>
          </a:xfrm>
        </p:grpSpPr>
        <p:cxnSp>
          <p:nvCxnSpPr>
            <p:cNvPr id="28" name="Straight Connector 27"/>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34"/>
          <p:cNvGrpSpPr/>
          <p:nvPr/>
        </p:nvGrpSpPr>
        <p:grpSpPr>
          <a:xfrm>
            <a:off x="1066792" y="4083268"/>
            <a:ext cx="2590809" cy="1728982"/>
            <a:chOff x="3731164" y="4051737"/>
            <a:chExt cx="2590809" cy="1728982"/>
          </a:xfrm>
        </p:grpSpPr>
        <p:sp>
          <p:nvSpPr>
            <p:cNvPr id="31" name="Oval 30"/>
            <p:cNvSpPr/>
            <p:nvPr/>
          </p:nvSpPr>
          <p:spPr>
            <a:xfrm>
              <a:off x="3731164" y="5173963"/>
              <a:ext cx="2519667" cy="606756"/>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1"/>
            <p:cNvGrpSpPr/>
            <p:nvPr/>
          </p:nvGrpSpPr>
          <p:grpSpPr>
            <a:xfrm>
              <a:off x="3746930" y="4051737"/>
              <a:ext cx="2575043" cy="1697453"/>
              <a:chOff x="3558108" y="3077645"/>
              <a:chExt cx="2282537" cy="1470144"/>
            </a:xfrm>
          </p:grpSpPr>
          <p:sp>
            <p:nvSpPr>
              <p:cNvPr id="34" name="Freeform 33"/>
              <p:cNvSpPr/>
              <p:nvPr/>
            </p:nvSpPr>
            <p:spPr>
              <a:xfrm>
                <a:off x="3558108" y="3309772"/>
                <a:ext cx="2282537" cy="1238017"/>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82537"/>
                  <a:gd name="connsiteY0" fmla="*/ 640123 h 819806"/>
                  <a:gd name="connsiteX1" fmla="*/ 112150 w 2282537"/>
                  <a:gd name="connsiteY1" fmla="*/ 0 h 819806"/>
                  <a:gd name="connsiteX2" fmla="*/ 1152674 w 2282537"/>
                  <a:gd name="connsiteY2" fmla="*/ 173420 h 819806"/>
                  <a:gd name="connsiteX3" fmla="*/ 2051309 w 2282537"/>
                  <a:gd name="connsiteY3" fmla="*/ 0 h 819806"/>
                  <a:gd name="connsiteX4" fmla="*/ 2177433 w 2282537"/>
                  <a:gd name="connsiteY4" fmla="*/ 504496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12150 w 2282537"/>
                  <a:gd name="connsiteY1" fmla="*/ 0 h 819806"/>
                  <a:gd name="connsiteX2" fmla="*/ 1152674 w 2282537"/>
                  <a:gd name="connsiteY2" fmla="*/ 173420 h 819806"/>
                  <a:gd name="connsiteX3" fmla="*/ 2051309 w 2282537"/>
                  <a:gd name="connsiteY3" fmla="*/ 0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12150 w 2282537"/>
                  <a:gd name="connsiteY1" fmla="*/ 0 h 819806"/>
                  <a:gd name="connsiteX2" fmla="*/ 1096775 w 2282537"/>
                  <a:gd name="connsiteY2" fmla="*/ 119169 h 819806"/>
                  <a:gd name="connsiteX3" fmla="*/ 2051309 w 2282537"/>
                  <a:gd name="connsiteY3" fmla="*/ 0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82024 w 2282537"/>
                  <a:gd name="connsiteY1" fmla="*/ 0 h 819806"/>
                  <a:gd name="connsiteX2" fmla="*/ 1096775 w 2282537"/>
                  <a:gd name="connsiteY2" fmla="*/ 119169 h 819806"/>
                  <a:gd name="connsiteX3" fmla="*/ 2051309 w 2282537"/>
                  <a:gd name="connsiteY3" fmla="*/ 0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82024 w 2282537"/>
                  <a:gd name="connsiteY1" fmla="*/ 0 h 819806"/>
                  <a:gd name="connsiteX2" fmla="*/ 1096775 w 2282537"/>
                  <a:gd name="connsiteY2" fmla="*/ 119169 h 819806"/>
                  <a:gd name="connsiteX3" fmla="*/ 1939512 w 2282537"/>
                  <a:gd name="connsiteY3" fmla="*/ 9042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2537" h="819806">
                    <a:moveTo>
                      <a:pt x="0" y="640123"/>
                    </a:moveTo>
                    <a:lnTo>
                      <a:pt x="182024" y="0"/>
                    </a:lnTo>
                    <a:cubicBezTo>
                      <a:pt x="528865" y="57807"/>
                      <a:pt x="418858" y="77127"/>
                      <a:pt x="1096775" y="119169"/>
                    </a:cubicBezTo>
                    <a:cubicBezTo>
                      <a:pt x="1569741" y="124424"/>
                      <a:pt x="1639967" y="66849"/>
                      <a:pt x="1939512" y="9042"/>
                    </a:cubicBezTo>
                    <a:lnTo>
                      <a:pt x="2219357" y="612998"/>
                    </a:lnTo>
                    <a:cubicBezTo>
                      <a:pt x="2130019" y="812694"/>
                      <a:pt x="2282537" y="762000"/>
                      <a:pt x="1105378" y="819806"/>
                    </a:cubicBezTo>
                    <a:lnTo>
                      <a:pt x="332867" y="772510"/>
                    </a:lnTo>
                    <a:cubicBezTo>
                      <a:pt x="91128" y="635876"/>
                      <a:pt x="115614" y="729461"/>
                      <a:pt x="0" y="64012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744444" y="3077645"/>
                <a:ext cx="1746834" cy="4004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8" name="Picture 4"/>
          <p:cNvPicPr>
            <a:picLocks noChangeAspect="1" noChangeArrowheads="1"/>
          </p:cNvPicPr>
          <p:nvPr/>
        </p:nvPicPr>
        <p:blipFill>
          <a:blip r:embed="rId3" cstate="print">
            <a:clrChange>
              <a:clrFrom>
                <a:srgbClr val="4472C4"/>
              </a:clrFrom>
              <a:clrTo>
                <a:srgbClr val="4472C4">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7785" y="1882435"/>
            <a:ext cx="4217275" cy="41242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path" presetSubtype="0" accel="50000" decel="50000" fill="hold" nodeType="afterEffect">
                                  <p:stCondLst>
                                    <p:cond delay="0"/>
                                  </p:stCondLst>
                                  <p:childTnLst>
                                    <p:animMotion origin="layout" path="M -4.6242E-6 -4.44444E-6 L -0.0013 0.24422 " pathEditMode="relative" rAng="0" ptsTypes="AA">
                                      <p:cBhvr>
                                        <p:cTn id="41" dur="2000" fill="hold"/>
                                        <p:tgtEl>
                                          <p:spTgt spid="6"/>
                                        </p:tgtEl>
                                        <p:attrNameLst>
                                          <p:attrName>ppt_x</p:attrName>
                                          <p:attrName>ppt_y</p:attrName>
                                        </p:attrNameLst>
                                      </p:cBhvr>
                                      <p:rCtr x="-100" y="12200"/>
                                    </p:animMotion>
                                  </p:childTnLst>
                                </p:cTn>
                              </p:par>
                            </p:childTnLst>
                          </p:cTn>
                        </p:par>
                        <p:par>
                          <p:cTn id="42" fill="hold">
                            <p:stCondLst>
                              <p:cond delay="5000"/>
                            </p:stCondLst>
                            <p:childTnLst>
                              <p:par>
                                <p:cTn id="43"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44" dur="2000" fill="hold"/>
                                        <p:tgtEl>
                                          <p:spTgt spid="6"/>
                                        </p:tgtEl>
                                        <p:attrNameLst>
                                          <p:attrName>ppt_x</p:attrName>
                                          <p:attrName>ppt_y</p:attrName>
                                        </p:attrNameLst>
                                      </p:cBhvr>
                                      <p:rCtr x="1300" y="-300"/>
                                    </p:animMotion>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par>
                          <p:cTn id="48" fill="hold">
                            <p:stCondLst>
                              <p:cond delay="7000"/>
                            </p:stCondLst>
                            <p:childTnLst>
                              <p:par>
                                <p:cTn id="49" presetID="47" presetClass="exit" presetSubtype="0" fill="hold" nodeType="afterEffect">
                                  <p:stCondLst>
                                    <p:cond delay="0"/>
                                  </p:stCondLst>
                                  <p:childTnLst>
                                    <p:animEffect transition="out" filter="fade">
                                      <p:cBhvr>
                                        <p:cTn id="50" dur="1000"/>
                                        <p:tgtEl>
                                          <p:spTgt spid="6"/>
                                        </p:tgtEl>
                                      </p:cBhvr>
                                    </p:animEffect>
                                    <p:anim calcmode="lin" valueType="num">
                                      <p:cBhvr>
                                        <p:cTn id="51" dur="1000"/>
                                        <p:tgtEl>
                                          <p:spTgt spid="6"/>
                                        </p:tgtEl>
                                        <p:attrNameLst>
                                          <p:attrName>ppt_x</p:attrName>
                                        </p:attrNameLst>
                                      </p:cBhvr>
                                      <p:tavLst>
                                        <p:tav tm="0">
                                          <p:val>
                                            <p:strVal val="ppt_x"/>
                                          </p:val>
                                        </p:tav>
                                        <p:tav tm="100000">
                                          <p:val>
                                            <p:strVal val="ppt_x"/>
                                          </p:val>
                                        </p:tav>
                                      </p:tavLst>
                                    </p:anim>
                                    <p:anim calcmode="lin" valueType="num">
                                      <p:cBhvr>
                                        <p:cTn id="52" dur="1000"/>
                                        <p:tgtEl>
                                          <p:spTgt spid="6"/>
                                        </p:tgtEl>
                                        <p:attrNameLst>
                                          <p:attrName>ppt_y</p:attrName>
                                        </p:attrNameLst>
                                      </p:cBhvr>
                                      <p:tavLst>
                                        <p:tav tm="0">
                                          <p:val>
                                            <p:strVal val="ppt_y"/>
                                          </p:val>
                                        </p:tav>
                                        <p:tav tm="100000">
                                          <p:val>
                                            <p:strVal val="ppt_y-.1"/>
                                          </p:val>
                                        </p:tav>
                                      </p:tavLst>
                                    </p:anim>
                                    <p:set>
                                      <p:cBhvr>
                                        <p:cTn id="5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Boiling Samples</a:t>
            </a:r>
          </a:p>
        </p:txBody>
      </p:sp>
      <p:sp>
        <p:nvSpPr>
          <p:cNvPr id="3" name="Content Placeholder 2"/>
          <p:cNvSpPr>
            <a:spLocks noGrp="1"/>
          </p:cNvSpPr>
          <p:nvPr>
            <p:ph idx="1"/>
          </p:nvPr>
        </p:nvSpPr>
        <p:spPr>
          <a:xfrm>
            <a:off x="6274676" y="1825625"/>
            <a:ext cx="5079124" cy="4351338"/>
          </a:xfrm>
        </p:spPr>
        <p:txBody>
          <a:bodyPr/>
          <a:lstStyle/>
          <a:p>
            <a:r>
              <a:rPr lang="en-US" dirty="0"/>
              <a:t>Boiling breaks down the cellulose in the corn </a:t>
            </a:r>
          </a:p>
          <a:p>
            <a:r>
              <a:rPr lang="en-US" dirty="0"/>
              <a:t>Materials Needed Hot Plate</a:t>
            </a:r>
          </a:p>
          <a:p>
            <a:r>
              <a:rPr lang="en-US" dirty="0"/>
              <a:t>1000 ml Beaker (or larger)</a:t>
            </a:r>
          </a:p>
          <a:p>
            <a:r>
              <a:rPr lang="en-US" dirty="0"/>
              <a:t>Water</a:t>
            </a:r>
          </a:p>
          <a:p>
            <a:r>
              <a:rPr lang="en-US" dirty="0"/>
              <a:t>Bring 400-500 ml of water to boiling on a hot plate</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1744713" y="3231918"/>
            <a:ext cx="2228197" cy="1355844"/>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2033751" y="433551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1.12804E-6 -3.7037E-6 L -1.12804E-6 -0.13148 " pathEditMode="relative" rAng="0" ptsTypes="AA">
                                      <p:cBhvr>
                                        <p:cTn id="10" dur="2000" fill="hold"/>
                                        <p:tgtEl>
                                          <p:spTgt spid="22"/>
                                        </p:tgtEl>
                                        <p:attrNameLst>
                                          <p:attrName>ppt_x</p:attrName>
                                          <p:attrName>ppt_y</p:attrName>
                                        </p:attrNameLst>
                                      </p:cBhvr>
                                      <p:rCtr x="0" y="-66"/>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12804E-6 -3.7037E-6 L -1.12804E-6 -0.13148 " pathEditMode="relative" rAng="0" ptsTypes="AA">
                                      <p:cBhvr>
                                        <p:cTn id="16" dur="2000" fill="hold"/>
                                        <p:tgtEl>
                                          <p:spTgt spid="23"/>
                                        </p:tgtEl>
                                        <p:attrNameLst>
                                          <p:attrName>ppt_x</p:attrName>
                                          <p:attrName>ppt_y</p:attrName>
                                        </p:attrNameLst>
                                      </p:cBhvr>
                                      <p:rCtr x="0" y="-6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1.12804E-6 -3.7037E-6 L -1.12804E-6 -0.13148 " pathEditMode="relative" rAng="0" ptsTypes="AA">
                                      <p:cBhvr>
                                        <p:cTn id="22" dur="2000" fill="hold"/>
                                        <p:tgtEl>
                                          <p:spTgt spid="24"/>
                                        </p:tgtEl>
                                        <p:attrNameLst>
                                          <p:attrName>ppt_x</p:attrName>
                                          <p:attrName>ppt_y</p:attrName>
                                        </p:attrNameLst>
                                      </p:cBhvr>
                                      <p:rCtr x="0" y="-66"/>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1.12804E-6 -3.7037E-6 L -1.12804E-6 -0.13148 " pathEditMode="relative" rAng="0" ptsTypes="AA">
                                      <p:cBhvr>
                                        <p:cTn id="28" dur="2000" fill="hold"/>
                                        <p:tgtEl>
                                          <p:spTgt spid="25"/>
                                        </p:tgtEl>
                                        <p:attrNameLst>
                                          <p:attrName>ppt_x</p:attrName>
                                          <p:attrName>ppt_y</p:attrName>
                                        </p:attrNameLst>
                                      </p:cBhvr>
                                      <p:rCtr x="0" y="-66"/>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1.12804E-6 -3.7037E-6 L -1.12804E-6 -0.13148 " pathEditMode="relative" rAng="0" ptsTypes="AA">
                                      <p:cBhvr>
                                        <p:cTn id="34" dur="2000" fill="hold"/>
                                        <p:tgtEl>
                                          <p:spTgt spid="26"/>
                                        </p:tgtEl>
                                        <p:attrNameLst>
                                          <p:attrName>ppt_x</p:attrName>
                                          <p:attrName>ppt_y</p:attrName>
                                        </p:attrNameLst>
                                      </p:cBhvr>
                                      <p:rCtr x="0" y="-6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1.12804E-6 -3.7037E-6 L -1.12804E-6 -0.13148 " pathEditMode="relative" rAng="0" ptsTypes="AA">
                                      <p:cBhvr>
                                        <p:cTn id="40" dur="2000" fill="hold"/>
                                        <p:tgtEl>
                                          <p:spTgt spid="27"/>
                                        </p:tgtEl>
                                        <p:attrNameLst>
                                          <p:attrName>ppt_x</p:attrName>
                                          <p:attrName>ppt_y</p:attrName>
                                        </p:attrNameLst>
                                      </p:cBhvr>
                                      <p:rCtr x="0" y="-66"/>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1.12804E-6 -3.7037E-6 L -1.12804E-6 -0.13148 " pathEditMode="relative" rAng="0" ptsTypes="AA">
                                      <p:cBhvr>
                                        <p:cTn id="46" dur="2000" fill="hold"/>
                                        <p:tgtEl>
                                          <p:spTgt spid="28"/>
                                        </p:tgtEl>
                                        <p:attrNameLst>
                                          <p:attrName>ppt_x</p:attrName>
                                          <p:attrName>ppt_y</p:attrName>
                                        </p:attrNameLst>
                                      </p:cBhvr>
                                      <p:rCtr x="0" y="-66"/>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1.12804E-6 -3.7037E-6 L -1.12804E-6 -0.13148 " pathEditMode="relative" rAng="0" ptsTypes="AA">
                                      <p:cBhvr>
                                        <p:cTn id="52" dur="2000" fill="hold"/>
                                        <p:tgtEl>
                                          <p:spTgt spid="29"/>
                                        </p:tgtEl>
                                        <p:attrNameLst>
                                          <p:attrName>ppt_x</p:attrName>
                                          <p:attrName>ppt_y</p:attrName>
                                        </p:attrNameLst>
                                      </p:cBhvr>
                                      <p:rCtr x="0" y="-66"/>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1.12804E-6 -3.7037E-6 L -1.12804E-6 -0.13148 " pathEditMode="relative" rAng="0" ptsTypes="AA">
                                      <p:cBhvr>
                                        <p:cTn id="58" dur="2000" fill="hold"/>
                                        <p:tgtEl>
                                          <p:spTgt spid="30"/>
                                        </p:tgtEl>
                                        <p:attrNameLst>
                                          <p:attrName>ppt_x</p:attrName>
                                          <p:attrName>ppt_y</p:attrName>
                                        </p:attrNameLst>
                                      </p:cBhvr>
                                      <p:rCtr x="0" y="-66"/>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12804E-6 -3.7037E-6 L -1.12804E-6 -0.13148 " pathEditMode="relative" rAng="0" ptsTypes="AA">
                                      <p:cBhvr>
                                        <p:cTn id="64" dur="2000" fill="hold"/>
                                        <p:tgtEl>
                                          <p:spTgt spid="31"/>
                                        </p:tgtEl>
                                        <p:attrNameLst>
                                          <p:attrName>ppt_x</p:attrName>
                                          <p:attrName>ppt_y</p:attrName>
                                        </p:attrNameLst>
                                      </p:cBhvr>
                                      <p:rCtr x="0" y="-66"/>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1.12804E-6 -3.7037E-6 L -1.12804E-6 -0.13148 " pathEditMode="relative" rAng="0" ptsTypes="AA">
                                      <p:cBhvr>
                                        <p:cTn id="70" dur="2000" fill="hold"/>
                                        <p:tgtEl>
                                          <p:spTgt spid="32"/>
                                        </p:tgtEl>
                                        <p:attrNameLst>
                                          <p:attrName>ppt_x</p:attrName>
                                          <p:attrName>ppt_y</p:attrName>
                                        </p:attrNameLst>
                                      </p:cBhvr>
                                      <p:rCtr x="0"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n 32"/>
          <p:cNvSpPr/>
          <p:nvPr/>
        </p:nvSpPr>
        <p:spPr>
          <a:xfrm>
            <a:off x="1466190" y="0"/>
            <a:ext cx="204952" cy="422515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Boiling Samples</a:t>
            </a:r>
          </a:p>
        </p:txBody>
      </p:sp>
      <p:sp>
        <p:nvSpPr>
          <p:cNvPr id="3" name="Content Placeholder 2"/>
          <p:cNvSpPr>
            <a:spLocks noGrp="1"/>
          </p:cNvSpPr>
          <p:nvPr>
            <p:ph idx="1"/>
          </p:nvPr>
        </p:nvSpPr>
        <p:spPr>
          <a:xfrm>
            <a:off x="6274676" y="1825625"/>
            <a:ext cx="5079124" cy="4351338"/>
          </a:xfrm>
        </p:spPr>
        <p:txBody>
          <a:bodyPr/>
          <a:lstStyle/>
          <a:p>
            <a:pPr>
              <a:buNone/>
            </a:pPr>
            <a:r>
              <a:rPr lang="en-US" dirty="0"/>
              <a:t>Add sample to the boiling water and allow to boil for 10 minutes</a:t>
            </a:r>
          </a:p>
          <a:p>
            <a:pPr>
              <a:buNone/>
            </a:pPr>
            <a:r>
              <a:rPr lang="en-US" dirty="0"/>
              <a:t>(Heating time could be a variable for students to test) </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1894051" y="42656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Oval 51"/>
          <p:cNvSpPr/>
          <p:nvPr/>
        </p:nvSpPr>
        <p:spPr>
          <a:xfrm>
            <a:off x="2612719" y="44011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Oval 52"/>
          <p:cNvSpPr/>
          <p:nvPr/>
        </p:nvSpPr>
        <p:spPr>
          <a:xfrm>
            <a:off x="2123769" y="435674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Oval 53"/>
          <p:cNvSpPr/>
          <p:nvPr/>
        </p:nvSpPr>
        <p:spPr>
          <a:xfrm>
            <a:off x="3445803" y="43038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Can 4"/>
          <p:cNvSpPr/>
          <p:nvPr/>
        </p:nvSpPr>
        <p:spPr>
          <a:xfrm>
            <a:off x="1744714" y="2470151"/>
            <a:ext cx="2211336" cy="2117612"/>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 name="Group 36"/>
          <p:cNvGrpSpPr/>
          <p:nvPr/>
        </p:nvGrpSpPr>
        <p:grpSpPr>
          <a:xfrm>
            <a:off x="1213944" y="1077309"/>
            <a:ext cx="2711670" cy="3005959"/>
            <a:chOff x="1213944" y="1077309"/>
            <a:chExt cx="2711670" cy="3005959"/>
          </a:xfrm>
        </p:grpSpPr>
        <p:sp>
          <p:nvSpPr>
            <p:cNvPr id="36" name="Flowchart: Stored Data 35"/>
            <p:cNvSpPr/>
            <p:nvPr/>
          </p:nvSpPr>
          <p:spPr>
            <a:xfrm rot="5400000" flipV="1">
              <a:off x="2548760" y="1366339"/>
              <a:ext cx="520262" cy="64638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71145" y="1077309"/>
              <a:ext cx="2254469" cy="3005959"/>
            </a:xfrm>
            <a:prstGeom prst="rect">
              <a:avLst/>
            </a:prstGeom>
            <a:noFill/>
            <a:ln w="9525">
              <a:noFill/>
              <a:miter lim="800000"/>
              <a:headEnd/>
              <a:tailEnd/>
            </a:ln>
          </p:spPr>
        </p:pic>
        <p:sp>
          <p:nvSpPr>
            <p:cNvPr id="34" name="Can 33"/>
            <p:cNvSpPr/>
            <p:nvPr/>
          </p:nvSpPr>
          <p:spPr>
            <a:xfrm rot="5400000">
              <a:off x="1726324" y="1024758"/>
              <a:ext cx="149772" cy="11745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2443658" y="1450429"/>
              <a:ext cx="520262" cy="64638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4.16667E-6 1.48148E-6 L 4.16667E-6 -0.19699 " pathEditMode="relative" rAng="0" ptsTypes="AA">
                                      <p:cBhvr>
                                        <p:cTn id="10" dur="2000" fill="hold"/>
                                        <p:tgtEl>
                                          <p:spTgt spid="22"/>
                                        </p:tgtEl>
                                        <p:attrNameLst>
                                          <p:attrName>ppt_x</p:attrName>
                                          <p:attrName>ppt_y</p:attrName>
                                        </p:attrNameLst>
                                      </p:cBhvr>
                                      <p:rCtr x="0" y="-99"/>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28566E-6 2.96296E-6 L 0.00391 -0.21181 " pathEditMode="relative" rAng="0" ptsTypes="AA">
                                      <p:cBhvr>
                                        <p:cTn id="16" dur="2000" fill="hold"/>
                                        <p:tgtEl>
                                          <p:spTgt spid="23"/>
                                        </p:tgtEl>
                                        <p:attrNameLst>
                                          <p:attrName>ppt_x</p:attrName>
                                          <p:attrName>ppt_y</p:attrName>
                                        </p:attrNameLst>
                                      </p:cBhvr>
                                      <p:rCtr x="2" y="-10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2.29386E-6 3.7037E-7 L 2.29386E-6 -0.18681 " pathEditMode="relative" rAng="0" ptsTypes="AA">
                                      <p:cBhvr>
                                        <p:cTn id="22" dur="2000" fill="hold"/>
                                        <p:tgtEl>
                                          <p:spTgt spid="24"/>
                                        </p:tgtEl>
                                        <p:attrNameLst>
                                          <p:attrName>ppt_x</p:attrName>
                                          <p:attrName>ppt_y</p:attrName>
                                        </p:attrNameLst>
                                      </p:cBhvr>
                                      <p:rCtr x="0" y="-94"/>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4.44835E-6 -1.48148E-6 L -0.00118 -0.20949 " pathEditMode="relative" rAng="0" ptsTypes="AA">
                                      <p:cBhvr>
                                        <p:cTn id="28" dur="2000" fill="hold"/>
                                        <p:tgtEl>
                                          <p:spTgt spid="25"/>
                                        </p:tgtEl>
                                        <p:attrNameLst>
                                          <p:attrName>ppt_x</p:attrName>
                                          <p:attrName>ppt_y</p:attrName>
                                        </p:attrNameLst>
                                      </p:cBhvr>
                                      <p:rCtr x="-1" y="-105"/>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3.33333E-6 -4.81481E-6 L 0.00209 -0.19189 " pathEditMode="relative" rAng="0" ptsTypes="AA">
                                      <p:cBhvr>
                                        <p:cTn id="34" dur="2000" fill="hold"/>
                                        <p:tgtEl>
                                          <p:spTgt spid="26"/>
                                        </p:tgtEl>
                                        <p:attrNameLst>
                                          <p:attrName>ppt_x</p:attrName>
                                          <p:attrName>ppt_y</p:attrName>
                                        </p:attrNameLst>
                                      </p:cBhvr>
                                      <p:rCtr x="1" y="-9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2.12974E-6 3.33333E-6 L 0.0013 -0.20741 " pathEditMode="relative" rAng="0" ptsTypes="AA">
                                      <p:cBhvr>
                                        <p:cTn id="40" dur="2000" fill="hold"/>
                                        <p:tgtEl>
                                          <p:spTgt spid="27"/>
                                        </p:tgtEl>
                                        <p:attrNameLst>
                                          <p:attrName>ppt_x</p:attrName>
                                          <p:attrName>ppt_y</p:attrName>
                                        </p:attrNameLst>
                                      </p:cBhvr>
                                      <p:rCtr x="1" y="-104"/>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3.34506E-6 -3.7037E-7 L -0.0026 -0.20046 " pathEditMode="relative" rAng="0" ptsTypes="AA">
                                      <p:cBhvr>
                                        <p:cTn id="46" dur="2000" fill="hold"/>
                                        <p:tgtEl>
                                          <p:spTgt spid="28"/>
                                        </p:tgtEl>
                                        <p:attrNameLst>
                                          <p:attrName>ppt_x</p:attrName>
                                          <p:attrName>ppt_y</p:attrName>
                                        </p:attrNameLst>
                                      </p:cBhvr>
                                      <p:rCtr x="-1" y="-100"/>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4.16667E-6 0.01945 L 0.00131 -0.18078 " pathEditMode="relative" rAng="0" ptsTypes="AA">
                                      <p:cBhvr>
                                        <p:cTn id="52" dur="2000" fill="hold"/>
                                        <p:tgtEl>
                                          <p:spTgt spid="29"/>
                                        </p:tgtEl>
                                        <p:attrNameLst>
                                          <p:attrName>ppt_x</p:attrName>
                                          <p:attrName>ppt_y</p:attrName>
                                        </p:attrNameLst>
                                      </p:cBhvr>
                                      <p:rCtr x="1" y="-100"/>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4.95246E-6 -7.40741E-7 L -4.95246E-6 -0.19583 " pathEditMode="relative" rAng="0" ptsTypes="AA">
                                      <p:cBhvr>
                                        <p:cTn id="58" dur="2000" fill="hold"/>
                                        <p:tgtEl>
                                          <p:spTgt spid="30"/>
                                        </p:tgtEl>
                                        <p:attrNameLst>
                                          <p:attrName>ppt_x</p:attrName>
                                          <p:attrName>ppt_y</p:attrName>
                                        </p:attrNameLst>
                                      </p:cBhvr>
                                      <p:rCtr x="0" y="-98"/>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875E-6 1.48148E-6 L -0.00143 -0.19722 " pathEditMode="relative" rAng="0" ptsTypes="AA">
                                      <p:cBhvr>
                                        <p:cTn id="64" dur="2000" fill="hold"/>
                                        <p:tgtEl>
                                          <p:spTgt spid="31"/>
                                        </p:tgtEl>
                                        <p:attrNameLst>
                                          <p:attrName>ppt_x</p:attrName>
                                          <p:attrName>ppt_y</p:attrName>
                                        </p:attrNameLst>
                                      </p:cBhvr>
                                      <p:rCtr x="-1" y="-99"/>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3.04546E-6 3.7037E-6 L -0.0026 -0.2051 " pathEditMode="relative" rAng="0" ptsTypes="AA">
                                      <p:cBhvr>
                                        <p:cTn id="70" dur="2000" fill="hold"/>
                                        <p:tgtEl>
                                          <p:spTgt spid="32"/>
                                        </p:tgtEl>
                                        <p:attrNameLst>
                                          <p:attrName>ppt_x</p:attrName>
                                          <p:attrName>ppt_y</p:attrName>
                                        </p:attrNameLst>
                                      </p:cBhvr>
                                      <p:rCtr x="-1" y="-103"/>
                                    </p:animMotion>
                                  </p:childTnLst>
                                </p:cTn>
                              </p:par>
                              <p:par>
                                <p:cTn id="71" presetID="1" presetClass="entr" presetSubtype="0" fill="hold" grpId="0" nodeType="withEffect">
                                  <p:stCondLst>
                                    <p:cond delay="130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1" nodeType="withEffect">
                                  <p:stCondLst>
                                    <p:cond delay="1300"/>
                                  </p:stCondLst>
                                  <p:childTnLst>
                                    <p:set>
                                      <p:cBhvr>
                                        <p:cTn id="74" dur="1" fill="hold">
                                          <p:stCondLst>
                                            <p:cond delay="0"/>
                                          </p:stCondLst>
                                        </p:cTn>
                                        <p:tgtEl>
                                          <p:spTgt spid="52"/>
                                        </p:tgtEl>
                                        <p:attrNameLst>
                                          <p:attrName>style.visibility</p:attrName>
                                        </p:attrNameLst>
                                      </p:cBhvr>
                                      <p:to>
                                        <p:strVal val="visible"/>
                                      </p:to>
                                    </p:set>
                                  </p:childTnLst>
                                </p:cTn>
                              </p:par>
                              <p:par>
                                <p:cTn id="75" presetID="64" presetClass="path" presetSubtype="0" repeatCount="indefinite" accel="50000" fill="hold" grpId="2" nodeType="withEffect">
                                  <p:stCondLst>
                                    <p:cond delay="1300"/>
                                  </p:stCondLst>
                                  <p:childTnLst>
                                    <p:animMotion origin="layout" path="M -4.28423E-6 -4.81481E-6 L -4.28423E-6 -0.21875 " pathEditMode="relative" rAng="0" ptsTypes="AA">
                                      <p:cBhvr>
                                        <p:cTn id="76" dur="2000" fill="hold"/>
                                        <p:tgtEl>
                                          <p:spTgt spid="52"/>
                                        </p:tgtEl>
                                        <p:attrNameLst>
                                          <p:attrName>ppt_x</p:attrName>
                                          <p:attrName>ppt_y</p:attrName>
                                        </p:attrNameLst>
                                      </p:cBhvr>
                                      <p:rCtr x="0" y="-109"/>
                                    </p:animMotion>
                                  </p:childTnLst>
                                </p:cTn>
                              </p:par>
                              <p:par>
                                <p:cTn id="77" presetID="1" presetClass="entr" presetSubtype="0" fill="hold" grpId="0" nodeType="withEffect">
                                  <p:stCondLst>
                                    <p:cond delay="130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1" nodeType="withEffect">
                                  <p:stCondLst>
                                    <p:cond delay="1300"/>
                                  </p:stCondLst>
                                  <p:childTnLst>
                                    <p:set>
                                      <p:cBhvr>
                                        <p:cTn id="80" dur="1" fill="hold">
                                          <p:stCondLst>
                                            <p:cond delay="0"/>
                                          </p:stCondLst>
                                        </p:cTn>
                                        <p:tgtEl>
                                          <p:spTgt spid="53"/>
                                        </p:tgtEl>
                                        <p:attrNameLst>
                                          <p:attrName>style.visibility</p:attrName>
                                        </p:attrNameLst>
                                      </p:cBhvr>
                                      <p:to>
                                        <p:strVal val="visible"/>
                                      </p:to>
                                    </p:set>
                                  </p:childTnLst>
                                </p:cTn>
                              </p:par>
                              <p:par>
                                <p:cTn id="81" presetID="64" presetClass="path" presetSubtype="0" repeatCount="indefinite" accel="50000" fill="hold" grpId="2" nodeType="withEffect">
                                  <p:stCondLst>
                                    <p:cond delay="1300"/>
                                  </p:stCondLst>
                                  <p:childTnLst>
                                    <p:animMotion origin="layout" path="M 4.16667E-6 -4.44444E-6 L 0.00156 -0.16412 " pathEditMode="relative" rAng="0" ptsTypes="AA">
                                      <p:cBhvr>
                                        <p:cTn id="82" dur="2000" fill="hold"/>
                                        <p:tgtEl>
                                          <p:spTgt spid="53"/>
                                        </p:tgtEl>
                                        <p:attrNameLst>
                                          <p:attrName>ppt_x</p:attrName>
                                          <p:attrName>ppt_y</p:attrName>
                                        </p:attrNameLst>
                                      </p:cBhvr>
                                      <p:rCtr x="1" y="-82"/>
                                    </p:animMotion>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1" nodeType="withEffect">
                                  <p:stCondLst>
                                    <p:cond delay="500"/>
                                  </p:stCondLst>
                                  <p:childTnLst>
                                    <p:set>
                                      <p:cBhvr>
                                        <p:cTn id="86" dur="1" fill="hold">
                                          <p:stCondLst>
                                            <p:cond delay="0"/>
                                          </p:stCondLst>
                                        </p:cTn>
                                        <p:tgtEl>
                                          <p:spTgt spid="54"/>
                                        </p:tgtEl>
                                        <p:attrNameLst>
                                          <p:attrName>style.visibility</p:attrName>
                                        </p:attrNameLst>
                                      </p:cBhvr>
                                      <p:to>
                                        <p:strVal val="visible"/>
                                      </p:to>
                                    </p:set>
                                  </p:childTnLst>
                                </p:cTn>
                              </p:par>
                              <p:par>
                                <p:cTn id="87" presetID="64" presetClass="path" presetSubtype="0" repeatCount="indefinite" accel="50000" fill="hold" grpId="2" nodeType="withEffect">
                                  <p:stCondLst>
                                    <p:cond delay="500"/>
                                  </p:stCondLst>
                                  <p:childTnLst>
                                    <p:animMotion origin="layout" path="M 6.25E-7 4.44444E-6 L 0.00117 -0.175 " pathEditMode="relative" rAng="0" ptsTypes="AA">
                                      <p:cBhvr>
                                        <p:cTn id="88" dur="2000" fill="hold"/>
                                        <p:tgtEl>
                                          <p:spTgt spid="54"/>
                                        </p:tgtEl>
                                        <p:attrNameLst>
                                          <p:attrName>ppt_x</p:attrName>
                                          <p:attrName>ppt_y</p:attrName>
                                        </p:attrNameLst>
                                      </p:cBhvr>
                                      <p:rCtr x="1" y="-87"/>
                                    </p:animMotion>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0" fill="hold"/>
                                        <p:tgtEl>
                                          <p:spTgt spid="6"/>
                                        </p:tgtEl>
                                        <p:attrNameLst>
                                          <p:attrName>ppt_x</p:attrName>
                                        </p:attrNameLst>
                                      </p:cBhvr>
                                      <p:tavLst>
                                        <p:tav tm="0">
                                          <p:val>
                                            <p:strVal val="#ppt_x"/>
                                          </p:val>
                                        </p:tav>
                                        <p:tav tm="100000">
                                          <p:val>
                                            <p:strVal val="#ppt_x"/>
                                          </p:val>
                                        </p:tav>
                                      </p:tavLst>
                                    </p:anim>
                                    <p:anim calcmode="lin" valueType="num">
                                      <p:cBhvr additive="base">
                                        <p:cTn id="94"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258067"/>
            <a:ext cx="5867399" cy="4351338"/>
          </a:xfrm>
        </p:spPr>
        <p:txBody>
          <a:bodyPr/>
          <a:lstStyle/>
          <a:p>
            <a:r>
              <a:rPr lang="en-US" dirty="0"/>
              <a:t>Allow sample to cool before adding enzymes.</a:t>
            </a:r>
          </a:p>
          <a:p>
            <a:r>
              <a:rPr lang="en-US" dirty="0"/>
              <a:t>After cooling, students should add the enzymes, buffer solution and yeast they have written in their procedures. </a:t>
            </a:r>
          </a:p>
          <a:p>
            <a:r>
              <a:rPr lang="en-US" dirty="0"/>
              <a:t>Distilled Water may be added to thin the mixture. </a:t>
            </a:r>
          </a:p>
          <a:p>
            <a:r>
              <a:rPr lang="en-US" dirty="0"/>
              <a:t>Stir again</a:t>
            </a:r>
          </a:p>
        </p:txBody>
      </p:sp>
      <p:grpSp>
        <p:nvGrpSpPr>
          <p:cNvPr id="2" name="Group 11"/>
          <p:cNvGrpSpPr/>
          <p:nvPr/>
        </p:nvGrpSpPr>
        <p:grpSpPr>
          <a:xfrm>
            <a:off x="2144110" y="3547241"/>
            <a:ext cx="1986455" cy="1166669"/>
            <a:chOff x="1182414" y="2727414"/>
            <a:chExt cx="2296511" cy="1087820"/>
          </a:xfrm>
        </p:grpSpPr>
        <p:sp>
          <p:nvSpPr>
            <p:cNvPr id="13" name="Oval 12"/>
            <p:cNvSpPr/>
            <p:nvPr/>
          </p:nvSpPr>
          <p:spPr>
            <a:xfrm>
              <a:off x="1182414" y="3289730"/>
              <a:ext cx="2233451" cy="52550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4"/>
            <p:cNvGrpSpPr/>
            <p:nvPr/>
          </p:nvGrpSpPr>
          <p:grpSpPr>
            <a:xfrm>
              <a:off x="1182414" y="2727414"/>
              <a:ext cx="2296511" cy="1087820"/>
              <a:chOff x="1182414" y="3405352"/>
              <a:chExt cx="2296511" cy="1087820"/>
            </a:xfrm>
          </p:grpSpPr>
          <p:sp>
            <p:nvSpPr>
              <p:cNvPr id="16" name="Oval 15"/>
              <p:cNvSpPr/>
              <p:nvPr/>
            </p:nvSpPr>
            <p:spPr>
              <a:xfrm>
                <a:off x="1355834" y="3405352"/>
                <a:ext cx="1876097" cy="44143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182414" y="3673366"/>
                <a:ext cx="2296511" cy="819806"/>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11" h="819806">
                    <a:moveTo>
                      <a:pt x="0" y="504496"/>
                    </a:moveTo>
                    <a:lnTo>
                      <a:pt x="126124" y="0"/>
                    </a:lnTo>
                    <a:cubicBezTo>
                      <a:pt x="472965" y="57807"/>
                      <a:pt x="488731" y="131378"/>
                      <a:pt x="1166648" y="173420"/>
                    </a:cubicBezTo>
                    <a:cubicBezTo>
                      <a:pt x="1639614" y="178675"/>
                      <a:pt x="1765738" y="57807"/>
                      <a:pt x="2065283" y="0"/>
                    </a:cubicBezTo>
                    <a:lnTo>
                      <a:pt x="2191407" y="504496"/>
                    </a:lnTo>
                    <a:cubicBezTo>
                      <a:pt x="2102069" y="704192"/>
                      <a:pt x="2296511" y="762000"/>
                      <a:pt x="1119352" y="819806"/>
                    </a:cubicBezTo>
                    <a:lnTo>
                      <a:pt x="346841" y="772510"/>
                    </a:lnTo>
                    <a:cubicBezTo>
                      <a:pt x="105102" y="635876"/>
                      <a:pt x="115614" y="593834"/>
                      <a:pt x="0" y="504496"/>
                    </a:cubicBez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rot="1038796">
            <a:off x="1749974" y="3373823"/>
            <a:ext cx="457200" cy="14188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17"/>
          <p:cNvGrpSpPr/>
          <p:nvPr/>
        </p:nvGrpSpPr>
        <p:grpSpPr>
          <a:xfrm>
            <a:off x="3043646" y="231510"/>
            <a:ext cx="47296" cy="3231931"/>
            <a:chOff x="2882462" y="0"/>
            <a:chExt cx="47296" cy="3231931"/>
          </a:xfrm>
        </p:grpSpPr>
        <p:cxnSp>
          <p:nvCxnSpPr>
            <p:cNvPr id="20" name="Straight Connector 19"/>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138850" y="3557747"/>
            <a:ext cx="1986455" cy="1166669"/>
            <a:chOff x="1182414" y="2727414"/>
            <a:chExt cx="2296511" cy="1087820"/>
          </a:xfrm>
          <a:solidFill>
            <a:srgbClr val="FFFF00"/>
          </a:solidFill>
        </p:grpSpPr>
        <p:sp>
          <p:nvSpPr>
            <p:cNvPr id="33" name="Oval 32"/>
            <p:cNvSpPr/>
            <p:nvPr/>
          </p:nvSpPr>
          <p:spPr>
            <a:xfrm>
              <a:off x="1182414" y="3289730"/>
              <a:ext cx="2233451" cy="525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4"/>
            <p:cNvGrpSpPr/>
            <p:nvPr/>
          </p:nvGrpSpPr>
          <p:grpSpPr>
            <a:xfrm>
              <a:off x="1182414" y="2727414"/>
              <a:ext cx="2296511" cy="1087820"/>
              <a:chOff x="1182414" y="3405352"/>
              <a:chExt cx="2296511" cy="1087820"/>
            </a:xfrm>
            <a:grpFill/>
          </p:grpSpPr>
          <p:sp>
            <p:nvSpPr>
              <p:cNvPr id="35" name="Oval 34"/>
              <p:cNvSpPr/>
              <p:nvPr/>
            </p:nvSpPr>
            <p:spPr>
              <a:xfrm>
                <a:off x="1355834" y="3405352"/>
                <a:ext cx="1876097" cy="4414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182414" y="3673366"/>
                <a:ext cx="2296511" cy="819806"/>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11" h="819806">
                    <a:moveTo>
                      <a:pt x="0" y="504496"/>
                    </a:moveTo>
                    <a:lnTo>
                      <a:pt x="126124" y="0"/>
                    </a:lnTo>
                    <a:cubicBezTo>
                      <a:pt x="472965" y="57807"/>
                      <a:pt x="488731" y="131378"/>
                      <a:pt x="1166648" y="173420"/>
                    </a:cubicBezTo>
                    <a:cubicBezTo>
                      <a:pt x="1639614" y="178675"/>
                      <a:pt x="1765738" y="57807"/>
                      <a:pt x="2065283" y="0"/>
                    </a:cubicBezTo>
                    <a:lnTo>
                      <a:pt x="2191407" y="504496"/>
                    </a:lnTo>
                    <a:cubicBezTo>
                      <a:pt x="2102069" y="704192"/>
                      <a:pt x="2296511" y="762000"/>
                      <a:pt x="1119352" y="819806"/>
                    </a:cubicBezTo>
                    <a:lnTo>
                      <a:pt x="346841" y="772510"/>
                    </a:lnTo>
                    <a:cubicBezTo>
                      <a:pt x="105102" y="635876"/>
                      <a:pt x="115614" y="593834"/>
                      <a:pt x="0" y="50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1241" y="1844566"/>
            <a:ext cx="3752193" cy="44616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path" presetSubtype="0" accel="50000" decel="50000" fill="hold" nodeType="afterEffect">
                                  <p:stCondLst>
                                    <p:cond delay="0"/>
                                  </p:stCondLst>
                                  <p:childTnLst>
                                    <p:animMotion origin="layout" path="M -4.6242E-6 -4.44444E-6 L -0.0013 0.24422 " pathEditMode="relative" rAng="0" ptsTypes="AA">
                                      <p:cBhvr>
                                        <p:cTn id="35" dur="2000" fill="hold"/>
                                        <p:tgtEl>
                                          <p:spTgt spid="5"/>
                                        </p:tgtEl>
                                        <p:attrNameLst>
                                          <p:attrName>ppt_x</p:attrName>
                                          <p:attrName>ppt_y</p:attrName>
                                        </p:attrNameLst>
                                      </p:cBhvr>
                                      <p:rCtr x="-100" y="12200"/>
                                    </p:animMotion>
                                  </p:childTnLst>
                                </p:cTn>
                              </p:par>
                            </p:childTnLst>
                          </p:cTn>
                        </p:par>
                        <p:par>
                          <p:cTn id="36" fill="hold">
                            <p:stCondLst>
                              <p:cond delay="5000"/>
                            </p:stCondLst>
                            <p:childTnLst>
                              <p:par>
                                <p:cTn id="37"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8" dur="2000" fill="hold"/>
                                        <p:tgtEl>
                                          <p:spTgt spid="5"/>
                                        </p:tgtEl>
                                        <p:attrNameLst>
                                          <p:attrName>ppt_x</p:attrName>
                                          <p:attrName>ppt_y</p:attrName>
                                        </p:attrNameLst>
                                      </p:cBhvr>
                                      <p:rCtr x="1300" y="-300"/>
                                    </p:animMotion>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childTnLst>
                          </p:cTn>
                        </p:par>
                        <p:par>
                          <p:cTn id="42" fill="hold">
                            <p:stCondLst>
                              <p:cond delay="7000"/>
                            </p:stCondLst>
                            <p:childTnLst>
                              <p:par>
                                <p:cTn id="43" presetID="47" presetClass="exit" presetSubtype="0" fill="hold" nodeType="afterEffect">
                                  <p:stCondLst>
                                    <p:cond delay="0"/>
                                  </p:stCondLst>
                                  <p:childTnLst>
                                    <p:animEffect transition="out" filter="fade">
                                      <p:cBhvr>
                                        <p:cTn id="44" dur="1000"/>
                                        <p:tgtEl>
                                          <p:spTgt spid="5"/>
                                        </p:tgtEl>
                                      </p:cBhvr>
                                    </p:animEffect>
                                    <p:anim calcmode="lin" valueType="num">
                                      <p:cBhvr>
                                        <p:cTn id="45" dur="1000"/>
                                        <p:tgtEl>
                                          <p:spTgt spid="5"/>
                                        </p:tgtEl>
                                        <p:attrNameLst>
                                          <p:attrName>ppt_x</p:attrName>
                                        </p:attrNameLst>
                                      </p:cBhvr>
                                      <p:tavLst>
                                        <p:tav tm="0">
                                          <p:val>
                                            <p:strVal val="ppt_x"/>
                                          </p:val>
                                        </p:tav>
                                        <p:tav tm="100000">
                                          <p:val>
                                            <p:strVal val="ppt_x"/>
                                          </p:val>
                                        </p:tav>
                                      </p:tavLst>
                                    </p:anim>
                                    <p:anim calcmode="lin" valueType="num">
                                      <p:cBhvr>
                                        <p:cTn id="46" dur="1000"/>
                                        <p:tgtEl>
                                          <p:spTgt spid="5"/>
                                        </p:tgtEl>
                                        <p:attrNameLst>
                                          <p:attrName>ppt_y</p:attrName>
                                        </p:attrNameLst>
                                      </p:cBhvr>
                                      <p:tavLst>
                                        <p:tav tm="0">
                                          <p:val>
                                            <p:strVal val="ppt_y"/>
                                          </p:val>
                                        </p:tav>
                                        <p:tav tm="100000">
                                          <p:val>
                                            <p:strVal val="ppt_y-.1"/>
                                          </p:val>
                                        </p:tav>
                                      </p:tavLst>
                                    </p:anim>
                                    <p:set>
                                      <p:cBhvr>
                                        <p:cTn id="4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508</Words>
  <Application>Microsoft Office PowerPoint</Application>
  <PresentationFormat>Widescreen</PresentationFormat>
  <Paragraphs>99</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 Unicode MS</vt:lpstr>
      <vt:lpstr>Arial</vt:lpstr>
      <vt:lpstr>Avenir Book</vt:lpstr>
      <vt:lpstr>Avenir Light</vt:lpstr>
      <vt:lpstr>Avenir Medium</vt:lpstr>
      <vt:lpstr>Calibri</vt:lpstr>
      <vt:lpstr>Freestyle Script</vt:lpstr>
      <vt:lpstr>Symbol</vt:lpstr>
      <vt:lpstr>Custom Design</vt:lpstr>
      <vt:lpstr>1_Office Theme</vt:lpstr>
      <vt:lpstr>Corn Mash and Distillation</vt:lpstr>
      <vt:lpstr>Ethanol </vt:lpstr>
      <vt:lpstr>Ethanol </vt:lpstr>
      <vt:lpstr>Ethanol </vt:lpstr>
      <vt:lpstr>Preparing samples</vt:lpstr>
      <vt:lpstr>Preparing samples</vt:lpstr>
      <vt:lpstr>Boiling Samples</vt:lpstr>
      <vt:lpstr>Boiling Samples</vt:lpstr>
      <vt:lpstr>PowerPoint Presentation</vt:lpstr>
      <vt:lpstr>PowerPoint Presentation</vt:lpstr>
      <vt:lpstr>Gas Collection </vt:lpstr>
      <vt:lpstr>Gas Collection </vt:lpstr>
      <vt:lpstr>Day 2</vt:lpstr>
      <vt:lpstr>Distillation </vt:lpstr>
      <vt:lpstr>Distillation Set Up</vt:lpstr>
      <vt:lpstr>PowerPoint Presentation</vt:lpstr>
      <vt:lpstr>PowerPoint Presentation</vt:lpstr>
      <vt:lpstr>Using Density to Determine Ethanol Percentage</vt:lpstr>
      <vt:lpstr>PowerPoint Presentation</vt:lpstr>
      <vt:lpstr>Using Density to determine Ethanol Percentage</vt:lpstr>
      <vt:lpstr>Flame Test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dc:title>
  <dc:creator>Sharon Thielen</dc:creator>
  <cp:lastModifiedBy>James Burk</cp:lastModifiedBy>
  <cp:revision>36</cp:revision>
  <cp:lastPrinted>2020-01-20T21:11:09Z</cp:lastPrinted>
  <dcterms:created xsi:type="dcterms:W3CDTF">2018-08-21T15:16:15Z</dcterms:created>
  <dcterms:modified xsi:type="dcterms:W3CDTF">2022-05-31T21:32:26Z</dcterms:modified>
</cp:coreProperties>
</file>