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25"/>
          <p:cNvGrpSpPr/>
          <p:nvPr/>
        </p:nvGrpSpPr>
        <p:grpSpPr>
          <a:xfrm>
            <a:off x="-11549" y="10613035"/>
            <a:ext cx="24395551" cy="3161331"/>
            <a:chOff x="0" y="0"/>
            <a:chExt cx="24395549" cy="3161329"/>
          </a:xfrm>
        </p:grpSpPr>
        <p:sp>
          <p:nvSpPr>
            <p:cNvPr id="149" name="Straight Connector 7"/>
            <p:cNvSpPr/>
            <p:nvPr/>
          </p:nvSpPr>
          <p:spPr>
            <a:xfrm>
              <a:off x="13412238" y="2759466"/>
              <a:ext cx="10983311" cy="1"/>
            </a:xfrm>
            <a:prstGeom prst="line">
              <a:avLst/>
            </a:prstGeom>
            <a:noFill/>
            <a:ln w="114300" cap="flat">
              <a:solidFill>
                <a:srgbClr val="FFD05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0" name="Straight Connector 8"/>
            <p:cNvSpPr/>
            <p:nvPr/>
          </p:nvSpPr>
          <p:spPr>
            <a:xfrm>
              <a:off x="-1" y="2759466"/>
              <a:ext cx="10547210" cy="3900"/>
            </a:xfrm>
            <a:prstGeom prst="line">
              <a:avLst/>
            </a:prstGeom>
            <a:noFill/>
            <a:ln w="114300" cap="flat">
              <a:solidFill>
                <a:srgbClr val="FFD05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1" name="Straight Connector 9"/>
            <p:cNvSpPr/>
            <p:nvPr/>
          </p:nvSpPr>
          <p:spPr>
            <a:xfrm>
              <a:off x="-1" y="2608015"/>
              <a:ext cx="10547209" cy="1"/>
            </a:xfrm>
            <a:prstGeom prst="line">
              <a:avLst/>
            </a:prstGeom>
            <a:noFill/>
            <a:ln w="38100" cap="flat">
              <a:solidFill>
                <a:srgbClr val="FFD05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2" name="Straight Connector 10"/>
            <p:cNvSpPr/>
            <p:nvPr/>
          </p:nvSpPr>
          <p:spPr>
            <a:xfrm>
              <a:off x="13506829" y="2608015"/>
              <a:ext cx="10888720" cy="1"/>
            </a:xfrm>
            <a:prstGeom prst="line">
              <a:avLst/>
            </a:prstGeom>
            <a:noFill/>
            <a:ln w="38100" cap="flat">
              <a:solidFill>
                <a:srgbClr val="FFD05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53" name="Picture 11" descr="Picture 1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524110" y="0"/>
              <a:ext cx="3382115" cy="3161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5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90000"/>
              </a:lnSpc>
              <a:defRPr b="0" spc="0" sz="10000">
                <a:solidFill>
                  <a:srgbClr val="4795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1175657" indent="-1175657" defTabSz="1828800">
              <a:spcBef>
                <a:spcPts val="2000"/>
              </a:spcBef>
              <a:buSzPct val="100000"/>
              <a:buFont typeface="Arial"/>
              <a:defRPr b="1" sz="14400">
                <a:latin typeface="Copperplate"/>
                <a:ea typeface="Copperplate"/>
                <a:cs typeface="Copperplate"/>
                <a:sym typeface="Copperplate"/>
              </a:defRPr>
            </a:lvl1pPr>
            <a:lvl2pPr marL="1828800" indent="-1371600" defTabSz="1828800">
              <a:spcBef>
                <a:spcPts val="2000"/>
              </a:spcBef>
              <a:buSzPct val="100000"/>
              <a:buFont typeface="Arial"/>
              <a:defRPr b="1" sz="14400">
                <a:latin typeface="Copperplate"/>
                <a:ea typeface="Copperplate"/>
                <a:cs typeface="Copperplate"/>
                <a:sym typeface="Copperplate"/>
              </a:defRPr>
            </a:lvl2pPr>
            <a:lvl3pPr marL="2560319" indent="-1645919" defTabSz="1828800">
              <a:spcBef>
                <a:spcPts val="2000"/>
              </a:spcBef>
              <a:buSzPct val="100000"/>
              <a:buFont typeface="Arial"/>
              <a:defRPr b="1" sz="14400">
                <a:latin typeface="Copperplate"/>
                <a:ea typeface="Copperplate"/>
                <a:cs typeface="Copperplate"/>
                <a:sym typeface="Copperplate"/>
              </a:defRPr>
            </a:lvl3pPr>
            <a:lvl4pPr marL="3200400" indent="-1828800" defTabSz="1828800">
              <a:spcBef>
                <a:spcPts val="2000"/>
              </a:spcBef>
              <a:buSzPct val="100000"/>
              <a:buFont typeface="Arial"/>
              <a:defRPr b="1" sz="14400">
                <a:latin typeface="Copperplate"/>
                <a:ea typeface="Copperplate"/>
                <a:cs typeface="Copperplate"/>
                <a:sym typeface="Copperplate"/>
              </a:defRPr>
            </a:lvl4pPr>
            <a:lvl5pPr marL="3657600" indent="-1828800" defTabSz="1828800">
              <a:spcBef>
                <a:spcPts val="2000"/>
              </a:spcBef>
              <a:buSzPct val="100000"/>
              <a:buFont typeface="Arial"/>
              <a:defRPr b="1" sz="14400"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22192337" y="12523097"/>
            <a:ext cx="51526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hyperlink" Target="https://tinyurl.com/CornIntroKahoot" TargetMode="External"/><Relationship Id="rId4" Type="http://schemas.openxmlformats.org/officeDocument/2006/relationships/image" Target="../media/image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hyperlink" Target="https://kscorn.com/wp-content/uploads/2018/12/CornStagingStudentWorksheetWeb.pdf" TargetMode="External"/><Relationship Id="rId4" Type="http://schemas.openxmlformats.org/officeDocument/2006/relationships/hyperlink" Target="https://www.pioneer.com/home/site/us/agronomy/library/staging-corn-growth/" TargetMode="External"/><Relationship Id="rId5" Type="http://schemas.openxmlformats.org/officeDocument/2006/relationships/hyperlink" Target="https://tinyurl.com/PioneerCornVegetativeStages" TargetMode="External"/><Relationship Id="rId6" Type="http://schemas.openxmlformats.org/officeDocument/2006/relationships/hyperlink" Target="https://tinyurl.com/PioneerCornReproductiveStages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3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3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3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3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hyperlink" Target="https://tinyurl.com/KSCornSeedGerminationTimeLapse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qKMkDoZGfQs&amp;list=PLcyQYW7ZguqjQc23hAhddcyRLUXy55LZg&amp;index=6" TargetMode="External"/><Relationship Id="rId4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tinyurl.com/ExploreCornKahoot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hyperlink" Target="https://kscorn.com/wp-content/uploads/2018/12/ExploreAnEarOfCornStudentWorksheetWeb.pdf" TargetMode="External"/><Relationship Id="rId4" Type="http://schemas.openxmlformats.org/officeDocument/2006/relationships/hyperlink" Target="https://tinyurl.com/KSCornPartsOfACornPlant" TargetMode="Externa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hyperlink" Target="https://kscorn.com/wp-content/uploads/2018/12/LeafCollarMethodStudentWorksheetWeb.pdf" TargetMode="Externa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Kansas Corn:…"/>
          <p:cNvSpPr txBox="1"/>
          <p:nvPr>
            <p:ph type="title" idx="4294967295"/>
          </p:nvPr>
        </p:nvSpPr>
        <p:spPr>
          <a:xfrm>
            <a:off x="7656500" y="4602401"/>
            <a:ext cx="15306418" cy="4511198"/>
          </a:xfrm>
          <a:prstGeom prst="rect">
            <a:avLst/>
          </a:prstGeom>
          <a:solidFill>
            <a:srgbClr val="FFDD6A"/>
          </a:solidFill>
          <a:ln w="50800">
            <a:solidFill>
              <a:srgbClr val="000000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45719" tIns="45719" rIns="45719" bIns="45719" anchor="ctr"/>
          <a:lstStyle/>
          <a:p>
            <a:pPr defTabSz="914400">
              <a:lnSpc>
                <a:spcPct val="90000"/>
              </a:lnSpc>
              <a:defRPr b="0" spc="0" sz="10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  Kansas Corn: </a:t>
            </a:r>
          </a:p>
          <a:p>
            <a:pPr defTabSz="914400">
              <a:lnSpc>
                <a:spcPct val="90000"/>
              </a:lnSpc>
              <a:defRPr b="0" spc="0" sz="10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                  Explore Corn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199" name="Question 4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Question 4</a:t>
            </a:r>
          </a:p>
        </p:txBody>
      </p:sp>
      <p:sp>
        <p:nvSpPr>
          <p:cNvPr id="200" name="About how many corn plants can grow on an acre of land?"/>
          <p:cNvSpPr txBox="1"/>
          <p:nvPr>
            <p:ph type="body" sz="quarter" idx="4294967295"/>
          </p:nvPr>
        </p:nvSpPr>
        <p:spPr>
          <a:xfrm>
            <a:off x="3188575" y="4409055"/>
            <a:ext cx="18006850" cy="2926761"/>
          </a:xfrm>
          <a:prstGeom prst="rect">
            <a:avLst/>
          </a:prstGeom>
          <a:effectLst>
            <a:outerShdw sx="100000" sy="100000" kx="0" ky="0" algn="b" rotWithShape="0" blurRad="101600" dist="137482" dir="5400000">
              <a:srgbClr val="000000">
                <a:alpha val="25762"/>
              </a:srgbClr>
            </a:outerShdw>
          </a:effectLst>
        </p:spPr>
        <p:txBody>
          <a:bodyPr lIns="45719" tIns="45719" rIns="45719" bIns="45719"/>
          <a:lstStyle>
            <a:lvl1pPr marL="0" indent="0" defTabSz="795527">
              <a:spcBef>
                <a:spcPts val="800"/>
              </a:spcBef>
              <a:buSzTx/>
              <a:buFont typeface="Arial"/>
              <a:buNone/>
              <a:defRPr b="1" sz="87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D4922"/>
                </a:solidFill>
                <a:effectLst>
                  <a:outerShdw sx="100000" sy="100000" kx="0" ky="0" algn="b" rotWithShape="0" blurRad="33147" dist="22098" dir="20700000">
                    <a:srgbClr val="000000"/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About how many corn plants can grow on an acre of land?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203" name="Answer 4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Answer 4</a:t>
            </a:r>
          </a:p>
        </p:txBody>
      </p:sp>
      <p:sp>
        <p:nvSpPr>
          <p:cNvPr id="204" name="Answer: 22,000 to 35,000 plants"/>
          <p:cNvSpPr txBox="1"/>
          <p:nvPr>
            <p:ph type="body" sz="quarter" idx="4294967295"/>
          </p:nvPr>
        </p:nvSpPr>
        <p:spPr>
          <a:xfrm>
            <a:off x="2228785" y="4987785"/>
            <a:ext cx="19926430" cy="1769300"/>
          </a:xfrm>
          <a:prstGeom prst="rect">
            <a:avLst/>
          </a:prstGeom>
          <a:effectLst>
            <a:outerShdw sx="100000" sy="100000" kx="0" ky="0" algn="b" rotWithShape="0" blurRad="101600" dist="137482" dir="5400000">
              <a:srgbClr val="000000">
                <a:alpha val="25762"/>
              </a:srgbClr>
            </a:outerShdw>
          </a:effectLst>
        </p:spPr>
        <p:txBody>
          <a:bodyPr lIns="45719" tIns="45719" rIns="45719" bIns="45719"/>
          <a:lstStyle>
            <a:lvl1pPr marL="0" indent="0" defTabSz="832104">
              <a:spcBef>
                <a:spcPts val="900"/>
              </a:spcBef>
              <a:buSzTx/>
              <a:buFont typeface="Arial"/>
              <a:buNone/>
              <a:defRPr b="1" sz="91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D4922"/>
                </a:solidFill>
                <a:effectLst>
                  <a:outerShdw sx="100000" sy="100000" kx="0" ky="0" algn="b" rotWithShape="0" blurRad="34671" dist="23114" dir="20700000">
                    <a:srgbClr val="000000"/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Answer: 22,000 to 35,000 plants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207" name="Question 5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Question 5</a:t>
            </a:r>
          </a:p>
        </p:txBody>
      </p:sp>
      <p:sp>
        <p:nvSpPr>
          <p:cNvPr id="208" name="The majority of grown corn is used for what purpose?"/>
          <p:cNvSpPr txBox="1"/>
          <p:nvPr>
            <p:ph type="body" sz="quarter" idx="4294967295"/>
          </p:nvPr>
        </p:nvSpPr>
        <p:spPr>
          <a:xfrm>
            <a:off x="2448245" y="4444993"/>
            <a:ext cx="19487510" cy="2854884"/>
          </a:xfrm>
          <a:prstGeom prst="rect">
            <a:avLst/>
          </a:prstGeom>
          <a:effectLst>
            <a:outerShdw sx="100000" sy="100000" kx="0" ky="0" algn="b" rotWithShape="0" blurRad="101600" dist="137482" dir="5400000">
              <a:srgbClr val="000000">
                <a:alpha val="25762"/>
              </a:srgbClr>
            </a:outerShdw>
          </a:effectLst>
        </p:spPr>
        <p:txBody>
          <a:bodyPr lIns="45719" tIns="45719" rIns="45719" bIns="45719"/>
          <a:lstStyle>
            <a:lvl1pPr marL="0" indent="0" defTabSz="914400">
              <a:spcBef>
                <a:spcPts val="1000"/>
              </a:spcBef>
              <a:buSzTx/>
              <a:buFont typeface="Arial"/>
              <a:buNone/>
              <a:defRPr b="1" sz="100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D4922"/>
                </a:solidFill>
                <a:effectLst>
                  <a:outerShdw sx="100000" sy="100000" kx="0" ky="0" algn="b" rotWithShape="0" blurRad="38100" dist="25400" dir="20700000">
                    <a:srgbClr val="000000"/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The majority of grown corn is used for what purpose?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211" name="Answer 5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Answer 5</a:t>
            </a:r>
          </a:p>
        </p:txBody>
      </p:sp>
      <p:sp>
        <p:nvSpPr>
          <p:cNvPr id="212" name="Livestock feed"/>
          <p:cNvSpPr txBox="1"/>
          <p:nvPr>
            <p:ph type="body" sz="quarter" idx="4294967295"/>
          </p:nvPr>
        </p:nvSpPr>
        <p:spPr>
          <a:xfrm>
            <a:off x="6900766" y="4987785"/>
            <a:ext cx="10582469" cy="1769300"/>
          </a:xfrm>
          <a:prstGeom prst="rect">
            <a:avLst/>
          </a:prstGeom>
          <a:effectLst>
            <a:outerShdw sx="100000" sy="100000" kx="0" ky="0" algn="b" rotWithShape="0" blurRad="101600" dist="137482" dir="5400000">
              <a:srgbClr val="000000">
                <a:alpha val="25762"/>
              </a:srgbClr>
            </a:outerShdw>
          </a:effectLst>
        </p:spPr>
        <p:txBody>
          <a:bodyPr lIns="45719" tIns="45719" rIns="45719" bIns="45719"/>
          <a:lstStyle>
            <a:lvl1pPr marL="0" indent="0" defTabSz="914400">
              <a:spcBef>
                <a:spcPts val="1000"/>
              </a:spcBef>
              <a:buSzTx/>
              <a:buFont typeface="Arial"/>
              <a:buNone/>
              <a:defRPr b="1" sz="100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D4922"/>
                </a:solidFill>
                <a:effectLst>
                  <a:outerShdw sx="100000" sy="100000" kx="0" ky="0" algn="b" rotWithShape="0" blurRad="38100" dist="25400" dir="20700000">
                    <a:srgbClr val="000000"/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Livestock feed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215" name="Question 6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Question 6</a:t>
            </a:r>
          </a:p>
        </p:txBody>
      </p:sp>
      <p:sp>
        <p:nvSpPr>
          <p:cNvPr id="216" name="How much does a pirate pay for an ear of corn?"/>
          <p:cNvSpPr txBox="1"/>
          <p:nvPr>
            <p:ph type="body" sz="quarter" idx="4294967295"/>
          </p:nvPr>
        </p:nvSpPr>
        <p:spPr>
          <a:xfrm>
            <a:off x="3813901" y="4444993"/>
            <a:ext cx="16756198" cy="2854884"/>
          </a:xfrm>
          <a:prstGeom prst="rect">
            <a:avLst/>
          </a:prstGeom>
          <a:effectLst>
            <a:outerShdw sx="100000" sy="100000" kx="0" ky="0" algn="b" rotWithShape="0" blurRad="101600" dist="137482" dir="5400000">
              <a:srgbClr val="000000">
                <a:alpha val="25762"/>
              </a:srgbClr>
            </a:outerShdw>
          </a:effectLst>
        </p:spPr>
        <p:txBody>
          <a:bodyPr lIns="45719" tIns="45719" rIns="45719" bIns="45719"/>
          <a:lstStyle>
            <a:lvl1pPr marL="0" indent="0" defTabSz="914400">
              <a:spcBef>
                <a:spcPts val="1000"/>
              </a:spcBef>
              <a:buSzTx/>
              <a:buFont typeface="Arial"/>
              <a:buNone/>
              <a:defRPr b="1" sz="100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D4922"/>
                </a:solidFill>
                <a:effectLst>
                  <a:outerShdw sx="100000" sy="100000" kx="0" ky="0" algn="b" rotWithShape="0" blurRad="38100" dist="25400" dir="20700000">
                    <a:srgbClr val="000000"/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How much does a pirate pay for an ear of corn?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219" name="Answer 6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Answer 6</a:t>
            </a:r>
          </a:p>
        </p:txBody>
      </p:sp>
      <p:sp>
        <p:nvSpPr>
          <p:cNvPr id="220" name="A buccaneer"/>
          <p:cNvSpPr txBox="1"/>
          <p:nvPr>
            <p:ph type="body" sz="quarter" idx="4294967295"/>
          </p:nvPr>
        </p:nvSpPr>
        <p:spPr>
          <a:xfrm>
            <a:off x="7694437" y="5120480"/>
            <a:ext cx="8995127" cy="1503910"/>
          </a:xfrm>
          <a:prstGeom prst="rect">
            <a:avLst/>
          </a:prstGeom>
          <a:effectLst>
            <a:outerShdw sx="100000" sy="100000" kx="0" ky="0" algn="b" rotWithShape="0" blurRad="101600" dist="137482" dir="5400000">
              <a:srgbClr val="000000">
                <a:alpha val="25762"/>
              </a:srgbClr>
            </a:outerShdw>
          </a:effectLst>
        </p:spPr>
        <p:txBody>
          <a:bodyPr lIns="45719" tIns="45719" rIns="45719" bIns="45719"/>
          <a:lstStyle>
            <a:lvl1pPr marL="0" indent="0" defTabSz="914400">
              <a:spcBef>
                <a:spcPts val="1000"/>
              </a:spcBef>
              <a:buSzTx/>
              <a:buFont typeface="Arial"/>
              <a:buNone/>
              <a:defRPr b="1" sz="100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D4922"/>
                </a:solidFill>
                <a:effectLst>
                  <a:outerShdw sx="100000" sy="100000" kx="0" ky="0" algn="b" rotWithShape="0" blurRad="38100" dist="25400" dir="20700000">
                    <a:srgbClr val="000000"/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A buccaneer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Introduction to Corn - Article with Kahoot!"/>
          <p:cNvSpPr txBox="1"/>
          <p:nvPr/>
        </p:nvSpPr>
        <p:spPr>
          <a:xfrm>
            <a:off x="1478764" y="328175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Introduction to Corn - Article with Kahoot!</a:t>
            </a:r>
          </a:p>
        </p:txBody>
      </p:sp>
      <p:sp>
        <p:nvSpPr>
          <p:cNvPr id="223" name="A. Start a class discussion:…"/>
          <p:cNvSpPr txBox="1"/>
          <p:nvPr>
            <p:ph type="body" sz="half" idx="4294967295"/>
          </p:nvPr>
        </p:nvSpPr>
        <p:spPr>
          <a:xfrm>
            <a:off x="751948" y="2319771"/>
            <a:ext cx="9413101" cy="9076458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813816">
              <a:lnSpc>
                <a:spcPct val="125000"/>
              </a:lnSpc>
              <a:spcBef>
                <a:spcPts val="800"/>
              </a:spcBef>
              <a:buSzTx/>
              <a:buNone/>
              <a:defRPr sz="311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A. Start a class discussion:</a:t>
            </a:r>
          </a:p>
          <a:p>
            <a:pPr marL="372998" indent="-372998" defTabSz="813816">
              <a:lnSpc>
                <a:spcPct val="125000"/>
              </a:lnSpc>
              <a:spcBef>
                <a:spcPts val="800"/>
              </a:spcBef>
              <a:defRPr sz="2937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Where is corn grown? Why is it grown there?</a:t>
            </a:r>
          </a:p>
          <a:p>
            <a:pPr marL="372998" indent="-372998" defTabSz="813816">
              <a:lnSpc>
                <a:spcPct val="125000"/>
              </a:lnSpc>
              <a:spcBef>
                <a:spcPts val="800"/>
              </a:spcBef>
              <a:defRPr sz="2937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How is corn grown?</a:t>
            </a:r>
          </a:p>
          <a:p>
            <a:pPr marL="372998" indent="-372998" defTabSz="813816">
              <a:lnSpc>
                <a:spcPct val="125000"/>
              </a:lnSpc>
              <a:spcBef>
                <a:spcPts val="800"/>
              </a:spcBef>
              <a:defRPr sz="2937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Are there specific stages that corn goes through when it grows?</a:t>
            </a:r>
          </a:p>
          <a:p>
            <a:pPr marL="372998" indent="-372998" defTabSz="813816">
              <a:lnSpc>
                <a:spcPct val="125000"/>
              </a:lnSpc>
              <a:spcBef>
                <a:spcPts val="800"/>
              </a:spcBef>
              <a:defRPr sz="2937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When can you harvest corn?</a:t>
            </a:r>
          </a:p>
          <a:p>
            <a:pPr marL="372998" indent="-372998" defTabSz="813816">
              <a:lnSpc>
                <a:spcPct val="125000"/>
              </a:lnSpc>
              <a:spcBef>
                <a:spcPts val="800"/>
              </a:spcBef>
              <a:defRPr sz="2937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How many ears of corn are there on one stalk?</a:t>
            </a:r>
          </a:p>
          <a:p>
            <a:pPr marL="372998" indent="-372998" defTabSz="813816">
              <a:lnSpc>
                <a:spcPct val="125000"/>
              </a:lnSpc>
              <a:spcBef>
                <a:spcPts val="800"/>
              </a:spcBef>
              <a:defRPr sz="2937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How many kernels of corn are found on each ear?</a:t>
            </a:r>
          </a:p>
          <a:p>
            <a:pPr marL="372998" indent="-372998" defTabSz="813816">
              <a:lnSpc>
                <a:spcPct val="125000"/>
              </a:lnSpc>
              <a:spcBef>
                <a:spcPts val="800"/>
              </a:spcBef>
              <a:defRPr sz="2937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How many corn plants can be grown on an acre of land?</a:t>
            </a:r>
          </a:p>
          <a:p>
            <a:pPr marL="372998" indent="-372998" defTabSz="813816">
              <a:lnSpc>
                <a:spcPct val="125000"/>
              </a:lnSpc>
              <a:spcBef>
                <a:spcPts val="800"/>
              </a:spcBef>
              <a:defRPr sz="2937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What types of corn are there?</a:t>
            </a:r>
          </a:p>
          <a:p>
            <a:pPr marL="372998" indent="-372998" defTabSz="813816">
              <a:lnSpc>
                <a:spcPct val="125000"/>
              </a:lnSpc>
              <a:spcBef>
                <a:spcPts val="800"/>
              </a:spcBef>
              <a:defRPr sz="2937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What products are made from corn?</a:t>
            </a:r>
          </a:p>
        </p:txBody>
      </p:sp>
      <p:sp>
        <p:nvSpPr>
          <p:cNvPr id="224" name="B. Have students read Introduction to Corn article:…"/>
          <p:cNvSpPr txBox="1"/>
          <p:nvPr/>
        </p:nvSpPr>
        <p:spPr>
          <a:xfrm>
            <a:off x="10656654" y="2319771"/>
            <a:ext cx="13014749" cy="9076458"/>
          </a:xfrm>
          <a:prstGeom prst="rect">
            <a:avLst/>
          </a:prstGeom>
          <a:ln w="63500">
            <a:solidFill>
              <a:srgbClr val="34404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>
            <a:normAutofit fontScale="100000" lnSpcReduction="0"/>
          </a:bodyPr>
          <a:lstStyle/>
          <a:p>
            <a:pPr algn="l" defTabSz="832104">
              <a:lnSpc>
                <a:spcPct val="125000"/>
              </a:lnSpc>
              <a:spcBef>
                <a:spcPts val="900"/>
              </a:spcBef>
              <a:defRPr sz="3185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B. Have students read </a:t>
            </a:r>
            <a:r>
              <a:rPr i="1" u="sng"/>
              <a:t>Introduction to Corn</a:t>
            </a:r>
            <a:r>
              <a:t> article:</a:t>
            </a:r>
          </a:p>
          <a:p>
            <a:pPr marL="381381" indent="-381381" algn="l" defTabSz="832104">
              <a:lnSpc>
                <a:spcPct val="125000"/>
              </a:lnSpc>
              <a:spcBef>
                <a:spcPts val="900"/>
              </a:spcBef>
              <a:buSzPct val="123000"/>
              <a:buChar char="•"/>
              <a:defRPr sz="3003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Encourage students to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highlight</a:t>
            </a:r>
            <a:r>
              <a:t>, in a specific color, </a:t>
            </a:r>
            <a:r>
              <a:rPr u="sng"/>
              <a:t>important concepts they would like to further explore</a:t>
            </a:r>
            <a:r>
              <a:t>. Also, have students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highlight</a:t>
            </a:r>
            <a:r>
              <a:t>, in a different color, </a:t>
            </a:r>
            <a:r>
              <a:rPr u="sng"/>
              <a:t>important facts or take-a-ways</a:t>
            </a:r>
            <a:r>
              <a:t> from the world of corn.</a:t>
            </a:r>
          </a:p>
          <a:p>
            <a:pPr marL="381381" indent="-381381" algn="l" defTabSz="832104">
              <a:lnSpc>
                <a:spcPct val="125000"/>
              </a:lnSpc>
              <a:spcBef>
                <a:spcPts val="900"/>
              </a:spcBef>
              <a:buSzPct val="123000"/>
              <a:buChar char="•"/>
              <a:defRPr sz="3003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Then have students get together in groups. Hand each group a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big sheet of butcher paper</a:t>
            </a:r>
            <a:r>
              <a:t> and a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box of colored markers or pencils</a:t>
            </a:r>
            <a:r>
              <a:t>. </a:t>
            </a:r>
          </a:p>
          <a:p>
            <a:pPr marL="381381" indent="-381381" algn="l" defTabSz="832104">
              <a:lnSpc>
                <a:spcPct val="125000"/>
              </a:lnSpc>
              <a:spcBef>
                <a:spcPts val="900"/>
              </a:spcBef>
              <a:buSzPct val="123000"/>
              <a:buChar char="•"/>
              <a:defRPr sz="3003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Ask each student within the group to </a:t>
            </a:r>
            <a:r>
              <a:rPr u="sng"/>
              <a:t>draw a picture that represents a piece of information they took away from the article</a:t>
            </a:r>
            <a:r>
              <a:t> –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no words</a:t>
            </a:r>
            <a:r>
              <a:t>!</a:t>
            </a:r>
          </a:p>
          <a:p>
            <a:pPr marL="381381" indent="-381381" algn="l" defTabSz="832104">
              <a:lnSpc>
                <a:spcPct val="125000"/>
              </a:lnSpc>
              <a:spcBef>
                <a:spcPts val="900"/>
              </a:spcBef>
              <a:buSzPct val="123000"/>
              <a:buChar char="•"/>
              <a:defRPr sz="3003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After given enough time to complete this activity (~15 minutes), ask each group to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present their drawings to the class </a:t>
            </a:r>
            <a:r>
              <a:t>and </a:t>
            </a:r>
            <a:r>
              <a:rPr u="sng"/>
              <a:t>talk about one of the pictures and the information it represents</a:t>
            </a:r>
            <a:r>
              <a:t>. Once a piece of information has been used, groups afterwards cannot repeat that information.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Introduction to Corn - Article with Kahoot!"/>
          <p:cNvSpPr txBox="1"/>
          <p:nvPr/>
        </p:nvSpPr>
        <p:spPr>
          <a:xfrm>
            <a:off x="1478764" y="328175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Introduction to Corn - Article with Kahoot!</a:t>
            </a:r>
          </a:p>
        </p:txBody>
      </p:sp>
      <p:sp>
        <p:nvSpPr>
          <p:cNvPr id="227" name="C. Kahoot!: Introduction to Corn…"/>
          <p:cNvSpPr txBox="1"/>
          <p:nvPr>
            <p:ph type="body" sz="half" idx="4294967295"/>
          </p:nvPr>
        </p:nvSpPr>
        <p:spPr>
          <a:xfrm>
            <a:off x="416519" y="2319771"/>
            <a:ext cx="9790204" cy="9440074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914400">
              <a:lnSpc>
                <a:spcPct val="125000"/>
              </a:lnSpc>
              <a:spcBef>
                <a:spcPts val="1000"/>
              </a:spcBef>
              <a:buSzTx/>
              <a:buNone/>
              <a:defRPr sz="3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C. Kahoot!: Introduction to Corn</a:t>
            </a:r>
          </a:p>
          <a:p>
            <a:pPr marL="444500" indent="-444500" defTabSz="914400">
              <a:lnSpc>
                <a:spcPct val="125000"/>
              </a:lnSpc>
              <a:spcBef>
                <a:spcPts val="1000"/>
              </a:spcBef>
              <a:defRPr sz="3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u="sng">
                <a:hlinkClick r:id="rId3" invalidUrl="" action="" tgtFrame="" tooltip="" history="1" highlightClick="0" endSnd="0"/>
              </a:rPr>
              <a:t>https://tinyurl.com/CornIntroKahoot</a:t>
            </a:r>
          </a:p>
        </p:txBody>
      </p:sp>
      <p:sp>
        <p:nvSpPr>
          <p:cNvPr id="228" name="D. Reflection Questions…"/>
          <p:cNvSpPr txBox="1"/>
          <p:nvPr/>
        </p:nvSpPr>
        <p:spPr>
          <a:xfrm>
            <a:off x="10541651" y="2319771"/>
            <a:ext cx="13536140" cy="9440074"/>
          </a:xfrm>
          <a:prstGeom prst="rect">
            <a:avLst/>
          </a:prstGeom>
          <a:ln w="63500">
            <a:solidFill>
              <a:srgbClr val="34404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>
            <a:normAutofit fontScale="100000" lnSpcReduction="0"/>
          </a:bodyPr>
          <a:lstStyle/>
          <a:p>
            <a:pPr algn="l" defTabSz="749808">
              <a:lnSpc>
                <a:spcPct val="125000"/>
              </a:lnSpc>
              <a:spcBef>
                <a:spcPts val="800"/>
              </a:spcBef>
              <a:defRPr sz="287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D. Reflection Questions</a:t>
            </a:r>
          </a:p>
          <a:p>
            <a:pPr marL="364489" indent="-364489" algn="l" defTabSz="749808">
              <a:lnSpc>
                <a:spcPct val="125000"/>
              </a:lnSpc>
              <a:spcBef>
                <a:spcPts val="800"/>
              </a:spcBef>
              <a:buSzPct val="123000"/>
              <a:buChar char="•"/>
              <a:defRPr sz="287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What are three uses for corn?</a:t>
            </a:r>
          </a:p>
          <a:p>
            <a:pPr lvl="1" marL="864361" indent="-364489" algn="l" defTabSz="749808">
              <a:lnSpc>
                <a:spcPct val="125000"/>
              </a:lnSpc>
              <a:spcBef>
                <a:spcPts val="800"/>
              </a:spcBef>
              <a:buSzPct val="123000"/>
              <a:buChar char="•"/>
              <a:defRPr sz="287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76BB40"/>
                </a:solidFill>
              </a:rPr>
              <a:t>Human consumption, livestock feed, ethanol, nylon fibers, plastics, etc.</a:t>
            </a:r>
            <a:r>
              <a:t> </a:t>
            </a:r>
          </a:p>
          <a:p>
            <a:pPr marL="364489" indent="-364489" algn="l" defTabSz="749808">
              <a:lnSpc>
                <a:spcPct val="125000"/>
              </a:lnSpc>
              <a:spcBef>
                <a:spcPts val="800"/>
              </a:spcBef>
              <a:buSzPct val="123000"/>
              <a:buChar char="•"/>
              <a:defRPr sz="287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How long has corn been around? Where did it originate?</a:t>
            </a:r>
          </a:p>
          <a:p>
            <a:pPr lvl="1" marL="864361" indent="-364489" algn="l" defTabSz="749808">
              <a:lnSpc>
                <a:spcPct val="125000"/>
              </a:lnSpc>
              <a:spcBef>
                <a:spcPts val="800"/>
              </a:spcBef>
              <a:buSzPct val="123000"/>
              <a:buChar char="•"/>
              <a:defRPr sz="2870">
                <a:solidFill>
                  <a:srgbClr val="76BB4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9,000 years from Central Mexico or sweet corn developed in 1700s.</a:t>
            </a:r>
          </a:p>
          <a:p>
            <a:pPr marL="364489" indent="-364489" algn="l" defTabSz="749808">
              <a:lnSpc>
                <a:spcPct val="125000"/>
              </a:lnSpc>
              <a:spcBef>
                <a:spcPts val="800"/>
              </a:spcBef>
              <a:buSzPct val="123000"/>
              <a:buChar char="•"/>
              <a:defRPr sz="287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How many kernels are on an ear of corn? How many plants can grow on one acre?</a:t>
            </a:r>
          </a:p>
          <a:p>
            <a:pPr lvl="1" marL="864361" indent="-364489" algn="l" defTabSz="749808">
              <a:lnSpc>
                <a:spcPct val="125000"/>
              </a:lnSpc>
              <a:spcBef>
                <a:spcPts val="800"/>
              </a:spcBef>
              <a:buSzPct val="123000"/>
              <a:buChar char="•"/>
              <a:defRPr sz="2870">
                <a:solidFill>
                  <a:srgbClr val="76BB4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600-800 kernels on one ear and 22,000 to 35,000 plants per acre.</a:t>
            </a:r>
          </a:p>
          <a:p>
            <a:pPr marL="364489" indent="-364489" algn="l" defTabSz="749808">
              <a:lnSpc>
                <a:spcPct val="125000"/>
              </a:lnSpc>
              <a:spcBef>
                <a:spcPts val="800"/>
              </a:spcBef>
              <a:buSzPct val="123000"/>
              <a:buChar char="•"/>
              <a:defRPr sz="287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What percentage of corn is used for human consumption?</a:t>
            </a:r>
          </a:p>
          <a:p>
            <a:pPr lvl="1" marL="864361" indent="-364489" algn="l" defTabSz="749808">
              <a:lnSpc>
                <a:spcPct val="125000"/>
              </a:lnSpc>
              <a:spcBef>
                <a:spcPts val="800"/>
              </a:spcBef>
              <a:buSzPct val="123000"/>
              <a:buChar char="•"/>
              <a:defRPr sz="2870">
                <a:solidFill>
                  <a:srgbClr val="76BB4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9%</a:t>
            </a:r>
          </a:p>
          <a:p>
            <a:pPr marL="364489" indent="-364489" algn="l" defTabSz="749808">
              <a:lnSpc>
                <a:spcPct val="125000"/>
              </a:lnSpc>
              <a:spcBef>
                <a:spcPts val="800"/>
              </a:spcBef>
              <a:buSzPct val="123000"/>
              <a:buChar char="•"/>
              <a:defRPr sz="287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What should the ground temperature reach before planting corn?</a:t>
            </a:r>
          </a:p>
          <a:p>
            <a:pPr lvl="1" marL="864361" indent="-364489" algn="l" defTabSz="749808">
              <a:lnSpc>
                <a:spcPct val="125000"/>
              </a:lnSpc>
              <a:spcBef>
                <a:spcPts val="800"/>
              </a:spcBef>
              <a:buSzPct val="123000"/>
              <a:buChar char="•"/>
              <a:defRPr sz="2870">
                <a:solidFill>
                  <a:srgbClr val="76BB4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After consecutive or future days of 50 °F </a:t>
            </a:r>
          </a:p>
        </p:txBody>
      </p:sp>
      <p:pic>
        <p:nvPicPr>
          <p:cNvPr id="229" name="F337228F-C112-4F38-983F-281D19E93C23-L0-001.jpeg" descr="F337228F-C112-4F38-983F-281D19E93C23-L0-001.jpe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5323" y="4439490"/>
            <a:ext cx="8132597" cy="6692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A. Corn Staging Student Worksheet:…"/>
          <p:cNvSpPr txBox="1"/>
          <p:nvPr>
            <p:ph type="body" sz="half" idx="4294967295"/>
          </p:nvPr>
        </p:nvSpPr>
        <p:spPr>
          <a:xfrm>
            <a:off x="550693" y="2319771"/>
            <a:ext cx="11609557" cy="7365794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914400">
              <a:lnSpc>
                <a:spcPct val="125000"/>
              </a:lnSpc>
              <a:spcBef>
                <a:spcPts val="1000"/>
              </a:spcBef>
              <a:buSzTx/>
              <a:buNone/>
              <a:defRPr sz="3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A. Corn Staging Student Worksheet:</a:t>
            </a:r>
          </a:p>
          <a:p>
            <a:pPr marL="419100" indent="-419100" defTabSz="914400">
              <a:lnSpc>
                <a:spcPct val="125000"/>
              </a:lnSpc>
              <a:spcBef>
                <a:spcPts val="1000"/>
              </a:spcBef>
              <a:defRPr sz="33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Pass out a copy of the </a:t>
            </a:r>
            <a:r>
              <a:rPr>
                <a:solidFill>
                  <a:srgbClr val="15971A"/>
                </a:solidFill>
                <a:hlinkClick r:id="rId3" invalidUrl="" action="" tgtFrame="" tooltip="" history="1" highlightClick="0" endSnd="0"/>
              </a:rPr>
              <a:t>Corn Staging Student Worksheet</a:t>
            </a:r>
            <a:r>
              <a:t>.</a:t>
            </a:r>
          </a:p>
          <a:p>
            <a:pPr marL="419100" indent="-419100" defTabSz="914400">
              <a:lnSpc>
                <a:spcPct val="125000"/>
              </a:lnSpc>
              <a:spcBef>
                <a:spcPts val="1000"/>
              </a:spcBef>
              <a:defRPr sz="33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Students will need </a:t>
            </a:r>
            <a:r>
              <a:rPr u="sng"/>
              <a:t>internet access</a:t>
            </a:r>
            <a:r>
              <a:t> to visit the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DuPont Pioneer websites</a:t>
            </a:r>
            <a:r>
              <a:t>. The websites will be used as a resource to complete the Corn Staging Student Worksheet.</a:t>
            </a:r>
          </a:p>
          <a:p>
            <a:pPr marL="419100" indent="-419100" defTabSz="914400">
              <a:lnSpc>
                <a:spcPct val="125000"/>
              </a:lnSpc>
              <a:spcBef>
                <a:spcPts val="1000"/>
              </a:spcBef>
              <a:defRPr sz="33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Students will </a:t>
            </a:r>
            <a:r>
              <a:rPr u="sng"/>
              <a:t>read about and explore</a:t>
            </a:r>
            <a:r>
              <a:t> the different stages of corn growth while completing the worksheet.</a:t>
            </a:r>
          </a:p>
          <a:p>
            <a:pPr marL="419100" indent="-419100" defTabSz="914400">
              <a:lnSpc>
                <a:spcPct val="125000"/>
              </a:lnSpc>
              <a:spcBef>
                <a:spcPts val="1000"/>
              </a:spcBef>
              <a:defRPr sz="33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Think of this as a pre-lab so students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understand different stages of life of corn.</a:t>
            </a:r>
          </a:p>
        </p:txBody>
      </p:sp>
      <p:sp>
        <p:nvSpPr>
          <p:cNvPr id="232" name="B. Corn Staging Resources:…"/>
          <p:cNvSpPr txBox="1"/>
          <p:nvPr/>
        </p:nvSpPr>
        <p:spPr>
          <a:xfrm>
            <a:off x="12600068" y="2319771"/>
            <a:ext cx="11205920" cy="7365794"/>
          </a:xfrm>
          <a:prstGeom prst="rect">
            <a:avLst/>
          </a:prstGeom>
          <a:ln w="63500">
            <a:solidFill>
              <a:srgbClr val="34404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>
            <a:normAutofit fontScale="100000" lnSpcReduction="0"/>
          </a:bodyPr>
          <a:lstStyle/>
          <a:p>
            <a:pPr algn="l" defTabSz="914400">
              <a:lnSpc>
                <a:spcPct val="125000"/>
              </a:lnSpc>
              <a:spcBef>
                <a:spcPts val="1000"/>
              </a:spcBef>
              <a:defRPr sz="35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B. Corn Staging Resources:</a:t>
            </a:r>
          </a:p>
          <a:p>
            <a:pPr marL="419100" indent="-419100" algn="l" defTabSz="914400">
              <a:lnSpc>
                <a:spcPct val="125000"/>
              </a:lnSpc>
              <a:spcBef>
                <a:spcPts val="1000"/>
              </a:spcBef>
              <a:buSzPct val="123000"/>
              <a:buChar char="•"/>
              <a:defRPr sz="33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Dupont Pioneer Overview of Stages of Corn Growth</a:t>
            </a:r>
          </a:p>
          <a:p>
            <a:pPr lvl="1" marL="1028700" indent="-419100" algn="l" defTabSz="914400">
              <a:lnSpc>
                <a:spcPct val="125000"/>
              </a:lnSpc>
              <a:spcBef>
                <a:spcPts val="1000"/>
              </a:spcBef>
              <a:buSzPct val="123000"/>
              <a:buChar char="•"/>
              <a:defRPr sz="33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>
                <a:solidFill>
                  <a:srgbClr val="008E05"/>
                </a:solidFill>
                <a:hlinkClick r:id="rId4" invalidUrl="" action="" tgtFrame="" tooltip="" history="1" highlightClick="0" endSnd="0"/>
              </a:rPr>
              <a:t>Tinyurl.com/cornstages</a:t>
            </a:r>
          </a:p>
          <a:p>
            <a:pPr marL="419100" indent="-419100" algn="l" defTabSz="914400">
              <a:lnSpc>
                <a:spcPct val="125000"/>
              </a:lnSpc>
              <a:spcBef>
                <a:spcPts val="1000"/>
              </a:spcBef>
              <a:buSzPct val="123000"/>
              <a:buChar char="•"/>
              <a:defRPr sz="33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Dupont Pioneer Vegetative Stages of Corn Growth</a:t>
            </a:r>
          </a:p>
          <a:p>
            <a:pPr lvl="1" marL="1028700" indent="-419100" algn="l" defTabSz="914400">
              <a:lnSpc>
                <a:spcPct val="125000"/>
              </a:lnSpc>
              <a:spcBef>
                <a:spcPts val="1000"/>
              </a:spcBef>
              <a:buSzPct val="123000"/>
              <a:buChar char="•"/>
              <a:defRPr sz="3300">
                <a:solidFill>
                  <a:srgbClr val="009205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>
                <a:hlinkClick r:id="rId5" invalidUrl="" action="" tgtFrame="" tooltip="" history="1" highlightClick="0" endSnd="0"/>
              </a:rPr>
              <a:t>https://tinyurl.com/PioneerCornVegetativeStages</a:t>
            </a:r>
          </a:p>
          <a:p>
            <a:pPr marL="419100" indent="-419100" algn="l" defTabSz="914400">
              <a:lnSpc>
                <a:spcPct val="125000"/>
              </a:lnSpc>
              <a:spcBef>
                <a:spcPts val="1000"/>
              </a:spcBef>
              <a:buSzPct val="123000"/>
              <a:buChar char="•"/>
              <a:defRPr sz="33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Dupont Pioneer Reproductive Stages of Corn Growth</a:t>
            </a:r>
          </a:p>
          <a:p>
            <a:pPr lvl="1" marL="1028700" indent="-419100" algn="l" defTabSz="914400">
              <a:lnSpc>
                <a:spcPct val="125000"/>
              </a:lnSpc>
              <a:spcBef>
                <a:spcPts val="1000"/>
              </a:spcBef>
              <a:buSzPct val="123000"/>
              <a:buChar char="•"/>
              <a:defRPr sz="3300">
                <a:solidFill>
                  <a:srgbClr val="009205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>
                <a:hlinkClick r:id="rId6" invalidUrl="" action="" tgtFrame="" tooltip="" history="1" highlightClick="0" endSnd="0"/>
              </a:rPr>
              <a:t>https://tinyurl.com/PioneerCornReproductiveStages</a:t>
            </a:r>
          </a:p>
        </p:txBody>
      </p:sp>
      <p:sp>
        <p:nvSpPr>
          <p:cNvPr id="233" name="Lesson 1 - Corn Staging"/>
          <p:cNvSpPr txBox="1"/>
          <p:nvPr/>
        </p:nvSpPr>
        <p:spPr>
          <a:xfrm>
            <a:off x="1478764" y="328175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Corn Staging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Lesson 1 - Stages of Corn"/>
          <p:cNvSpPr txBox="1"/>
          <p:nvPr/>
        </p:nvSpPr>
        <p:spPr>
          <a:xfrm>
            <a:off x="1478764" y="328175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Stages of Corn</a:t>
            </a:r>
          </a:p>
        </p:txBody>
      </p:sp>
      <p:pic>
        <p:nvPicPr>
          <p:cNvPr id="236" name="1811559E-D5C0-43AC-AEA8-6CA929BCA03A-L0-001.jpeg" descr="1811559E-D5C0-43AC-AEA8-6CA929BCA03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3739" y="1955619"/>
            <a:ext cx="22416522" cy="9872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Explore Corn - Goals"/>
          <p:cNvSpPr txBox="1"/>
          <p:nvPr>
            <p:ph type="title" idx="4294967295"/>
          </p:nvPr>
        </p:nvSpPr>
        <p:spPr>
          <a:xfrm>
            <a:off x="471934" y="623758"/>
            <a:ext cx="21426472" cy="1627446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spc="0" sz="7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Explore Corn - Goals </a:t>
            </a:r>
          </a:p>
        </p:txBody>
      </p:sp>
      <p:sp>
        <p:nvSpPr>
          <p:cNvPr id="169" name="Introduce students to corn - its history, characteristics, uses and how/when it is planted…"/>
          <p:cNvSpPr txBox="1"/>
          <p:nvPr>
            <p:ph type="body" idx="4294967295"/>
          </p:nvPr>
        </p:nvSpPr>
        <p:spPr>
          <a:xfrm>
            <a:off x="471934" y="2251203"/>
            <a:ext cx="21426472" cy="835342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26571" indent="-326571" defTabSz="914400">
              <a:lnSpc>
                <a:spcPct val="125000"/>
              </a:lnSpc>
              <a:spcBef>
                <a:spcPts val="1000"/>
              </a:spcBef>
              <a:buSzPct val="100000"/>
              <a:buFont typeface="Arial"/>
              <a:defRPr sz="4000">
                <a:latin typeface="Avenir Light"/>
                <a:ea typeface="Avenir Light"/>
                <a:cs typeface="Avenir Light"/>
                <a:sym typeface="Avenir Light"/>
              </a:defRPr>
            </a:pPr>
          </a:p>
          <a:p>
            <a:pPr marL="326571" indent="-326571" defTabSz="914400">
              <a:lnSpc>
                <a:spcPct val="125000"/>
              </a:lnSpc>
              <a:spcBef>
                <a:spcPts val="1000"/>
              </a:spcBef>
              <a:buSzPct val="100000"/>
              <a:buFont typeface="Arial"/>
              <a:defRPr sz="4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Introduce students to corn - its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history, characteristics, uses and how/when it is planted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326571" indent="-326571" defTabSz="914400">
              <a:lnSpc>
                <a:spcPct val="125000"/>
              </a:lnSpc>
              <a:spcBef>
                <a:spcPts val="1000"/>
              </a:spcBef>
              <a:buSzPct val="100000"/>
              <a:buFont typeface="Arial"/>
              <a:defRPr sz="4000">
                <a:latin typeface="Avenir Light"/>
                <a:ea typeface="Avenir Light"/>
                <a:cs typeface="Avenir Light"/>
                <a:sym typeface="Avenir Light"/>
              </a:defRPr>
            </a:pP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326571" indent="-326571" defTabSz="914400">
              <a:lnSpc>
                <a:spcPct val="125000"/>
              </a:lnSpc>
              <a:spcBef>
                <a:spcPts val="1000"/>
              </a:spcBef>
              <a:buSzPct val="100000"/>
              <a:buFont typeface="Arial"/>
              <a:defRPr sz="4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Discuss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t>the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growth stages</a:t>
            </a:r>
            <a:r>
              <a:t> of corn -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emergence, vegetative and reproductive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326571" indent="-326571" defTabSz="914400">
              <a:lnSpc>
                <a:spcPct val="125000"/>
              </a:lnSpc>
              <a:spcBef>
                <a:spcPts val="1000"/>
              </a:spcBef>
              <a:buSzPct val="100000"/>
              <a:buFont typeface="Arial"/>
              <a:defRPr sz="4000">
                <a:latin typeface="Avenir Light"/>
                <a:ea typeface="Avenir Light"/>
                <a:cs typeface="Avenir Light"/>
                <a:sym typeface="Avenir Light"/>
              </a:defRPr>
            </a:pP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326571" indent="-326571" defTabSz="914400">
              <a:lnSpc>
                <a:spcPct val="125000"/>
              </a:lnSpc>
              <a:spcBef>
                <a:spcPts val="1000"/>
              </a:spcBef>
              <a:buSzPct val="100000"/>
              <a:buFont typeface="Arial"/>
              <a:defRPr sz="4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Explore the characteristics of an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ear of corn and its kernels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326571" indent="-326571" defTabSz="914400">
              <a:lnSpc>
                <a:spcPct val="125000"/>
              </a:lnSpc>
              <a:spcBef>
                <a:spcPts val="1000"/>
              </a:spcBef>
              <a:buSzPct val="100000"/>
              <a:buFont typeface="Arial"/>
              <a:defRPr sz="4000">
                <a:latin typeface="Avenir Light"/>
                <a:ea typeface="Avenir Light"/>
                <a:cs typeface="Avenir Light"/>
                <a:sym typeface="Avenir Light"/>
              </a:defRPr>
            </a:pP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326571" indent="-326571" defTabSz="914400">
              <a:lnSpc>
                <a:spcPct val="125000"/>
              </a:lnSpc>
              <a:spcBef>
                <a:spcPts val="1000"/>
              </a:spcBef>
              <a:buSzPct val="100000"/>
              <a:buFont typeface="Arial"/>
              <a:defRPr sz="4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Identify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t>each growth stage using the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leaf collar method </a:t>
            </a:r>
            <a:r>
              <a:t>by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dissection of a corn plant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Lesson 1 - Stages of Emerging Corn Plant VE - V1"/>
          <p:cNvSpPr txBox="1"/>
          <p:nvPr/>
        </p:nvSpPr>
        <p:spPr>
          <a:xfrm>
            <a:off x="724060" y="0"/>
            <a:ext cx="22935880" cy="21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886968">
              <a:lnSpc>
                <a:spcPct val="90000"/>
              </a:lnSpc>
              <a:defRPr sz="776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Stages of Emerging Corn Plant VE - V1</a:t>
            </a:r>
          </a:p>
        </p:txBody>
      </p:sp>
      <p:pic>
        <p:nvPicPr>
          <p:cNvPr id="239" name="069648FF-8668-4EB6-B1D4-ABCE5E6C392E-L0-001.jpeg" descr="069648FF-8668-4EB6-B1D4-ABCE5E6C392E-L0-001.jpeg"/>
          <p:cNvPicPr>
            <a:picLocks noChangeAspect="1"/>
          </p:cNvPicPr>
          <p:nvPr/>
        </p:nvPicPr>
        <p:blipFill>
          <a:blip r:embed="rId3">
            <a:extLst/>
          </a:blip>
          <a:srcRect l="0" t="1253" r="0" b="0"/>
          <a:stretch>
            <a:fillRect/>
          </a:stretch>
        </p:blipFill>
        <p:spPr>
          <a:xfrm>
            <a:off x="5419253" y="1703205"/>
            <a:ext cx="13968842" cy="10769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Lesson 1 - Stages of Emerging Corn Plant VE - V1"/>
          <p:cNvSpPr txBox="1"/>
          <p:nvPr/>
        </p:nvSpPr>
        <p:spPr>
          <a:xfrm>
            <a:off x="724060" y="0"/>
            <a:ext cx="22935880" cy="21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886968">
              <a:lnSpc>
                <a:spcPct val="90000"/>
              </a:lnSpc>
              <a:defRPr sz="776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Stages of Emerging Corn Plant VE - V1</a:t>
            </a:r>
          </a:p>
        </p:txBody>
      </p:sp>
      <p:pic>
        <p:nvPicPr>
          <p:cNvPr id="242" name="069648FF-8668-4EB6-B1D4-ABCE5E6C392E-L0-001.jpeg" descr="069648FF-8668-4EB6-B1D4-ABCE5E6C392E-L0-001.jpeg"/>
          <p:cNvPicPr>
            <a:picLocks noChangeAspect="1"/>
          </p:cNvPicPr>
          <p:nvPr/>
        </p:nvPicPr>
        <p:blipFill>
          <a:blip r:embed="rId3">
            <a:extLst/>
          </a:blip>
          <a:srcRect l="0" t="1253" r="0" b="0"/>
          <a:stretch>
            <a:fillRect/>
          </a:stretch>
        </p:blipFill>
        <p:spPr>
          <a:xfrm>
            <a:off x="5419253" y="1703205"/>
            <a:ext cx="13968842" cy="10769606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Protective outer covering of seed (Pericarp)"/>
          <p:cNvSpPr txBox="1"/>
          <p:nvPr/>
        </p:nvSpPr>
        <p:spPr>
          <a:xfrm>
            <a:off x="470244" y="5231536"/>
            <a:ext cx="5891241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Protective outer covering of seed (Pericarp)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Lesson 1 - Stages of Emerging Corn Plant VE - V1"/>
          <p:cNvSpPr txBox="1"/>
          <p:nvPr/>
        </p:nvSpPr>
        <p:spPr>
          <a:xfrm>
            <a:off x="724060" y="0"/>
            <a:ext cx="22935880" cy="21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886968">
              <a:lnSpc>
                <a:spcPct val="90000"/>
              </a:lnSpc>
              <a:defRPr sz="776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Stages of Emerging Corn Plant VE - V1</a:t>
            </a:r>
          </a:p>
        </p:txBody>
      </p:sp>
      <p:pic>
        <p:nvPicPr>
          <p:cNvPr id="246" name="069648FF-8668-4EB6-B1D4-ABCE5E6C392E-L0-001.jpeg" descr="069648FF-8668-4EB6-B1D4-ABCE5E6C392E-L0-001.jpeg"/>
          <p:cNvPicPr>
            <a:picLocks noChangeAspect="1"/>
          </p:cNvPicPr>
          <p:nvPr/>
        </p:nvPicPr>
        <p:blipFill>
          <a:blip r:embed="rId3">
            <a:extLst/>
          </a:blip>
          <a:srcRect l="0" t="1253" r="0" b="0"/>
          <a:stretch>
            <a:fillRect/>
          </a:stretch>
        </p:blipFill>
        <p:spPr>
          <a:xfrm>
            <a:off x="5419253" y="1703205"/>
            <a:ext cx="13968842" cy="1076960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Protective outer covering of seed (Pericarp)"/>
          <p:cNvSpPr txBox="1"/>
          <p:nvPr/>
        </p:nvSpPr>
        <p:spPr>
          <a:xfrm>
            <a:off x="470244" y="5231536"/>
            <a:ext cx="5891241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Protective outer covering of seed (Pericarp)</a:t>
            </a:r>
          </a:p>
        </p:txBody>
      </p:sp>
      <p:sp>
        <p:nvSpPr>
          <p:cNvPr id="248" name="Moves downward…"/>
          <p:cNvSpPr txBox="1"/>
          <p:nvPr/>
        </p:nvSpPr>
        <p:spPr>
          <a:xfrm>
            <a:off x="3171484" y="11654928"/>
            <a:ext cx="638000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65AE42"/>
                </a:solidFill>
              </a:defRPr>
            </a:pPr>
            <a:r>
              <a:t>Moves downward </a:t>
            </a:r>
          </a:p>
          <a:p>
            <a:pPr>
              <a:defRPr b="1" sz="3500">
                <a:solidFill>
                  <a:srgbClr val="65AE42"/>
                </a:solidFill>
              </a:defRPr>
            </a:pPr>
            <a:r>
              <a:t>Uptakes water and nutrients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Lesson 1 - Stages of Emerging Corn Plant VE - V1"/>
          <p:cNvSpPr txBox="1"/>
          <p:nvPr/>
        </p:nvSpPr>
        <p:spPr>
          <a:xfrm>
            <a:off x="724060" y="0"/>
            <a:ext cx="22935880" cy="21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886968">
              <a:lnSpc>
                <a:spcPct val="90000"/>
              </a:lnSpc>
              <a:defRPr sz="776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Stages of Emerging Corn Plant VE - V1</a:t>
            </a:r>
          </a:p>
        </p:txBody>
      </p:sp>
      <p:pic>
        <p:nvPicPr>
          <p:cNvPr id="251" name="069648FF-8668-4EB6-B1D4-ABCE5E6C392E-L0-001.jpeg" descr="069648FF-8668-4EB6-B1D4-ABCE5E6C392E-L0-001.jpeg"/>
          <p:cNvPicPr>
            <a:picLocks noChangeAspect="1"/>
          </p:cNvPicPr>
          <p:nvPr/>
        </p:nvPicPr>
        <p:blipFill>
          <a:blip r:embed="rId3">
            <a:extLst/>
          </a:blip>
          <a:srcRect l="0" t="1253" r="0" b="0"/>
          <a:stretch>
            <a:fillRect/>
          </a:stretch>
        </p:blipFill>
        <p:spPr>
          <a:xfrm>
            <a:off x="5419253" y="1703205"/>
            <a:ext cx="13968842" cy="10769606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Protective outer covering of seed (Pericarp)"/>
          <p:cNvSpPr txBox="1"/>
          <p:nvPr/>
        </p:nvSpPr>
        <p:spPr>
          <a:xfrm>
            <a:off x="470244" y="5231536"/>
            <a:ext cx="5891241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Protective outer covering of seed (Pericarp)</a:t>
            </a:r>
          </a:p>
        </p:txBody>
      </p:sp>
      <p:sp>
        <p:nvSpPr>
          <p:cNvPr id="253" name="Moves downward…"/>
          <p:cNvSpPr txBox="1"/>
          <p:nvPr/>
        </p:nvSpPr>
        <p:spPr>
          <a:xfrm>
            <a:off x="3171484" y="11654928"/>
            <a:ext cx="638000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65AE42"/>
                </a:solidFill>
              </a:defRPr>
            </a:pPr>
            <a:r>
              <a:t>Moves downward </a:t>
            </a:r>
          </a:p>
          <a:p>
            <a:pPr>
              <a:defRPr b="1" sz="3500">
                <a:solidFill>
                  <a:srgbClr val="65AE42"/>
                </a:solidFill>
              </a:defRPr>
            </a:pPr>
            <a:r>
              <a:t>Uptakes water and nutrients</a:t>
            </a:r>
          </a:p>
        </p:txBody>
      </p:sp>
      <p:sp>
        <p:nvSpPr>
          <p:cNvPr id="254" name="Pointed protective sheath that covers the emerging shoot"/>
          <p:cNvSpPr txBox="1"/>
          <p:nvPr/>
        </p:nvSpPr>
        <p:spPr>
          <a:xfrm>
            <a:off x="6145855" y="4050627"/>
            <a:ext cx="681126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Pointed protective sheath that covers the emerging shoot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Lesson 1 - Stages of Emerging Corn Plant VE - V1"/>
          <p:cNvSpPr txBox="1"/>
          <p:nvPr/>
        </p:nvSpPr>
        <p:spPr>
          <a:xfrm>
            <a:off x="724060" y="0"/>
            <a:ext cx="22935880" cy="21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886968">
              <a:lnSpc>
                <a:spcPct val="90000"/>
              </a:lnSpc>
              <a:defRPr sz="776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Stages of Emerging Corn Plant VE - V1</a:t>
            </a:r>
          </a:p>
        </p:txBody>
      </p:sp>
      <p:pic>
        <p:nvPicPr>
          <p:cNvPr id="257" name="069648FF-8668-4EB6-B1D4-ABCE5E6C392E-L0-001.jpeg" descr="069648FF-8668-4EB6-B1D4-ABCE5E6C392E-L0-001.jpeg"/>
          <p:cNvPicPr>
            <a:picLocks noChangeAspect="1"/>
          </p:cNvPicPr>
          <p:nvPr/>
        </p:nvPicPr>
        <p:blipFill>
          <a:blip r:embed="rId3">
            <a:extLst/>
          </a:blip>
          <a:srcRect l="0" t="1253" r="0" b="0"/>
          <a:stretch>
            <a:fillRect/>
          </a:stretch>
        </p:blipFill>
        <p:spPr>
          <a:xfrm>
            <a:off x="5419253" y="1703205"/>
            <a:ext cx="13968842" cy="10769606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Protective outer covering of seed (Pericarp)"/>
          <p:cNvSpPr txBox="1"/>
          <p:nvPr/>
        </p:nvSpPr>
        <p:spPr>
          <a:xfrm>
            <a:off x="470244" y="5231536"/>
            <a:ext cx="5891241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Protective outer covering of seed (Pericarp)</a:t>
            </a:r>
          </a:p>
        </p:txBody>
      </p:sp>
      <p:sp>
        <p:nvSpPr>
          <p:cNvPr id="259" name="Moves downward…"/>
          <p:cNvSpPr txBox="1"/>
          <p:nvPr/>
        </p:nvSpPr>
        <p:spPr>
          <a:xfrm>
            <a:off x="3171484" y="11654928"/>
            <a:ext cx="638000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65AE42"/>
                </a:solidFill>
              </a:defRPr>
            </a:pPr>
            <a:r>
              <a:t>Moves downward </a:t>
            </a:r>
          </a:p>
          <a:p>
            <a:pPr>
              <a:defRPr b="1" sz="3500">
                <a:solidFill>
                  <a:srgbClr val="65AE42"/>
                </a:solidFill>
              </a:defRPr>
            </a:pPr>
            <a:r>
              <a:t>Uptakes water and nutrients</a:t>
            </a:r>
          </a:p>
        </p:txBody>
      </p:sp>
      <p:sp>
        <p:nvSpPr>
          <p:cNvPr id="260" name="Pointed protective sheath that covers the emerging shoot"/>
          <p:cNvSpPr txBox="1"/>
          <p:nvPr/>
        </p:nvSpPr>
        <p:spPr>
          <a:xfrm>
            <a:off x="6145855" y="4050627"/>
            <a:ext cx="681126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Pointed protective sheath that covers the emerging shoot</a:t>
            </a:r>
          </a:p>
        </p:txBody>
      </p:sp>
      <p:sp>
        <p:nvSpPr>
          <p:cNvPr id="261" name="Region between coleoptile and radicle that forms more roots"/>
          <p:cNvSpPr txBox="1"/>
          <p:nvPr/>
        </p:nvSpPr>
        <p:spPr>
          <a:xfrm>
            <a:off x="13191086" y="12245382"/>
            <a:ext cx="7515653" cy="118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Region between coleoptile and radicle that forms more roots</a:t>
            </a:r>
          </a:p>
        </p:txBody>
      </p:sp>
      <p:sp>
        <p:nvSpPr>
          <p:cNvPr id="262" name="Line"/>
          <p:cNvSpPr/>
          <p:nvPr/>
        </p:nvSpPr>
        <p:spPr>
          <a:xfrm flipH="1" flipV="1">
            <a:off x="12977514" y="11430575"/>
            <a:ext cx="840691" cy="1030258"/>
          </a:xfrm>
          <a:prstGeom prst="line">
            <a:avLst/>
          </a:prstGeom>
          <a:ln w="50800">
            <a:solidFill>
              <a:srgbClr val="67AD3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Lesson 1 - Stages of Emerging Corn Plant VE - V1"/>
          <p:cNvSpPr txBox="1"/>
          <p:nvPr/>
        </p:nvSpPr>
        <p:spPr>
          <a:xfrm>
            <a:off x="724060" y="0"/>
            <a:ext cx="22935880" cy="21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886968">
              <a:lnSpc>
                <a:spcPct val="90000"/>
              </a:lnSpc>
              <a:defRPr sz="776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Stages of Emerging Corn Plant VE - V1</a:t>
            </a:r>
          </a:p>
        </p:txBody>
      </p:sp>
      <p:pic>
        <p:nvPicPr>
          <p:cNvPr id="265" name="069648FF-8668-4EB6-B1D4-ABCE5E6C392E-L0-001.jpeg" descr="069648FF-8668-4EB6-B1D4-ABCE5E6C392E-L0-001.jpeg"/>
          <p:cNvPicPr>
            <a:picLocks noChangeAspect="1"/>
          </p:cNvPicPr>
          <p:nvPr/>
        </p:nvPicPr>
        <p:blipFill>
          <a:blip r:embed="rId3">
            <a:extLst/>
          </a:blip>
          <a:srcRect l="0" t="1253" r="0" b="0"/>
          <a:stretch>
            <a:fillRect/>
          </a:stretch>
        </p:blipFill>
        <p:spPr>
          <a:xfrm>
            <a:off x="5419253" y="1703205"/>
            <a:ext cx="13968842" cy="1076960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Protective outer covering of seed (Pericarp)"/>
          <p:cNvSpPr txBox="1"/>
          <p:nvPr/>
        </p:nvSpPr>
        <p:spPr>
          <a:xfrm>
            <a:off x="470244" y="5231536"/>
            <a:ext cx="5891241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Protective outer covering of seed (Pericarp)</a:t>
            </a:r>
          </a:p>
        </p:txBody>
      </p:sp>
      <p:sp>
        <p:nvSpPr>
          <p:cNvPr id="267" name="Moves downward…"/>
          <p:cNvSpPr txBox="1"/>
          <p:nvPr/>
        </p:nvSpPr>
        <p:spPr>
          <a:xfrm>
            <a:off x="3171484" y="11654928"/>
            <a:ext cx="638000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65AE42"/>
                </a:solidFill>
              </a:defRPr>
            </a:pPr>
            <a:r>
              <a:t>Moves downward </a:t>
            </a:r>
          </a:p>
          <a:p>
            <a:pPr>
              <a:defRPr b="1" sz="3500">
                <a:solidFill>
                  <a:srgbClr val="65AE42"/>
                </a:solidFill>
              </a:defRPr>
            </a:pPr>
            <a:r>
              <a:t>Uptakes water and nutrients</a:t>
            </a:r>
          </a:p>
        </p:txBody>
      </p:sp>
      <p:sp>
        <p:nvSpPr>
          <p:cNvPr id="268" name="Pointed protective sheath that covers the emerging shoot"/>
          <p:cNvSpPr txBox="1"/>
          <p:nvPr/>
        </p:nvSpPr>
        <p:spPr>
          <a:xfrm>
            <a:off x="6145855" y="4050627"/>
            <a:ext cx="681126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Pointed protective sheath that covers the emerging shoot</a:t>
            </a:r>
          </a:p>
        </p:txBody>
      </p:sp>
      <p:sp>
        <p:nvSpPr>
          <p:cNvPr id="269" name="Region between coleoptile and radicle that forms more roots"/>
          <p:cNvSpPr txBox="1"/>
          <p:nvPr/>
        </p:nvSpPr>
        <p:spPr>
          <a:xfrm>
            <a:off x="13191086" y="12245382"/>
            <a:ext cx="7515653" cy="118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Region between coleoptile and radicle that forms more roots</a:t>
            </a:r>
          </a:p>
        </p:txBody>
      </p:sp>
      <p:sp>
        <p:nvSpPr>
          <p:cNvPr id="270" name="Line"/>
          <p:cNvSpPr/>
          <p:nvPr/>
        </p:nvSpPr>
        <p:spPr>
          <a:xfrm flipH="1" flipV="1">
            <a:off x="12977514" y="11430575"/>
            <a:ext cx="840691" cy="1030258"/>
          </a:xfrm>
          <a:prstGeom prst="line">
            <a:avLst/>
          </a:prstGeom>
          <a:ln w="50800">
            <a:solidFill>
              <a:srgbClr val="67AD3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1" name="Uptakes water and nutrients from soil"/>
          <p:cNvSpPr txBox="1"/>
          <p:nvPr/>
        </p:nvSpPr>
        <p:spPr>
          <a:xfrm>
            <a:off x="16442441" y="11064473"/>
            <a:ext cx="589124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Uptakes water and nutrients from soil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Lesson 1 - Stages of Emerging Corn Plant VE - V1"/>
          <p:cNvSpPr txBox="1"/>
          <p:nvPr/>
        </p:nvSpPr>
        <p:spPr>
          <a:xfrm>
            <a:off x="724060" y="0"/>
            <a:ext cx="22935880" cy="21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886968">
              <a:lnSpc>
                <a:spcPct val="90000"/>
              </a:lnSpc>
              <a:defRPr sz="776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Stages of Emerging Corn Plant VE - V1</a:t>
            </a:r>
          </a:p>
        </p:txBody>
      </p:sp>
      <p:pic>
        <p:nvPicPr>
          <p:cNvPr id="274" name="069648FF-8668-4EB6-B1D4-ABCE5E6C392E-L0-001.jpeg" descr="069648FF-8668-4EB6-B1D4-ABCE5E6C392E-L0-001.jpeg"/>
          <p:cNvPicPr>
            <a:picLocks noChangeAspect="1"/>
          </p:cNvPicPr>
          <p:nvPr/>
        </p:nvPicPr>
        <p:blipFill>
          <a:blip r:embed="rId3">
            <a:extLst/>
          </a:blip>
          <a:srcRect l="0" t="1253" r="0" b="0"/>
          <a:stretch>
            <a:fillRect/>
          </a:stretch>
        </p:blipFill>
        <p:spPr>
          <a:xfrm>
            <a:off x="5419253" y="1703205"/>
            <a:ext cx="13968842" cy="1076960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Protective outer covering of seed (Pericarp)"/>
          <p:cNvSpPr txBox="1"/>
          <p:nvPr/>
        </p:nvSpPr>
        <p:spPr>
          <a:xfrm>
            <a:off x="470244" y="5231536"/>
            <a:ext cx="5891241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Protective outer covering of seed (Pericarp)</a:t>
            </a:r>
          </a:p>
        </p:txBody>
      </p:sp>
      <p:sp>
        <p:nvSpPr>
          <p:cNvPr id="276" name="Moves downward…"/>
          <p:cNvSpPr txBox="1"/>
          <p:nvPr/>
        </p:nvSpPr>
        <p:spPr>
          <a:xfrm>
            <a:off x="3171484" y="11654928"/>
            <a:ext cx="638000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65AE42"/>
                </a:solidFill>
              </a:defRPr>
            </a:pPr>
            <a:r>
              <a:t>Moves downward </a:t>
            </a:r>
          </a:p>
          <a:p>
            <a:pPr>
              <a:defRPr b="1" sz="3500">
                <a:solidFill>
                  <a:srgbClr val="65AE42"/>
                </a:solidFill>
              </a:defRPr>
            </a:pPr>
            <a:r>
              <a:t>Uptakes water and nutrients</a:t>
            </a:r>
          </a:p>
        </p:txBody>
      </p:sp>
      <p:sp>
        <p:nvSpPr>
          <p:cNvPr id="277" name="Pointed protective sheath that covers the emerging shoot"/>
          <p:cNvSpPr txBox="1"/>
          <p:nvPr/>
        </p:nvSpPr>
        <p:spPr>
          <a:xfrm>
            <a:off x="6145855" y="4050627"/>
            <a:ext cx="681126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Pointed protective sheath that covers the emerging shoot</a:t>
            </a:r>
          </a:p>
        </p:txBody>
      </p:sp>
      <p:sp>
        <p:nvSpPr>
          <p:cNvPr id="278" name="Region between coleoptile and radicle that forms more roots"/>
          <p:cNvSpPr txBox="1"/>
          <p:nvPr/>
        </p:nvSpPr>
        <p:spPr>
          <a:xfrm>
            <a:off x="13191086" y="12245382"/>
            <a:ext cx="7515653" cy="118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Region between coleoptile and radicle that forms more roots</a:t>
            </a:r>
          </a:p>
        </p:txBody>
      </p:sp>
      <p:sp>
        <p:nvSpPr>
          <p:cNvPr id="279" name="Line"/>
          <p:cNvSpPr/>
          <p:nvPr/>
        </p:nvSpPr>
        <p:spPr>
          <a:xfrm flipH="1" flipV="1">
            <a:off x="12977514" y="11430575"/>
            <a:ext cx="840691" cy="1030258"/>
          </a:xfrm>
          <a:prstGeom prst="line">
            <a:avLst/>
          </a:prstGeom>
          <a:ln w="50800">
            <a:solidFill>
              <a:srgbClr val="67AD3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0" name="Uptakes water and nutrients from soil"/>
          <p:cNvSpPr txBox="1"/>
          <p:nvPr/>
        </p:nvSpPr>
        <p:spPr>
          <a:xfrm>
            <a:off x="16442441" y="11064473"/>
            <a:ext cx="589124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Uptakes water and nutrients from soil</a:t>
            </a:r>
          </a:p>
        </p:txBody>
      </p:sp>
      <p:sp>
        <p:nvSpPr>
          <p:cNvPr id="281" name="Region inside coleoptile that forms leaves and stems"/>
          <p:cNvSpPr txBox="1"/>
          <p:nvPr/>
        </p:nvSpPr>
        <p:spPr>
          <a:xfrm>
            <a:off x="17430484" y="2116205"/>
            <a:ext cx="6552507" cy="118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Region inside coleoptile that forms leaves and stems</a:t>
            </a:r>
          </a:p>
        </p:txBody>
      </p:sp>
      <p:sp>
        <p:nvSpPr>
          <p:cNvPr id="282" name="Line"/>
          <p:cNvSpPr/>
          <p:nvPr/>
        </p:nvSpPr>
        <p:spPr>
          <a:xfrm flipH="1">
            <a:off x="15719909" y="2730264"/>
            <a:ext cx="2458006" cy="923348"/>
          </a:xfrm>
          <a:prstGeom prst="line">
            <a:avLst/>
          </a:prstGeom>
          <a:ln w="50800">
            <a:solidFill>
              <a:srgbClr val="67AD3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Lesson 1 - Stages of Emerging Corn Plant VE - V1"/>
          <p:cNvSpPr txBox="1"/>
          <p:nvPr/>
        </p:nvSpPr>
        <p:spPr>
          <a:xfrm>
            <a:off x="724060" y="-230006"/>
            <a:ext cx="22935880" cy="211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886968">
              <a:lnSpc>
                <a:spcPct val="90000"/>
              </a:lnSpc>
              <a:defRPr sz="776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Stages of Emerging Corn Plant VE - V1</a:t>
            </a:r>
          </a:p>
        </p:txBody>
      </p:sp>
      <p:pic>
        <p:nvPicPr>
          <p:cNvPr id="285" name="069648FF-8668-4EB6-B1D4-ABCE5E6C392E-L0-001.jpeg" descr="069648FF-8668-4EB6-B1D4-ABCE5E6C392E-L0-001.jpeg"/>
          <p:cNvPicPr>
            <a:picLocks noChangeAspect="1"/>
          </p:cNvPicPr>
          <p:nvPr/>
        </p:nvPicPr>
        <p:blipFill>
          <a:blip r:embed="rId3">
            <a:extLst/>
          </a:blip>
          <a:srcRect l="0" t="1253" r="0" b="0"/>
          <a:stretch>
            <a:fillRect/>
          </a:stretch>
        </p:blipFill>
        <p:spPr>
          <a:xfrm>
            <a:off x="5419253" y="1703205"/>
            <a:ext cx="13968842" cy="1076960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Protective outer covering of seed (Pericarp)"/>
          <p:cNvSpPr txBox="1"/>
          <p:nvPr/>
        </p:nvSpPr>
        <p:spPr>
          <a:xfrm>
            <a:off x="470244" y="5231536"/>
            <a:ext cx="5891241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Protective outer covering of seed (Pericarp)</a:t>
            </a:r>
          </a:p>
        </p:txBody>
      </p:sp>
      <p:sp>
        <p:nvSpPr>
          <p:cNvPr id="287" name="Moves downward…"/>
          <p:cNvSpPr txBox="1"/>
          <p:nvPr/>
        </p:nvSpPr>
        <p:spPr>
          <a:xfrm>
            <a:off x="3171484" y="11654928"/>
            <a:ext cx="638000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65AE42"/>
                </a:solidFill>
              </a:defRPr>
            </a:pPr>
            <a:r>
              <a:t>Moves downward </a:t>
            </a:r>
          </a:p>
          <a:p>
            <a:pPr>
              <a:defRPr b="1" sz="3500">
                <a:solidFill>
                  <a:srgbClr val="65AE42"/>
                </a:solidFill>
              </a:defRPr>
            </a:pPr>
            <a:r>
              <a:t>Uptakes water and nutrients</a:t>
            </a:r>
          </a:p>
        </p:txBody>
      </p:sp>
      <p:sp>
        <p:nvSpPr>
          <p:cNvPr id="288" name="Pointed protective sheath that covers the emerging shoot"/>
          <p:cNvSpPr txBox="1"/>
          <p:nvPr/>
        </p:nvSpPr>
        <p:spPr>
          <a:xfrm>
            <a:off x="6145855" y="4050627"/>
            <a:ext cx="681126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Pointed protective sheath that covers the emerging shoot</a:t>
            </a:r>
          </a:p>
        </p:txBody>
      </p:sp>
      <p:sp>
        <p:nvSpPr>
          <p:cNvPr id="289" name="Region between coleoptile and radicle that forms more roots"/>
          <p:cNvSpPr txBox="1"/>
          <p:nvPr/>
        </p:nvSpPr>
        <p:spPr>
          <a:xfrm>
            <a:off x="13191086" y="12245382"/>
            <a:ext cx="7515653" cy="118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Region between coleoptile and radicle that forms more roots</a:t>
            </a:r>
          </a:p>
        </p:txBody>
      </p:sp>
      <p:sp>
        <p:nvSpPr>
          <p:cNvPr id="290" name="Line"/>
          <p:cNvSpPr/>
          <p:nvPr/>
        </p:nvSpPr>
        <p:spPr>
          <a:xfrm flipH="1" flipV="1">
            <a:off x="12977514" y="11430575"/>
            <a:ext cx="840691" cy="1030258"/>
          </a:xfrm>
          <a:prstGeom prst="line">
            <a:avLst/>
          </a:prstGeom>
          <a:ln w="50800">
            <a:solidFill>
              <a:srgbClr val="67AD3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1" name="Uptakes water and nutrients from soil"/>
          <p:cNvSpPr txBox="1"/>
          <p:nvPr/>
        </p:nvSpPr>
        <p:spPr>
          <a:xfrm>
            <a:off x="16442441" y="11064473"/>
            <a:ext cx="5891242" cy="118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Uptakes water and nutrients from soil</a:t>
            </a:r>
          </a:p>
        </p:txBody>
      </p:sp>
      <p:sp>
        <p:nvSpPr>
          <p:cNvPr id="292" name="Region inside coleoptile that forms leaves and stems"/>
          <p:cNvSpPr txBox="1"/>
          <p:nvPr/>
        </p:nvSpPr>
        <p:spPr>
          <a:xfrm>
            <a:off x="17430484" y="2116205"/>
            <a:ext cx="6552507" cy="118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500">
                <a:solidFill>
                  <a:srgbClr val="65AE42"/>
                </a:solidFill>
              </a:defRPr>
            </a:lvl1pPr>
          </a:lstStyle>
          <a:p>
            <a:pPr/>
            <a:r>
              <a:t>Region inside coleoptile that forms leaves and stems</a:t>
            </a:r>
          </a:p>
        </p:txBody>
      </p:sp>
      <p:sp>
        <p:nvSpPr>
          <p:cNvPr id="293" name="Line"/>
          <p:cNvSpPr/>
          <p:nvPr/>
        </p:nvSpPr>
        <p:spPr>
          <a:xfrm flipH="1">
            <a:off x="15719909" y="2730264"/>
            <a:ext cx="2458006" cy="923348"/>
          </a:xfrm>
          <a:prstGeom prst="line">
            <a:avLst/>
          </a:prstGeom>
          <a:ln w="50800">
            <a:solidFill>
              <a:srgbClr val="67AD3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4" name="First true leaf to appear…"/>
          <p:cNvSpPr txBox="1"/>
          <p:nvPr/>
        </p:nvSpPr>
        <p:spPr>
          <a:xfrm>
            <a:off x="5899096" y="1570105"/>
            <a:ext cx="6811263" cy="1727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65AE42"/>
                </a:solidFill>
              </a:defRPr>
            </a:pPr>
            <a:r>
              <a:t>First true leaf to appear</a:t>
            </a:r>
          </a:p>
          <a:p>
            <a:pPr>
              <a:defRPr b="1" sz="3500">
                <a:solidFill>
                  <a:srgbClr val="65AE42"/>
                </a:solidFill>
              </a:defRPr>
            </a:pPr>
            <a:r>
              <a:t>Has a rounded tip and all others will be pointed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1A2C78ED-19B6-4597-A66E-76ECE39CD27B-L0-001.jpeg" descr="1A2C78ED-19B6-4597-A66E-76ECE39CD27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4392" y="-1"/>
            <a:ext cx="10320385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Text"/>
          <p:cNvSpPr txBox="1"/>
          <p:nvPr/>
        </p:nvSpPr>
        <p:spPr>
          <a:xfrm>
            <a:off x="11855500" y="6627317"/>
            <a:ext cx="673000" cy="4613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98" name="Watch this Kansas Corn STEM Time Lapse Video of Seed Germination:…"/>
          <p:cNvSpPr txBox="1"/>
          <p:nvPr/>
        </p:nvSpPr>
        <p:spPr>
          <a:xfrm>
            <a:off x="14093031" y="5679078"/>
            <a:ext cx="10075338" cy="2819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000000"/>
                </a:solidFill>
              </a:defRPr>
            </a:pPr>
            <a:r>
              <a:t>Watch this Kansas Corn STEM Time Lapse Video of Seed Germination:</a:t>
            </a:r>
          </a:p>
          <a:p>
            <a:pPr>
              <a:defRPr b="1" sz="3500">
                <a:solidFill>
                  <a:srgbClr val="000000"/>
                </a:solidFill>
              </a:defRPr>
            </a:pPr>
          </a:p>
          <a:p>
            <a:pPr>
              <a:defRPr b="1" sz="3500">
                <a:solidFill>
                  <a:srgbClr val="6A885D"/>
                </a:solidFill>
              </a:defRPr>
            </a:pPr>
            <a:r>
              <a:rPr>
                <a:hlinkClick r:id="rId4" invalidUrl="" action="" tgtFrame="" tooltip="" history="1" highlightClick="0" endSnd="0"/>
              </a:rPr>
              <a:t>https://tinyurl.com/KSCornSeedGerminationTimeLapse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Image Gallery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4224714" y="2116205"/>
            <a:ext cx="15934572" cy="9763722"/>
            <a:chOff x="0" y="0"/>
            <a:chExt cx="15934571" cy="9763720"/>
          </a:xfrm>
        </p:grpSpPr>
        <p:pic>
          <p:nvPicPr>
            <p:cNvPr id="300" name="Screen Shot 2018-11-08 at 3.30.42 AM.png" descr="Screen Shot 2018-11-08 at 3.30.42 A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5574" t="0" r="5574" b="0"/>
            <a:stretch>
              <a:fillRect/>
            </a:stretch>
          </p:blipFill>
          <p:spPr>
            <a:xfrm>
              <a:off x="0" y="0"/>
              <a:ext cx="15934572" cy="92684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" name="Click for Video on Corn Stage Growth"/>
            <p:cNvSpPr/>
            <p:nvPr/>
          </p:nvSpPr>
          <p:spPr>
            <a:xfrm>
              <a:off x="0" y="9344620"/>
              <a:ext cx="15934572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l" defTabSz="9144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Click for Video on Corn Stage Growth</a:t>
              </a:r>
            </a:p>
          </p:txBody>
        </p:sp>
      </p:grpSp>
      <p:sp>
        <p:nvSpPr>
          <p:cNvPr id="303" name="Lesson 1 - Determining Corn Stage - Leaf Collar Method"/>
          <p:cNvSpPr txBox="1"/>
          <p:nvPr/>
        </p:nvSpPr>
        <p:spPr>
          <a:xfrm>
            <a:off x="724060" y="-1"/>
            <a:ext cx="22935880" cy="211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777240">
              <a:lnSpc>
                <a:spcPct val="90000"/>
              </a:lnSpc>
              <a:defRPr sz="68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Determining Corn Stage - Leaf Collar Method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ontent Placeholder 2"/>
          <p:cNvSpPr txBox="1"/>
          <p:nvPr>
            <p:ph type="body" idx="1"/>
          </p:nvPr>
        </p:nvSpPr>
        <p:spPr>
          <a:xfrm>
            <a:off x="1122950" y="632431"/>
            <a:ext cx="22138100" cy="10168961"/>
          </a:xfrm>
          <a:prstGeom prst="rect">
            <a:avLst/>
          </a:prstGeom>
        </p:spPr>
        <p:txBody>
          <a:bodyPr lIns="101600" tIns="101600" rIns="101600" bIns="101600"/>
          <a:lstStyle/>
          <a:p>
            <a:pPr marL="0" indent="0" algn="ctr">
              <a:buSzTx/>
              <a:buNone/>
              <a:defRPr sz="16000"/>
            </a:pPr>
            <a:r>
              <a:t>Let’s Play A Game!</a:t>
            </a:r>
          </a:p>
          <a:p>
            <a:pPr marL="0" indent="0" algn="ctr">
              <a:buSzTx/>
              <a:buNone/>
              <a:defRPr sz="7000"/>
            </a:pPr>
          </a:p>
          <a:p>
            <a:pPr marL="0" indent="0" algn="ctr">
              <a:buSzTx/>
              <a:buNone/>
              <a:defRPr sz="8000"/>
            </a:pPr>
            <a:r>
              <a:t>Introduce yourselves to your team… </a:t>
            </a:r>
          </a:p>
          <a:p>
            <a:pPr marL="0" indent="0" algn="ctr">
              <a:buSzTx/>
              <a:buNone/>
              <a:defRPr sz="8000"/>
            </a:pPr>
            <a:r>
              <a:t>Then, 5 questions</a:t>
            </a:r>
          </a:p>
          <a:p>
            <a:pPr marL="0" indent="0" algn="ctr">
              <a:buSzTx/>
              <a:buNone/>
              <a:defRPr sz="8000"/>
            </a:pPr>
          </a:p>
          <a:p>
            <a:pPr marL="0" indent="0" algn="ctr">
              <a:buSzTx/>
              <a:buNone/>
              <a:defRPr sz="8000"/>
            </a:pPr>
            <a:r>
              <a:t>This can also be played as a Kahoot!</a:t>
            </a:r>
          </a:p>
          <a:p>
            <a:pPr marL="0" indent="0" algn="ctr">
              <a:buSzTx/>
              <a:buNone/>
              <a:defRPr sz="80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https://tinyurl.com/ExploreCornKahoot</a:t>
            </a:r>
          </a:p>
        </p:txBody>
      </p:sp>
      <p:sp>
        <p:nvSpPr>
          <p:cNvPr id="172" name="Rectangle"/>
          <p:cNvSpPr txBox="1"/>
          <p:nvPr/>
        </p:nvSpPr>
        <p:spPr>
          <a:xfrm>
            <a:off x="908739" y="388040"/>
            <a:ext cx="22566522" cy="10193247"/>
          </a:xfrm>
          <a:prstGeom prst="rect">
            <a:avLst/>
          </a:prstGeom>
          <a:ln w="101600">
            <a:solidFill>
              <a:srgbClr val="FFCF58"/>
            </a:solidFill>
            <a:miter lim="400000"/>
          </a:ln>
        </p:spPr>
        <p:txBody>
          <a:bodyPr lIns="127000" tIns="127000" rIns="127000" bIns="127000">
            <a:normAutofit fontScale="100000" lnSpcReduction="0"/>
          </a:bodyPr>
          <a:lstStyle/>
          <a:p>
            <a:pPr algn="l" defTabSz="914400">
              <a:lnSpc>
                <a:spcPct val="125000"/>
              </a:lnSpc>
              <a:spcBef>
                <a:spcPts val="1000"/>
              </a:spcBef>
              <a:defRPr sz="35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Lesson 1 - Stages of Corn"/>
          <p:cNvSpPr txBox="1"/>
          <p:nvPr/>
        </p:nvSpPr>
        <p:spPr>
          <a:xfrm>
            <a:off x="1478764" y="328175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1 - Stages of Corn</a:t>
            </a:r>
          </a:p>
        </p:txBody>
      </p:sp>
      <p:pic>
        <p:nvPicPr>
          <p:cNvPr id="306" name="1811559E-D5C0-43AC-AEA8-6CA929BCA03A-L0-001.jpeg" descr="1811559E-D5C0-43AC-AEA8-6CA929BCA03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3739" y="1955619"/>
            <a:ext cx="22416522" cy="9872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oleoptile breaks through the surface…"/>
          <p:cNvSpPr txBox="1"/>
          <p:nvPr>
            <p:ph type="body" sz="half" idx="4294967295"/>
          </p:nvPr>
        </p:nvSpPr>
        <p:spPr>
          <a:xfrm>
            <a:off x="9152465" y="3170107"/>
            <a:ext cx="13752771" cy="7142306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311727" indent="-311727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Coleoptile breaks through the surface</a:t>
            </a:r>
          </a:p>
          <a:p>
            <a:pPr marL="311727" indent="-311727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311727" indent="-311727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Can take up to 2 weeks.             (5 days under ideal conditions)</a:t>
            </a:r>
          </a:p>
        </p:txBody>
      </p:sp>
      <p:pic>
        <p:nvPicPr>
          <p:cNvPr id="30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3288" t="2421" r="3288" b="0"/>
          <a:stretch>
            <a:fillRect/>
          </a:stretch>
        </p:blipFill>
        <p:spPr>
          <a:xfrm>
            <a:off x="1127638" y="2265700"/>
            <a:ext cx="7663092" cy="8951107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VE - Vegetative Emergence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VE - Vegetative Emergence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3288" t="2421" r="3288" b="0"/>
          <a:stretch>
            <a:fillRect/>
          </a:stretch>
        </p:blipFill>
        <p:spPr>
          <a:xfrm>
            <a:off x="1127638" y="2265700"/>
            <a:ext cx="7663092" cy="8951107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V1 - 1st Collar Showing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V1 - 1st Collar Showing</a:t>
            </a:r>
          </a:p>
        </p:txBody>
      </p:sp>
      <p:sp>
        <p:nvSpPr>
          <p:cNvPr id="314" name="Content Placeholder 2"/>
          <p:cNvSpPr txBox="1"/>
          <p:nvPr/>
        </p:nvSpPr>
        <p:spPr>
          <a:xfrm>
            <a:off x="9123714" y="3279518"/>
            <a:ext cx="14229683" cy="6923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marL="311727" indent="-311727" algn="l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Difficult to distinguish from VE</a:t>
            </a:r>
          </a:p>
          <a:p>
            <a:pPr marL="311727" indent="-311727" algn="l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311727" indent="-311727" algn="l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collar around first leaf distinguishes this stage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3288" t="2421" r="3288" b="0"/>
          <a:stretch>
            <a:fillRect/>
          </a:stretch>
        </p:blipFill>
        <p:spPr>
          <a:xfrm>
            <a:off x="1127638" y="2265700"/>
            <a:ext cx="7663092" cy="8951107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V3 - 3rd Collar Showing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V3 - 3rd Collar Showing</a:t>
            </a:r>
          </a:p>
        </p:txBody>
      </p:sp>
      <p:sp>
        <p:nvSpPr>
          <p:cNvPr id="318" name="Much of the growth is still below the surface…"/>
          <p:cNvSpPr txBox="1"/>
          <p:nvPr>
            <p:ph type="body" sz="half" idx="4294967295"/>
          </p:nvPr>
        </p:nvSpPr>
        <p:spPr>
          <a:xfrm>
            <a:off x="9435584" y="2978775"/>
            <a:ext cx="13781254" cy="775845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370702" indent="-370702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Much of the growth is still below the surface</a:t>
            </a:r>
          </a:p>
          <a:p>
            <a:pPr marL="370702" indent="-370702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370702" indent="-370702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3 collars present</a:t>
            </a:r>
          </a:p>
          <a:p>
            <a:pPr marL="370702" indent="-370702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370702" indent="-370702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All of the leaves and ear shoots (potential ears) this plant will ever produce form inside stalk from V3 to V5!</a:t>
            </a:r>
          </a:p>
        </p:txBody>
      </p:sp>
      <p:pic>
        <p:nvPicPr>
          <p:cNvPr id="31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2623" t="2621" r="2623" b="0"/>
          <a:stretch>
            <a:fillRect/>
          </a:stretch>
        </p:blipFill>
        <p:spPr>
          <a:xfrm>
            <a:off x="1127638" y="2265700"/>
            <a:ext cx="8079637" cy="8951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V4 - V9: 4 - 9 Collars Showing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V4 - V9: 4 - 9 Collars Showing</a:t>
            </a:r>
          </a:p>
        </p:txBody>
      </p:sp>
      <p:pic>
        <p:nvPicPr>
          <p:cNvPr id="32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3713" t="0" r="3713" b="0"/>
          <a:stretch>
            <a:fillRect/>
          </a:stretch>
        </p:blipFill>
        <p:spPr>
          <a:xfrm>
            <a:off x="1443749" y="2265700"/>
            <a:ext cx="7447187" cy="8950922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Content Placeholder 2"/>
          <p:cNvSpPr txBox="1"/>
          <p:nvPr/>
        </p:nvSpPr>
        <p:spPr>
          <a:xfrm>
            <a:off x="9283753" y="3315853"/>
            <a:ext cx="13114138" cy="7084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marL="311727" indent="-311727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V7-V8: Number of kernel rows is being determined by plant</a:t>
            </a:r>
          </a:p>
          <a:p>
            <a:pPr marL="311727" indent="-311727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311727" indent="-311727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V9: Tassel begins to develop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V10 - V15: 10 - 15 Collars Showing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V10 - V15: 10 - 15 Collars Showing</a:t>
            </a:r>
          </a:p>
        </p:txBody>
      </p:sp>
      <p:pic>
        <p:nvPicPr>
          <p:cNvPr id="32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3713" t="0" r="3713" b="0"/>
          <a:stretch>
            <a:fillRect/>
          </a:stretch>
        </p:blipFill>
        <p:spPr>
          <a:xfrm>
            <a:off x="1443749" y="2265700"/>
            <a:ext cx="7447187" cy="8950922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V10: New leaves produced about every 2-3 days…"/>
          <p:cNvSpPr txBox="1"/>
          <p:nvPr>
            <p:ph type="body" sz="half" idx="4294967295"/>
          </p:nvPr>
        </p:nvSpPr>
        <p:spPr>
          <a:xfrm>
            <a:off x="9226252" y="3772893"/>
            <a:ext cx="12528781" cy="6170214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311727" indent="-311727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V10: New leaves produced about every 2-3 days</a:t>
            </a:r>
          </a:p>
          <a:p>
            <a:pPr marL="311727" indent="-311727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311727" indent="-311727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V15: New leaves produces about every 1-2 days </a:t>
            </a:r>
          </a:p>
          <a:p>
            <a:pPr marL="311727" indent="-311727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311727" indent="-311727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tip of tassel might be visible</a:t>
            </a:r>
          </a:p>
        </p:txBody>
      </p:sp>
      <p:pic>
        <p:nvPicPr>
          <p:cNvPr id="328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3749" y="2402570"/>
            <a:ext cx="7447360" cy="8910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V16 - V18: 16 - 18 Collars Showing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V16 - V18: 16 - 18 Collars Showing</a:t>
            </a:r>
          </a:p>
        </p:txBody>
      </p:sp>
      <p:pic>
        <p:nvPicPr>
          <p:cNvPr id="33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6317" y="2586446"/>
            <a:ext cx="6942224" cy="8726984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Content Placeholder 2"/>
          <p:cNvSpPr txBox="1"/>
          <p:nvPr/>
        </p:nvSpPr>
        <p:spPr>
          <a:xfrm>
            <a:off x="9312504" y="3602957"/>
            <a:ext cx="13035660" cy="6510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marL="342900" indent="-342900" algn="l" defTabSz="914400">
              <a:lnSpc>
                <a:spcPct val="108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V18: Silks from ear begin elongating</a:t>
            </a:r>
          </a:p>
          <a:p>
            <a:pPr marL="342900" indent="-342900" algn="l" defTabSz="914400">
              <a:lnSpc>
                <a:spcPct val="108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342900" indent="-342900" algn="l" defTabSz="914400">
              <a:lnSpc>
                <a:spcPct val="108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Silking is about 1 week away</a:t>
            </a:r>
          </a:p>
          <a:p>
            <a:pPr marL="342900" indent="-342900" algn="l" defTabSz="914400">
              <a:lnSpc>
                <a:spcPct val="108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342900" indent="-342900" algn="l" defTabSz="914400">
              <a:lnSpc>
                <a:spcPct val="108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Then corn cob making begins!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VT: Tasseling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VT: Tasseling</a:t>
            </a:r>
          </a:p>
        </p:txBody>
      </p:sp>
      <p:sp>
        <p:nvSpPr>
          <p:cNvPr id="335" name="VT: Tassel fully visible… time for reproduction!…"/>
          <p:cNvSpPr txBox="1"/>
          <p:nvPr>
            <p:ph type="body" sz="half" idx="4294967295"/>
          </p:nvPr>
        </p:nvSpPr>
        <p:spPr>
          <a:xfrm>
            <a:off x="8881244" y="3630942"/>
            <a:ext cx="12322352" cy="6454116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359581" indent="-359581" defTabSz="886968">
              <a:lnSpc>
                <a:spcPct val="96000"/>
              </a:lnSpc>
              <a:spcBef>
                <a:spcPts val="900"/>
              </a:spcBef>
              <a:buSzPct val="100000"/>
              <a:buFont typeface="Arial"/>
              <a:defRPr b="1" sz="582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VT: Tassel fully visible… time for reproduction!</a:t>
            </a:r>
          </a:p>
          <a:p>
            <a:pPr marL="359581" indent="-359581" defTabSz="886968">
              <a:lnSpc>
                <a:spcPct val="96000"/>
              </a:lnSpc>
              <a:spcBef>
                <a:spcPts val="900"/>
              </a:spcBef>
              <a:buSzPct val="100000"/>
              <a:buFont typeface="Arial"/>
              <a:defRPr b="1" sz="582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359581" indent="-359581" defTabSz="886968">
              <a:lnSpc>
                <a:spcPct val="96000"/>
              </a:lnSpc>
              <a:spcBef>
                <a:spcPts val="900"/>
              </a:spcBef>
              <a:buSzPct val="100000"/>
              <a:buFont typeface="Arial"/>
              <a:defRPr b="1" sz="582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Plant is now very vulnerable to hail damage!</a:t>
            </a:r>
          </a:p>
          <a:p>
            <a:pPr marL="359581" indent="-359581" defTabSz="886968">
              <a:lnSpc>
                <a:spcPct val="96000"/>
              </a:lnSpc>
              <a:spcBef>
                <a:spcPts val="900"/>
              </a:spcBef>
              <a:buSzPct val="100000"/>
              <a:buFont typeface="Arial"/>
              <a:defRPr b="1" sz="582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359581" indent="-359581" defTabSz="886968">
              <a:lnSpc>
                <a:spcPct val="96000"/>
              </a:lnSpc>
              <a:spcBef>
                <a:spcPts val="900"/>
              </a:spcBef>
              <a:buSzPct val="100000"/>
              <a:buFont typeface="Arial"/>
              <a:defRPr b="1" sz="582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We need fertilization with tassel and silks to happen…</a:t>
            </a:r>
          </a:p>
        </p:txBody>
      </p:sp>
      <p:pic>
        <p:nvPicPr>
          <p:cNvPr id="33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2746" y="2586446"/>
            <a:ext cx="6149367" cy="872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2525" y="2544250"/>
            <a:ext cx="21238950" cy="862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2525" y="2544250"/>
            <a:ext cx="6164581" cy="8627500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ilk fully visible outside of husk…"/>
          <p:cNvSpPr txBox="1"/>
          <p:nvPr>
            <p:ph type="body" sz="half" idx="4294967295"/>
          </p:nvPr>
        </p:nvSpPr>
        <p:spPr>
          <a:xfrm>
            <a:off x="8112677" y="3045929"/>
            <a:ext cx="14217546" cy="7624142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Silk fully visible outside of husk</a:t>
            </a: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Silks catch falling pollen…transfer pollen down ovule for fertilization.</a:t>
            </a: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All silks usually fertilized in about 2-3 days</a:t>
            </a:r>
          </a:p>
        </p:txBody>
      </p:sp>
      <p:sp>
        <p:nvSpPr>
          <p:cNvPr id="341" name="R1 - Silking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R1 - Silking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2525" y="2544250"/>
            <a:ext cx="21238950" cy="862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2525" y="2544250"/>
            <a:ext cx="6164581" cy="8627500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ilk fully visible outside of husk…"/>
          <p:cNvSpPr txBox="1"/>
          <p:nvPr>
            <p:ph type="body" sz="half" idx="4294967295"/>
          </p:nvPr>
        </p:nvSpPr>
        <p:spPr>
          <a:xfrm>
            <a:off x="8112677" y="3045929"/>
            <a:ext cx="14217546" cy="7624142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Silk fully visible outside of husk</a:t>
            </a: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Silks catch falling pollen…transfer pollen down ovule for fertilization.</a:t>
            </a: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All silks usually fertilized in about 2-3 days</a:t>
            </a:r>
          </a:p>
        </p:txBody>
      </p:sp>
      <p:sp>
        <p:nvSpPr>
          <p:cNvPr id="346" name="R2 - Blistering (10 to 14 days after silking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R2 - Blistering (10 to 14 days after silking </a:t>
            </a:r>
          </a:p>
        </p:txBody>
      </p:sp>
      <p:pic>
        <p:nvPicPr>
          <p:cNvPr id="34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2525" y="2544250"/>
            <a:ext cx="21412524" cy="8698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2525" y="2556388"/>
            <a:ext cx="5861263" cy="8685869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Content Placeholder 2"/>
          <p:cNvSpPr txBox="1"/>
          <p:nvPr/>
        </p:nvSpPr>
        <p:spPr>
          <a:xfrm>
            <a:off x="7433787" y="3223978"/>
            <a:ext cx="16005908" cy="744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457200" indent="-457200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Kernels are white on outside and resemble a… blister!</a:t>
            </a:r>
          </a:p>
          <a:p>
            <a:pPr marL="457200" indent="-457200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57200" indent="-457200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Cob is close to full size</a:t>
            </a:r>
          </a:p>
          <a:p>
            <a:pPr marL="457200" indent="-457200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57200" indent="-457200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Kernels begin to accumulate matter</a:t>
            </a:r>
          </a:p>
          <a:p>
            <a:pPr marL="457200" indent="-457200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57200" indent="-457200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kernels about 85% moisture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175" name="Question 1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Question 1</a:t>
            </a:r>
          </a:p>
        </p:txBody>
      </p:sp>
      <p:sp>
        <p:nvSpPr>
          <p:cNvPr id="176" name="Name 2 of the 4 basic types of corn…"/>
          <p:cNvSpPr txBox="1"/>
          <p:nvPr>
            <p:ph type="body" sz="quarter" idx="4294967295"/>
          </p:nvPr>
        </p:nvSpPr>
        <p:spPr>
          <a:xfrm>
            <a:off x="4719546" y="4506252"/>
            <a:ext cx="14944908" cy="2732366"/>
          </a:xfrm>
          <a:prstGeom prst="rect">
            <a:avLst/>
          </a:prstGeom>
          <a:effectLst>
            <a:outerShdw sx="100000" sy="100000" kx="0" ky="0" algn="b" rotWithShape="0" blurRad="101600" dist="137482" dir="5400000">
              <a:srgbClr val="000000">
                <a:alpha val="25762"/>
              </a:srgbClr>
            </a:outerShdw>
          </a:effectLst>
        </p:spPr>
        <p:txBody>
          <a:bodyPr lIns="45719" tIns="45719" rIns="45719" bIns="45719"/>
          <a:lstStyle>
            <a:lvl1pPr marL="0" indent="0" defTabSz="914400">
              <a:spcBef>
                <a:spcPts val="1000"/>
              </a:spcBef>
              <a:buSzTx/>
              <a:buFont typeface="Arial"/>
              <a:buNone/>
              <a:defRPr b="1" sz="100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D4922"/>
                </a:solidFill>
                <a:effectLst>
                  <a:outerShdw sx="100000" sy="100000" kx="0" ky="0" algn="b" rotWithShape="0" blurRad="38100" dist="25400" dir="20700000">
                    <a:srgbClr val="000000"/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Name 2 of the 4 basic types of corn…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2525" y="2544250"/>
            <a:ext cx="21238950" cy="862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2525" y="2544250"/>
            <a:ext cx="6164581" cy="8627500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ilk fully visible outside of husk…"/>
          <p:cNvSpPr txBox="1"/>
          <p:nvPr>
            <p:ph type="body" sz="half" idx="4294967295"/>
          </p:nvPr>
        </p:nvSpPr>
        <p:spPr>
          <a:xfrm>
            <a:off x="8112677" y="3045929"/>
            <a:ext cx="14217546" cy="7624142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Silk fully visible outside of husk</a:t>
            </a: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Silks catch falling pollen…transfer pollen down ovule for fertilization.</a:t>
            </a: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57200" indent="-457200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All silks usually fertilized in about 2-3 days</a:t>
            </a:r>
          </a:p>
        </p:txBody>
      </p:sp>
      <p:sp>
        <p:nvSpPr>
          <p:cNvPr id="354" name="R3 - Milk (18 to 22 days after silking)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R3 - Milk (18 to 22 days after silking)</a:t>
            </a:r>
          </a:p>
        </p:txBody>
      </p:sp>
      <p:pic>
        <p:nvPicPr>
          <p:cNvPr id="35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6400" y="2544250"/>
            <a:ext cx="21238951" cy="862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2525" y="2559448"/>
            <a:ext cx="5677987" cy="8597104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Content Placeholder 2"/>
          <p:cNvSpPr txBox="1"/>
          <p:nvPr/>
        </p:nvSpPr>
        <p:spPr>
          <a:xfrm>
            <a:off x="7737106" y="3564588"/>
            <a:ext cx="14941785" cy="6586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415636" indent="-415636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Kernels are turning yellow</a:t>
            </a:r>
          </a:p>
          <a:p>
            <a:pPr marL="415636" indent="-415636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15636" indent="-415636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Inner fluid now milky white</a:t>
            </a:r>
          </a:p>
          <a:p>
            <a:pPr marL="415636" indent="-415636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15636" indent="-415636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Silks becoming dry</a:t>
            </a:r>
          </a:p>
          <a:p>
            <a:pPr marL="415636" indent="-415636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15636" indent="-415636" algn="l" defTabSz="914400">
              <a:lnSpc>
                <a:spcPct val="96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Sweet corn picked in this stage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2525" y="2544250"/>
            <a:ext cx="21238950" cy="862750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R4 - Dough (24 to 28 days after silking)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R4 - Dough (24 to 28 days after silking)</a:t>
            </a:r>
          </a:p>
        </p:txBody>
      </p:sp>
      <p:pic>
        <p:nvPicPr>
          <p:cNvPr id="36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2525" y="2544250"/>
            <a:ext cx="6092763" cy="86275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Content Placeholder 2"/>
          <p:cNvSpPr txBox="1"/>
          <p:nvPr/>
        </p:nvSpPr>
        <p:spPr>
          <a:xfrm>
            <a:off x="7885214" y="4293611"/>
            <a:ext cx="14926261" cy="5128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415636" indent="-415636" algn="l" defTabSz="914400">
              <a:lnSpc>
                <a:spcPct val="108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Inner milky white fluid is now a “doughy” consistency</a:t>
            </a:r>
          </a:p>
          <a:p>
            <a:pPr marL="415636" indent="-415636" algn="l" defTabSz="914400">
              <a:lnSpc>
                <a:spcPct val="108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15636" indent="-415636" algn="l" defTabSz="914400">
              <a:lnSpc>
                <a:spcPct val="108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Kernels at the edge of cob begin to “dent” toward end of this stage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2525" y="2544250"/>
            <a:ext cx="21238950" cy="8627500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R5 - Dent (35 to 42 days after silking)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R5 - Dent (35 to 42 days after silking)</a:t>
            </a:r>
          </a:p>
        </p:txBody>
      </p:sp>
      <p:sp>
        <p:nvSpPr>
          <p:cNvPr id="366" name="Kernels are dented.…"/>
          <p:cNvSpPr txBox="1"/>
          <p:nvPr>
            <p:ph type="body" sz="quarter" idx="4294967295"/>
          </p:nvPr>
        </p:nvSpPr>
        <p:spPr>
          <a:xfrm>
            <a:off x="7564469" y="4513602"/>
            <a:ext cx="13829166" cy="4688796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15636" indent="-415636" defTabSz="914400">
              <a:lnSpc>
                <a:spcPct val="108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Kernels are dented.</a:t>
            </a:r>
          </a:p>
          <a:p>
            <a:pPr marL="415636" indent="-415636" defTabSz="914400">
              <a:lnSpc>
                <a:spcPct val="108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</a:p>
          <a:p>
            <a:pPr marL="415636" indent="-415636" defTabSz="914400">
              <a:lnSpc>
                <a:spcPct val="108000"/>
              </a:lnSpc>
              <a:spcBef>
                <a:spcPts val="1000"/>
              </a:spcBef>
              <a:buSzPct val="100000"/>
              <a:buFont typeface="Arial"/>
              <a:defRPr b="1" sz="6000">
                <a:latin typeface="Copperplate"/>
                <a:ea typeface="Copperplate"/>
                <a:cs typeface="Copperplate"/>
                <a:sym typeface="Copperplate"/>
              </a:defRPr>
            </a:pPr>
            <a:r>
              <a:t>Drying occurs from the top of cob to the bottom.</a:t>
            </a:r>
          </a:p>
        </p:txBody>
      </p:sp>
      <p:pic>
        <p:nvPicPr>
          <p:cNvPr id="367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2525" y="2544250"/>
            <a:ext cx="5705073" cy="862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2525" y="2544250"/>
            <a:ext cx="21238950" cy="862750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R6- Physiological Maturity (55 to 65 days after silking)"/>
          <p:cNvSpPr txBox="1"/>
          <p:nvPr/>
        </p:nvSpPr>
        <p:spPr>
          <a:xfrm>
            <a:off x="1478764" y="195654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758951">
              <a:lnSpc>
                <a:spcPct val="90000"/>
              </a:lnSpc>
              <a:defRPr sz="664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R6- Physiological Maturity (55 to 65 days after silking)</a:t>
            </a:r>
          </a:p>
        </p:txBody>
      </p:sp>
      <p:pic>
        <p:nvPicPr>
          <p:cNvPr id="37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2525" y="2463360"/>
            <a:ext cx="6245749" cy="878928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Content Placeholder 2"/>
          <p:cNvSpPr txBox="1"/>
          <p:nvPr/>
        </p:nvSpPr>
        <p:spPr>
          <a:xfrm>
            <a:off x="8166909" y="6367899"/>
            <a:ext cx="9646727" cy="98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42900" algn="l" defTabSz="914400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•"/>
              <a:defRPr b="1" sz="6000">
                <a:solidFill>
                  <a:srgbClr val="00000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Maximum dry weight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A. Explore an Ear of Corn Student Worksheet:…"/>
          <p:cNvSpPr txBox="1"/>
          <p:nvPr>
            <p:ph type="body" sz="half" idx="4294967295"/>
          </p:nvPr>
        </p:nvSpPr>
        <p:spPr>
          <a:xfrm>
            <a:off x="452626" y="2319771"/>
            <a:ext cx="10646411" cy="8961455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914400">
              <a:lnSpc>
                <a:spcPct val="125000"/>
              </a:lnSpc>
              <a:spcBef>
                <a:spcPts val="1000"/>
              </a:spcBef>
              <a:buSzTx/>
              <a:buNone/>
              <a:defRPr sz="3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A. Explore an Ear of Corn Student Worksheet:</a:t>
            </a:r>
          </a:p>
          <a:p>
            <a:pPr marL="419100" indent="-419100" defTabSz="457200">
              <a:lnSpc>
                <a:spcPct val="100000"/>
              </a:lnSpc>
              <a:spcBef>
                <a:spcPts val="0"/>
              </a:spcBef>
              <a:defRPr sz="3300">
                <a:latin typeface="Helvetica"/>
                <a:ea typeface="Helvetica"/>
                <a:cs typeface="Helvetica"/>
                <a:sym typeface="Helvetica"/>
              </a:defRPr>
            </a:pPr>
            <a:r>
              <a:t>Students will break into </a:t>
            </a:r>
            <a:r>
              <a:rPr u="sng"/>
              <a:t>groups of 3-5</a:t>
            </a:r>
            <a:r>
              <a:t> and should closely follow the instructions in the </a:t>
            </a:r>
            <a:r>
              <a:rPr>
                <a:solidFill>
                  <a:srgbClr val="008E05"/>
                </a:solidFill>
                <a:hlinkClick r:id="rId3" invalidUrl="" action="" tgtFrame="" tooltip="" history="1" highlightClick="0" endSnd="0"/>
              </a:rPr>
              <a:t>Explore an Ear of Corn Student Worksheet.</a:t>
            </a:r>
          </a:p>
          <a:p>
            <a:pPr marL="419100" indent="-419100" defTabSz="457200">
              <a:lnSpc>
                <a:spcPct val="100000"/>
              </a:lnSpc>
              <a:spcBef>
                <a:spcPts val="0"/>
              </a:spcBef>
              <a:defRPr sz="33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19100" indent="-419100" defTabSz="457200">
              <a:lnSpc>
                <a:spcPct val="100000"/>
              </a:lnSpc>
              <a:spcBef>
                <a:spcPts val="0"/>
              </a:spcBef>
              <a:defRPr sz="3300">
                <a:latin typeface="Helvetica"/>
                <a:ea typeface="Helvetica"/>
                <a:cs typeface="Helvetica"/>
                <a:sym typeface="Helvetica"/>
              </a:defRPr>
            </a:pPr>
            <a:r>
              <a:t>	Hand out an ear of corn and corn plant. </a:t>
            </a:r>
          </a:p>
          <a:p>
            <a:pPr marL="419100" indent="-419100" defTabSz="457200">
              <a:lnSpc>
                <a:spcPct val="100000"/>
              </a:lnSpc>
              <a:spcBef>
                <a:spcPts val="0"/>
              </a:spcBef>
              <a:defRPr sz="33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19100" indent="-419100" defTabSz="457200">
              <a:lnSpc>
                <a:spcPct val="100000"/>
              </a:lnSpc>
              <a:spcBef>
                <a:spcPts val="0"/>
              </a:spcBef>
              <a:defRPr sz="3300">
                <a:latin typeface="Helvetica"/>
                <a:ea typeface="Helvetica"/>
                <a:cs typeface="Helvetica"/>
                <a:sym typeface="Helvetica"/>
              </a:defRPr>
            </a:pPr>
            <a:r>
              <a:t>Identify the following terms on the blank corn diagram at the bottom of the worksheet: </a:t>
            </a:r>
            <a:r>
              <a:rPr b="1"/>
              <a:t>roots, stalk, ear, kernel, silks, tassels, husk, and shank.</a:t>
            </a:r>
            <a:endParaRPr b="1"/>
          </a:p>
          <a:p>
            <a:pPr marL="419100" indent="-419100" defTabSz="457200">
              <a:lnSpc>
                <a:spcPct val="100000"/>
              </a:lnSpc>
              <a:spcBef>
                <a:spcPts val="0"/>
              </a:spcBef>
              <a:defRPr sz="33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lvl="1" marL="1028700" indent="-419100" defTabSz="457200">
              <a:lnSpc>
                <a:spcPct val="100000"/>
              </a:lnSpc>
              <a:spcBef>
                <a:spcPts val="0"/>
              </a:spcBef>
              <a:defRPr sz="3300">
                <a:solidFill>
                  <a:srgbClr val="008E0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Explore the internet to help match the terms to their structures or</a:t>
            </a:r>
            <a:endParaRPr>
              <a:solidFill>
                <a:srgbClr val="000000"/>
              </a:solidFill>
            </a:endParaRPr>
          </a:p>
          <a:p>
            <a:pPr lvl="1" marL="1028700" indent="-419100" defTabSz="457200">
              <a:lnSpc>
                <a:spcPct val="100000"/>
              </a:lnSpc>
              <a:spcBef>
                <a:spcPts val="0"/>
              </a:spcBef>
              <a:defRPr sz="3300">
                <a:solidFill>
                  <a:srgbClr val="008E0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solidFill>
                <a:srgbClr val="000000"/>
              </a:solidFill>
            </a:endParaRPr>
          </a:p>
          <a:p>
            <a:pPr lvl="1" marL="1028700" indent="-419100" defTabSz="457200">
              <a:lnSpc>
                <a:spcPct val="100000"/>
              </a:lnSpc>
              <a:spcBef>
                <a:spcPts val="0"/>
              </a:spcBef>
              <a:defRPr sz="3300">
                <a:solidFill>
                  <a:srgbClr val="008E0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</a:rPr>
              <a:t>Watch this video over parts of the corn plant:</a:t>
            </a:r>
            <a:endParaRPr>
              <a:solidFill>
                <a:srgbClr val="000000"/>
              </a:solidFill>
            </a:endParaRPr>
          </a:p>
          <a:p>
            <a:pPr lvl="1" marL="1028700" indent="-419100" defTabSz="457200">
              <a:lnSpc>
                <a:spcPct val="100000"/>
              </a:lnSpc>
              <a:spcBef>
                <a:spcPts val="0"/>
              </a:spcBef>
              <a:defRPr sz="3300">
                <a:solidFill>
                  <a:srgbClr val="008E0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hlinkClick r:id="rId4" invalidUrl="" action="" tgtFrame="" tooltip="" history="1" highlightClick="0" endSnd="0"/>
              </a:rPr>
              <a:t>https://tinyurl.com/KSCornPartsOfACornPlant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5" name="B. Worksheet Questions:…"/>
          <p:cNvSpPr txBox="1"/>
          <p:nvPr/>
        </p:nvSpPr>
        <p:spPr>
          <a:xfrm>
            <a:off x="11450042" y="2319771"/>
            <a:ext cx="12384697" cy="8961455"/>
          </a:xfrm>
          <a:prstGeom prst="rect">
            <a:avLst/>
          </a:prstGeom>
          <a:ln w="63500">
            <a:solidFill>
              <a:srgbClr val="34404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>
            <a:normAutofit fontScale="100000" lnSpcReduction="0"/>
          </a:bodyPr>
          <a:lstStyle/>
          <a:p>
            <a:pPr algn="l" defTabSz="905255">
              <a:lnSpc>
                <a:spcPct val="125000"/>
              </a:lnSpc>
              <a:spcBef>
                <a:spcPts val="900"/>
              </a:spcBef>
              <a:defRPr sz="3465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B. Worksheet Questions:</a:t>
            </a:r>
          </a:p>
          <a:p>
            <a:pPr marL="414909" indent="-414909" algn="l" defTabSz="452627">
              <a:buSzPct val="123000"/>
              <a:buChar char="•"/>
              <a:defRPr sz="326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growth stage is it in? V (vegetative), VT (tasseling), or R (reproductive)?</a:t>
            </a:r>
          </a:p>
          <a:p>
            <a:pPr marL="414909" indent="-414909" algn="l" defTabSz="452627">
              <a:buSzPct val="123000"/>
              <a:buChar char="•"/>
              <a:defRPr sz="326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	If there are kernels on the cob, what reproductive stage is it in?</a:t>
            </a:r>
          </a:p>
          <a:p>
            <a:pPr marL="414909" indent="-414909" algn="l" defTabSz="452627">
              <a:buSzPct val="123000"/>
              <a:buChar char="•"/>
              <a:defRPr sz="326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	Lift the bushel, how much does it weigh?</a:t>
            </a:r>
          </a:p>
          <a:p>
            <a:pPr marL="414909" indent="-414909" algn="l" defTabSz="452627">
              <a:buSzPct val="123000"/>
              <a:buChar char="•"/>
              <a:defRPr sz="326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	Pop off kernels. How much does a kernel weigh?</a:t>
            </a:r>
          </a:p>
          <a:p>
            <a:pPr marL="414909" indent="-414909" algn="l" defTabSz="452627">
              <a:buSzPct val="123000"/>
              <a:buChar char="•"/>
              <a:defRPr sz="326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	How many kernels are there in a bushel?</a:t>
            </a:r>
          </a:p>
          <a:p>
            <a:pPr algn="l" defTabSz="452627">
              <a:defRPr sz="3267">
                <a:solidFill>
                  <a:srgbClr val="00419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Questions</a:t>
            </a:r>
            <a:r>
              <a:t>?</a:t>
            </a:r>
          </a:p>
          <a:p>
            <a:pPr marL="414909" indent="-414909" algn="l" defTabSz="452627">
              <a:buSzPct val="123000"/>
              <a:buChar char="•"/>
              <a:defRPr sz="326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are some things that may have altered these ears (pests, drought, water)?</a:t>
            </a:r>
          </a:p>
          <a:p>
            <a:pPr marL="414909" indent="-414909" algn="l" defTabSz="452627">
              <a:buSzPct val="123000"/>
              <a:buChar char="•"/>
              <a:defRPr sz="326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stage are they in (vegetative or reproductive)? Can you go into more detail about the stage?</a:t>
            </a:r>
          </a:p>
          <a:p>
            <a:pPr marL="414909" indent="-414909" algn="l" defTabSz="452627">
              <a:buSzPct val="123000"/>
              <a:buChar char="•"/>
              <a:defRPr sz="326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Explore your ear – how many rows, how many kernels per row, how many kernels per ear?</a:t>
            </a:r>
          </a:p>
          <a:p>
            <a:pPr marL="414909" indent="-414909" algn="l" defTabSz="452627">
              <a:buSzPct val="123000"/>
              <a:buChar char="•"/>
              <a:defRPr sz="3267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At the end of this activity, regrouping the class to review can be helpful.</a:t>
            </a:r>
          </a:p>
        </p:txBody>
      </p:sp>
      <p:sp>
        <p:nvSpPr>
          <p:cNvPr id="376" name="Lesson 2 - Explore an Ear of Corn"/>
          <p:cNvSpPr txBox="1"/>
          <p:nvPr/>
        </p:nvSpPr>
        <p:spPr>
          <a:xfrm>
            <a:off x="1478764" y="328175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2 - Explore an Ear of Corn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A. Explore an Ear of Corn Student Worksheet:…"/>
          <p:cNvSpPr txBox="1"/>
          <p:nvPr>
            <p:ph type="body" sz="half" idx="4294967295"/>
          </p:nvPr>
        </p:nvSpPr>
        <p:spPr>
          <a:xfrm>
            <a:off x="567629" y="2319771"/>
            <a:ext cx="10935126" cy="8869160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896111">
              <a:lnSpc>
                <a:spcPct val="125000"/>
              </a:lnSpc>
              <a:spcBef>
                <a:spcPts val="900"/>
              </a:spcBef>
              <a:buSzTx/>
              <a:buNone/>
              <a:defRPr sz="343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A. Explore an Ear of Corn Student Worksheet:</a:t>
            </a:r>
          </a:p>
          <a:p>
            <a:pPr marL="410718" indent="-410718" defTabSz="448055">
              <a:lnSpc>
                <a:spcPct val="100000"/>
              </a:lnSpc>
              <a:spcBef>
                <a:spcPts val="0"/>
              </a:spcBef>
              <a:defRPr sz="3234">
                <a:latin typeface="Helvetica"/>
                <a:ea typeface="Helvetica"/>
                <a:cs typeface="Helvetica"/>
                <a:sym typeface="Helvetica"/>
              </a:defRPr>
            </a:pPr>
            <a:r>
              <a:t>Students will break back out into </a:t>
            </a:r>
            <a:r>
              <a:rPr u="sng"/>
              <a:t>groups of 3-5</a:t>
            </a:r>
            <a:r>
              <a:t> for the Leaf Collar Method activity.</a:t>
            </a:r>
          </a:p>
          <a:p>
            <a:pPr marL="410718" indent="-410718" defTabSz="448055">
              <a:lnSpc>
                <a:spcPct val="100000"/>
              </a:lnSpc>
              <a:spcBef>
                <a:spcPts val="0"/>
              </a:spcBef>
              <a:defRPr sz="3234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10718" indent="-410718" defTabSz="448055">
              <a:lnSpc>
                <a:spcPct val="100000"/>
              </a:lnSpc>
              <a:spcBef>
                <a:spcPts val="0"/>
              </a:spcBef>
              <a:defRPr sz="3234">
                <a:latin typeface="Helvetica"/>
                <a:ea typeface="Helvetica"/>
                <a:cs typeface="Helvetica"/>
                <a:sym typeface="Helvetica"/>
              </a:defRPr>
            </a:pPr>
            <a:r>
              <a:t>Students will be working with </a:t>
            </a:r>
            <a:r>
              <a:rPr b="1"/>
              <a:t>cutting utensils</a:t>
            </a:r>
            <a:r>
              <a:t> for this portion. Have students closely follow the instructions on their </a:t>
            </a:r>
            <a:r>
              <a:rPr>
                <a:solidFill>
                  <a:srgbClr val="008E05"/>
                </a:solidFill>
                <a:hlinkClick r:id="rId3" invalidUrl="" action="" tgtFrame="" tooltip="" history="1" highlightClick="0" endSnd="0"/>
              </a:rPr>
              <a:t>Leaf Collar Method Student Worksheet</a:t>
            </a:r>
            <a:r>
              <a:t>.</a:t>
            </a:r>
          </a:p>
          <a:p>
            <a:pPr marL="410718" indent="-410718" defTabSz="448055">
              <a:lnSpc>
                <a:spcPct val="100000"/>
              </a:lnSpc>
              <a:spcBef>
                <a:spcPts val="0"/>
              </a:spcBef>
              <a:defRPr sz="3234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10718" indent="-410718" defTabSz="448055">
              <a:lnSpc>
                <a:spcPct val="100000"/>
              </a:lnSpc>
              <a:spcBef>
                <a:spcPts val="0"/>
              </a:spcBef>
              <a:defRPr sz="3234">
                <a:latin typeface="Helvetica"/>
                <a:ea typeface="Helvetica"/>
                <a:cs typeface="Helvetica"/>
                <a:sym typeface="Helvetica"/>
              </a:defRPr>
            </a:pPr>
            <a:r>
              <a:t>Use a knife and cutting board to </a:t>
            </a:r>
            <a:r>
              <a:rPr b="1"/>
              <a:t>carefully</a:t>
            </a:r>
            <a:r>
              <a:t> </a:t>
            </a:r>
            <a:r>
              <a:rPr u="sng"/>
              <a:t>split the stalk of a corn plant in half, vertically, down to the roots</a:t>
            </a:r>
            <a:r>
              <a:t>.</a:t>
            </a:r>
          </a:p>
          <a:p>
            <a:pPr marL="410718" indent="-410718" defTabSz="448055">
              <a:lnSpc>
                <a:spcPct val="100000"/>
              </a:lnSpc>
              <a:spcBef>
                <a:spcPts val="0"/>
              </a:spcBef>
              <a:defRPr sz="3234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10718" indent="-410718" defTabSz="448055">
              <a:lnSpc>
                <a:spcPct val="100000"/>
              </a:lnSpc>
              <a:spcBef>
                <a:spcPts val="0"/>
              </a:spcBef>
              <a:defRPr sz="3234">
                <a:latin typeface="Helvetica"/>
                <a:ea typeface="Helvetica"/>
                <a:cs typeface="Helvetica"/>
                <a:sym typeface="Helvetica"/>
              </a:defRPr>
            </a:pPr>
            <a:r>
              <a:t>The first four nodes are often indistinguishable within the crown, </a:t>
            </a:r>
            <a:r>
              <a:rPr b="1"/>
              <a:t>count the number of nodes to determine the vegetative stage</a:t>
            </a:r>
            <a:r>
              <a:t> that the corn plant is in.</a:t>
            </a:r>
          </a:p>
          <a:p>
            <a:pPr marL="410718" indent="-410718" defTabSz="448055">
              <a:lnSpc>
                <a:spcPct val="100000"/>
              </a:lnSpc>
              <a:spcBef>
                <a:spcPts val="0"/>
              </a:spcBef>
              <a:defRPr sz="3234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10718" indent="-410718" defTabSz="448055">
              <a:lnSpc>
                <a:spcPct val="100000"/>
              </a:lnSpc>
              <a:spcBef>
                <a:spcPts val="0"/>
              </a:spcBef>
              <a:defRPr sz="3234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Compare</a:t>
            </a:r>
            <a:r>
              <a:t> the </a:t>
            </a:r>
            <a:r>
              <a:rPr u="sng"/>
              <a:t>nodes</a:t>
            </a:r>
            <a:r>
              <a:t> counted within the stalk to the number of </a:t>
            </a:r>
            <a:r>
              <a:rPr u="sng"/>
              <a:t>leaf collars</a:t>
            </a:r>
            <a:r>
              <a:t> found on the outside of the plant.</a:t>
            </a:r>
          </a:p>
        </p:txBody>
      </p:sp>
      <p:sp>
        <p:nvSpPr>
          <p:cNvPr id="379" name="B. Reflection Questions:…"/>
          <p:cNvSpPr txBox="1"/>
          <p:nvPr/>
        </p:nvSpPr>
        <p:spPr>
          <a:xfrm>
            <a:off x="12223750" y="2319771"/>
            <a:ext cx="11592546" cy="8869160"/>
          </a:xfrm>
          <a:prstGeom prst="rect">
            <a:avLst/>
          </a:prstGeom>
          <a:ln w="63500">
            <a:solidFill>
              <a:srgbClr val="34404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>
            <a:normAutofit fontScale="100000" lnSpcReduction="0"/>
          </a:bodyPr>
          <a:lstStyle/>
          <a:p>
            <a:pPr algn="l" defTabSz="914400">
              <a:lnSpc>
                <a:spcPct val="125000"/>
              </a:lnSpc>
              <a:spcBef>
                <a:spcPts val="1000"/>
              </a:spcBef>
              <a:defRPr sz="35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B. Reflection Questions:</a:t>
            </a:r>
          </a:p>
          <a:p>
            <a:pPr marL="419100" indent="-419100" algn="l" defTabSz="457200">
              <a:buSzPct val="123000"/>
              <a:buChar char="•"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Why is it necessary to split the stalk to accurately determine what vegetative stage the corn plant is in?</a:t>
            </a:r>
          </a:p>
          <a:p>
            <a:pPr marL="419100" indent="-419100" algn="l" defTabSz="457200">
              <a:buSzPct val="123000"/>
              <a:buChar char="•"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19100" indent="-419100" algn="l" defTabSz="457200">
              <a:buSzPct val="123000"/>
              <a:buChar char="•"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How do the internal nodes compare to the external leaf collars found in/on the plant?</a:t>
            </a:r>
          </a:p>
          <a:p>
            <a:pPr marL="419100" indent="-419100" algn="l" defTabSz="457200">
              <a:buSzPct val="123000"/>
              <a:buChar char="•"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19100" indent="-419100" algn="l" defTabSz="457200">
              <a:buSzPct val="123000"/>
              <a:buChar char="•"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How can determining the vegetative stage of the corn plant help the farmer determine when to input fertilizers and predict the ear length?</a:t>
            </a:r>
          </a:p>
          <a:p>
            <a:pPr marL="419100" indent="-419100" algn="l" defTabSz="457200">
              <a:buSzPct val="123000"/>
              <a:buChar char="•"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19100" indent="-419100" algn="l" defTabSz="457200">
              <a:buSzPct val="123000"/>
              <a:buChar char="•"/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Regroup the class at the end of this activity to talk through answers to questions.</a:t>
            </a:r>
          </a:p>
        </p:txBody>
      </p:sp>
      <p:sp>
        <p:nvSpPr>
          <p:cNvPr id="380" name="Lesson 3 - Leaf Collar Method"/>
          <p:cNvSpPr txBox="1"/>
          <p:nvPr/>
        </p:nvSpPr>
        <p:spPr>
          <a:xfrm>
            <a:off x="1478764" y="328175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Lesson 3 - Leaf Collar Method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Before leaving class, one way to evaluate content knowledge is to create an “Exit Ticket”. Students respond to these questions before leaving class (answers are listed in bullet points):…"/>
          <p:cNvSpPr txBox="1"/>
          <p:nvPr/>
        </p:nvSpPr>
        <p:spPr>
          <a:xfrm>
            <a:off x="669875" y="1466858"/>
            <a:ext cx="23044250" cy="1076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Before leaving class, one way to evaluate content knowledge is to create an “Exit Ticket”. Students respond to these questions before leaving class (answers are listed in bullet points):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44500" indent="-444500" algn="l" defTabSz="457200">
              <a:buSzPct val="123000"/>
              <a:buChar char="•"/>
              <a:defRPr b="1"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are four major stages of growth for a corn plant?</a:t>
            </a:r>
          </a:p>
          <a:p>
            <a:pPr lvl="1" marL="1054100" indent="-444500" algn="l" defTabSz="457200">
              <a:buSzPct val="123000"/>
              <a:buChar char="•"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VE, VT, R1, R3, R6</a:t>
            </a:r>
          </a:p>
          <a:p>
            <a:pPr lvl="1" marL="1054100" indent="-444500" algn="l" defTabSz="457200">
              <a:buSzPct val="123000"/>
              <a:buChar char="•"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44500" indent="-444500" algn="l" defTabSz="457200">
              <a:buSzPct val="123000"/>
              <a:buChar char="•"/>
              <a:defRPr b="1"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are the top two uses for corn?</a:t>
            </a:r>
          </a:p>
          <a:p>
            <a:pPr lvl="1" marL="1054100" indent="-444500" algn="l" defTabSz="457200">
              <a:buSzPct val="123000"/>
              <a:buChar char="•"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Livestock feed and Ethanol</a:t>
            </a:r>
          </a:p>
          <a:p>
            <a:pPr lvl="1" marL="1054100" indent="-444500" algn="l" defTabSz="457200">
              <a:buSzPct val="123000"/>
              <a:buChar char="•"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44500" indent="-444500" algn="l" defTabSz="457200">
              <a:buSzPct val="123000"/>
              <a:buChar char="•"/>
              <a:defRPr b="1"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How long is it thought corn has been around?</a:t>
            </a:r>
          </a:p>
          <a:p>
            <a:pPr lvl="1" marL="1054100" indent="-444500" algn="l" defTabSz="457200">
              <a:buSzPct val="123000"/>
              <a:buChar char="•"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7,000 - 9,000 years</a:t>
            </a:r>
          </a:p>
          <a:p>
            <a:pPr lvl="1" marL="1054100" indent="-444500" algn="l" defTabSz="457200">
              <a:buSzPct val="123000"/>
              <a:buChar char="•"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44500" indent="-444500" algn="l" defTabSz="457200">
              <a:buSzPct val="123000"/>
              <a:buChar char="•"/>
              <a:defRPr b="1"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How many kernels are on a corn ear? How many plants can grow on one acre?</a:t>
            </a:r>
          </a:p>
          <a:p>
            <a:pPr lvl="1" marL="1054100" indent="-444500" algn="l" defTabSz="457200">
              <a:buSzPct val="123000"/>
              <a:buChar char="•"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600 - 800 kernels per ear, 22,000 to 35,000 plants per acre</a:t>
            </a:r>
          </a:p>
          <a:p>
            <a:pPr lvl="1" marL="1054100" indent="-444500" algn="l" defTabSz="457200">
              <a:buSzPct val="123000"/>
              <a:buChar char="•"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44500" indent="-444500" algn="l" defTabSz="457200">
              <a:buSzPct val="123000"/>
              <a:buChar char="•"/>
              <a:defRPr b="1"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can the Leaf Collar Method tell us about a corn plant? What stage of life it is currently in?</a:t>
            </a:r>
          </a:p>
          <a:p>
            <a:pPr lvl="1" marL="1054100" indent="-444500" algn="l" defTabSz="457200">
              <a:buSzPct val="123000"/>
              <a:buChar char="•"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answers vary depending on stage of corn plant</a:t>
            </a:r>
          </a:p>
          <a:p>
            <a:pPr lvl="1" marL="1054100" indent="-444500" algn="l" defTabSz="457200">
              <a:buSzPct val="123000"/>
              <a:buChar char="•"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44500" indent="-444500" algn="l" defTabSz="457200">
              <a:buSzPct val="123000"/>
              <a:buChar char="•"/>
              <a:defRPr b="1"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What are some things that can impact corn growth?</a:t>
            </a:r>
          </a:p>
          <a:p>
            <a:pPr lvl="1" marL="1054100" indent="-444500" algn="l" defTabSz="457200">
              <a:buSzPct val="123000"/>
              <a:buChar char="•"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Pests, drought, water</a:t>
            </a:r>
          </a:p>
        </p:txBody>
      </p:sp>
      <p:sp>
        <p:nvSpPr>
          <p:cNvPr id="383" name="Assessment - Exit Ticket"/>
          <p:cNvSpPr txBox="1"/>
          <p:nvPr/>
        </p:nvSpPr>
        <p:spPr>
          <a:xfrm>
            <a:off x="1478764" y="328175"/>
            <a:ext cx="21426472" cy="113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defTabSz="694944">
              <a:lnSpc>
                <a:spcPct val="90000"/>
              </a:lnSpc>
              <a:defRPr sz="608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Assessment - Exit Ticket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179" name="Answer 1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Answer 1</a:t>
            </a:r>
          </a:p>
        </p:txBody>
      </p:sp>
      <p:pic>
        <p:nvPicPr>
          <p:cNvPr id="18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8021" y="3027796"/>
            <a:ext cx="18767958" cy="6890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183" name="Question 2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Question 2</a:t>
            </a:r>
          </a:p>
        </p:txBody>
      </p:sp>
      <p:sp>
        <p:nvSpPr>
          <p:cNvPr id="184" name="How long has corn been around?"/>
          <p:cNvSpPr txBox="1"/>
          <p:nvPr>
            <p:ph type="body" sz="quarter" idx="4294967295"/>
          </p:nvPr>
        </p:nvSpPr>
        <p:spPr>
          <a:xfrm>
            <a:off x="4719546" y="4506252"/>
            <a:ext cx="14944908" cy="2732366"/>
          </a:xfrm>
          <a:prstGeom prst="rect">
            <a:avLst/>
          </a:prstGeom>
          <a:effectLst>
            <a:outerShdw sx="100000" sy="100000" kx="0" ky="0" algn="b" rotWithShape="0" blurRad="101600" dist="137482" dir="5400000">
              <a:srgbClr val="000000">
                <a:alpha val="25762"/>
              </a:srgbClr>
            </a:outerShdw>
          </a:effectLst>
        </p:spPr>
        <p:txBody>
          <a:bodyPr lIns="45719" tIns="45719" rIns="45719" bIns="45719"/>
          <a:lstStyle>
            <a:lvl1pPr marL="0" indent="0" defTabSz="914400">
              <a:spcBef>
                <a:spcPts val="1000"/>
              </a:spcBef>
              <a:buSzTx/>
              <a:buFont typeface="Arial"/>
              <a:buNone/>
              <a:defRPr b="1" sz="100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D4922"/>
                </a:solidFill>
                <a:effectLst>
                  <a:outerShdw sx="100000" sy="100000" kx="0" ky="0" algn="b" rotWithShape="0" blurRad="38100" dist="25400" dir="20700000">
                    <a:srgbClr val="000000"/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How long has corn been around?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187" name="Answer 2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Answer 2</a:t>
            </a:r>
          </a:p>
        </p:txBody>
      </p:sp>
      <p:sp>
        <p:nvSpPr>
          <p:cNvPr id="188" name="Answer: 7,000 - 9,000 years ago from Central Mexico… or sweet corn developed in 1700s"/>
          <p:cNvSpPr txBox="1"/>
          <p:nvPr>
            <p:ph type="body" sz="half" idx="4294967295"/>
          </p:nvPr>
        </p:nvSpPr>
        <p:spPr>
          <a:xfrm>
            <a:off x="2896790" y="4170706"/>
            <a:ext cx="18590420" cy="3920970"/>
          </a:xfrm>
          <a:prstGeom prst="rect">
            <a:avLst/>
          </a:prstGeom>
          <a:effectLst>
            <a:outerShdw sx="100000" sy="100000" kx="0" ky="0" algn="b" rotWithShape="0" blurRad="101600" dist="137482" dir="5400000">
              <a:srgbClr val="000000">
                <a:alpha val="25762"/>
              </a:srgbClr>
            </a:outerShdw>
          </a:effectLst>
        </p:spPr>
        <p:txBody>
          <a:bodyPr lIns="45719" tIns="45719" rIns="45719" bIns="45719"/>
          <a:lstStyle>
            <a:lvl1pPr marL="0" indent="0" defTabSz="795527">
              <a:spcBef>
                <a:spcPts val="800"/>
              </a:spcBef>
              <a:buSzTx/>
              <a:buFont typeface="Arial"/>
              <a:buNone/>
              <a:defRPr b="1" sz="87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D4922"/>
                </a:solidFill>
                <a:effectLst>
                  <a:outerShdw sx="100000" sy="100000" kx="0" ky="0" algn="b" rotWithShape="0" blurRad="33147" dist="22098" dir="20700000">
                    <a:srgbClr val="000000"/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Answer: 7,000 - 9,000 years ago from Central Mexico… or sweet corn developed in 1700s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191" name="Question 3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Question 3</a:t>
            </a:r>
          </a:p>
        </p:txBody>
      </p:sp>
      <p:sp>
        <p:nvSpPr>
          <p:cNvPr id="192" name="How many kernels are on an average ear of corn?"/>
          <p:cNvSpPr txBox="1"/>
          <p:nvPr>
            <p:ph type="body" sz="quarter" idx="4294967295"/>
          </p:nvPr>
        </p:nvSpPr>
        <p:spPr>
          <a:xfrm>
            <a:off x="3188575" y="4409055"/>
            <a:ext cx="18006850" cy="2926761"/>
          </a:xfrm>
          <a:prstGeom prst="rect">
            <a:avLst/>
          </a:prstGeom>
          <a:effectLst>
            <a:outerShdw sx="100000" sy="100000" kx="0" ky="0" algn="b" rotWithShape="0" blurRad="101600" dist="137482" dir="5400000">
              <a:srgbClr val="000000">
                <a:alpha val="25762"/>
              </a:srgbClr>
            </a:outerShdw>
          </a:effectLst>
        </p:spPr>
        <p:txBody>
          <a:bodyPr lIns="45719" tIns="45719" rIns="45719" bIns="45719"/>
          <a:lstStyle>
            <a:lvl1pPr marL="0" indent="0" defTabSz="914400">
              <a:spcBef>
                <a:spcPts val="1000"/>
              </a:spcBef>
              <a:buSzTx/>
              <a:buFont typeface="Arial"/>
              <a:buNone/>
              <a:defRPr b="1" sz="100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D4922"/>
                </a:solidFill>
                <a:effectLst>
                  <a:outerShdw sx="100000" sy="100000" kx="0" ky="0" algn="b" rotWithShape="0" blurRad="38100" dist="25400" dir="20700000">
                    <a:srgbClr val="000000"/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How many kernels are on an average ear of corn?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9865" y="796588"/>
            <a:ext cx="20504270" cy="101516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55182" dir="5400000">
              <a:srgbClr val="000000">
                <a:alpha val="64886"/>
              </a:srgbClr>
            </a:outerShdw>
          </a:effectLst>
        </p:spPr>
      </p:pic>
      <p:sp>
        <p:nvSpPr>
          <p:cNvPr id="195" name="Answer 3"/>
          <p:cNvSpPr txBox="1"/>
          <p:nvPr>
            <p:ph type="title" idx="4294967295"/>
          </p:nvPr>
        </p:nvSpPr>
        <p:spPr>
          <a:xfrm>
            <a:off x="1939865" y="796588"/>
            <a:ext cx="7309903" cy="1943703"/>
          </a:xfrm>
          <a:prstGeom prst="rect">
            <a:avLst/>
          </a:prstGeom>
          <a:effectLst>
            <a:outerShdw sx="100000" sy="100000" kx="0" ky="0" algn="b" rotWithShape="0" blurRad="38100" dist="75129" dir="5400000">
              <a:srgbClr val="000000">
                <a:alpha val="18238"/>
              </a:srgbClr>
            </a:outerShdw>
          </a:effectLst>
        </p:spPr>
        <p:txBody>
          <a:bodyPr lIns="45719" tIns="45719" rIns="45719" bIns="45719" anchor="ctr"/>
          <a:lstStyle>
            <a:lvl1pPr algn="ctr" defTabSz="914400">
              <a:lnSpc>
                <a:spcPct val="90000"/>
              </a:lnSpc>
              <a:defRPr b="0" cap="small" spc="0" sz="90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0AD4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Answer 3</a:t>
            </a:r>
          </a:p>
        </p:txBody>
      </p:sp>
      <p:sp>
        <p:nvSpPr>
          <p:cNvPr id="196" name="Answer: 600 to 800 kernels"/>
          <p:cNvSpPr txBox="1"/>
          <p:nvPr>
            <p:ph type="body" sz="quarter" idx="4294967295"/>
          </p:nvPr>
        </p:nvSpPr>
        <p:spPr>
          <a:xfrm>
            <a:off x="2609284" y="5021571"/>
            <a:ext cx="19165432" cy="1701729"/>
          </a:xfrm>
          <a:prstGeom prst="rect">
            <a:avLst/>
          </a:prstGeom>
          <a:effectLst>
            <a:outerShdw sx="100000" sy="100000" kx="0" ky="0" algn="b" rotWithShape="0" blurRad="101600" dist="137482" dir="5400000">
              <a:srgbClr val="000000">
                <a:alpha val="25762"/>
              </a:srgbClr>
            </a:outerShdw>
          </a:effectLst>
        </p:spPr>
        <p:txBody>
          <a:bodyPr lIns="45719" tIns="45719" rIns="45719" bIns="45719"/>
          <a:lstStyle>
            <a:lvl1pPr marL="0" indent="0" defTabSz="914400">
              <a:spcBef>
                <a:spcPts val="1000"/>
              </a:spcBef>
              <a:buSzTx/>
              <a:buFont typeface="Arial"/>
              <a:buNone/>
              <a:defRPr b="1" sz="1000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D4922"/>
                </a:solidFill>
                <a:effectLst>
                  <a:outerShdw sx="100000" sy="100000" kx="0" ky="0" algn="b" rotWithShape="0" blurRad="38100" dist="25400" dir="20700000">
                    <a:srgbClr val="000000"/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Answer: 600 to 800 kernels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