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handoutMasterIdLst>
    <p:handoutMasterId r:id="rId28"/>
  </p:handoutMasterIdLst>
  <p:sldIdLst>
    <p:sldId id="256" r:id="rId3"/>
    <p:sldId id="264" r:id="rId4"/>
    <p:sldId id="258" r:id="rId5"/>
    <p:sldId id="283" r:id="rId6"/>
    <p:sldId id="263" r:id="rId7"/>
    <p:sldId id="265" r:id="rId8"/>
    <p:sldId id="266" r:id="rId9"/>
    <p:sldId id="272" r:id="rId10"/>
    <p:sldId id="267" r:id="rId11"/>
    <p:sldId id="268" r:id="rId12"/>
    <p:sldId id="269" r:id="rId13"/>
    <p:sldId id="277" r:id="rId14"/>
    <p:sldId id="279" r:id="rId15"/>
    <p:sldId id="280" r:id="rId16"/>
    <p:sldId id="281" r:id="rId17"/>
    <p:sldId id="282" r:id="rId18"/>
    <p:sldId id="273" r:id="rId19"/>
    <p:sldId id="271" r:id="rId20"/>
    <p:sldId id="275" r:id="rId21"/>
    <p:sldId id="270" r:id="rId22"/>
    <p:sldId id="274" r:id="rId23"/>
    <p:sldId id="276" r:id="rId24"/>
    <p:sldId id="284" r:id="rId25"/>
    <p:sldId id="262" r:id="rId2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DEEBF7"/>
    <a:srgbClr val="4472C4"/>
    <a:srgbClr val="FFC000"/>
    <a:srgbClr val="00CCFF"/>
    <a:srgbClr val="FFFF00"/>
    <a:srgbClr val="A7BCFF"/>
    <a:srgbClr val="000000"/>
    <a:srgbClr val="D1DCFF"/>
    <a:srgbClr val="5B8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5"/>
    <p:restoredTop sz="94654"/>
  </p:normalViewPr>
  <p:slideViewPr>
    <p:cSldViewPr snapToGrid="0">
      <p:cViewPr varScale="1">
        <p:scale>
          <a:sx n="70" d="100"/>
          <a:sy n="70" d="100"/>
        </p:scale>
        <p:origin x="1590" y="72"/>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738A060-CB48-4354-9132-7B1014191BC2}" type="datetimeFigureOut">
              <a:rPr lang="en-US" smtClean="0"/>
              <a:pPr/>
              <a:t>5/31/2022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64E8416B-24BE-49F1-9195-F8636A688CF2}" type="slidenum">
              <a:rPr lang="en-US" smtClean="0"/>
              <a:pPr/>
              <a:t>‹#›</a:t>
            </a:fld>
            <a:endParaRPr lang="en-US"/>
          </a:p>
        </p:txBody>
      </p:sp>
    </p:spTree>
    <p:extLst>
      <p:ext uri="{BB962C8B-B14F-4D97-AF65-F5344CB8AC3E}">
        <p14:creationId xmlns:p14="http://schemas.microsoft.com/office/powerpoint/2010/main" val="3025134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2362E26-92E4-EF48-BF19-17061C4687C2}" type="datetimeFigureOut">
              <a:rPr lang="en-US" smtClean="0"/>
              <a:pPr/>
              <a:t>5/31/2022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6D16F8B-624F-BF46-949A-241F612F3FFA}" type="slidenum">
              <a:rPr lang="en-US" smtClean="0"/>
              <a:pPr/>
              <a:t>‹#›</a:t>
            </a:fld>
            <a:endParaRPr lang="en-US"/>
          </a:p>
        </p:txBody>
      </p:sp>
    </p:spTree>
    <p:extLst>
      <p:ext uri="{BB962C8B-B14F-4D97-AF65-F5344CB8AC3E}">
        <p14:creationId xmlns:p14="http://schemas.microsoft.com/office/powerpoint/2010/main" val="5363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A137D7B4-0A5A-594B-BF23-61864096AED7}" type="datetime1">
              <a:rPr lang="en-US" smtClean="0"/>
              <a:pPr/>
              <a:t>5/31/2022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144006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C0A6F-1AB0-6647-8E50-E905DE12F690}" type="datetime1">
              <a:rPr lang="en-US" smtClean="0"/>
              <a:pPr/>
              <a:t>5/31/2022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162995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9C3ED-EC3A-044A-A07F-E70EA6DFE119}" type="datetime1">
              <a:rPr lang="en-US" smtClean="0"/>
              <a:pPr/>
              <a:t>5/31/2022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132793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3440E28-9133-9841-89AE-CFA168DB9B91}" type="datetimeFigureOut">
              <a:rPr lang="en-US" smtClean="0"/>
              <a:pPr/>
              <a:t>5/31/2022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D0F151-45A6-2B4C-B934-19AA3F992815}" type="slidenum">
              <a:rPr lang="en-US" smtClean="0"/>
              <a:pPr/>
              <a:t>‹#›</a:t>
            </a:fld>
            <a:endParaRPr lang="en-US"/>
          </a:p>
        </p:txBody>
      </p:sp>
    </p:spTree>
    <p:extLst>
      <p:ext uri="{BB962C8B-B14F-4D97-AF65-F5344CB8AC3E}">
        <p14:creationId xmlns:p14="http://schemas.microsoft.com/office/powerpoint/2010/main" val="89335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B45F61-0BD9-EB45-936F-6041BED578B6}" type="datetime1">
              <a:rPr lang="en-US" smtClean="0"/>
              <a:pPr/>
              <a:t>5/31/2022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1017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22F5B-66FF-664F-99AE-8D90197266B1}" type="datetime1">
              <a:rPr lang="en-US" smtClean="0"/>
              <a:pPr/>
              <a:t>5/31/2022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50195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60F46-E139-484D-90AE-4E94CE769738}" type="datetime1">
              <a:rPr lang="en-US" smtClean="0"/>
              <a:pPr/>
              <a:t>5/31/2022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99598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A2717-057D-9E43-8D1A-25750CE55DAE}" type="datetime1">
              <a:rPr lang="en-US" smtClean="0"/>
              <a:pPr/>
              <a:t>5/31/2022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205004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C838427A-544C-7F4A-AD77-705DA6DC6F6A}" type="datetime1">
              <a:rPr lang="en-US" smtClean="0"/>
              <a:pPr/>
              <a:t>5/31/2022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5" name="Slide Number Placeholder 4"/>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92999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A1F42-CB8E-5545-806A-D979B0DB604E}" type="datetime1">
              <a:rPr lang="en-US" smtClean="0"/>
              <a:pPr/>
              <a:t>5/31/2022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4" name="Slide Number Placeholder 3"/>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102826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9551D-EAA2-ED4A-8D3B-DBB62A0928BE}" type="datetime1">
              <a:rPr lang="en-US" smtClean="0"/>
              <a:pPr/>
              <a:t>5/31/2022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129357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B7488-AFCA-DA48-802A-07434379CAC2}" type="datetime1">
              <a:rPr lang="en-US" smtClean="0"/>
              <a:pPr/>
              <a:t>5/31/2022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pPr/>
              <a:t>‹#›</a:t>
            </a:fld>
            <a:endParaRPr lang="en-US"/>
          </a:p>
        </p:txBody>
      </p:sp>
    </p:spTree>
    <p:extLst>
      <p:ext uri="{BB962C8B-B14F-4D97-AF65-F5344CB8AC3E}">
        <p14:creationId xmlns:p14="http://schemas.microsoft.com/office/powerpoint/2010/main" val="205698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7D7B4-0A5A-594B-BF23-61864096AED7}" type="datetime1">
              <a:rPr lang="en-US" smtClean="0"/>
              <a:pPr/>
              <a:t>5/31/2022</a:t>
            </a:fld>
            <a:endParaRPr lang="en-US"/>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13C96-2115-3F44-AAE1-249F34947E94}" type="slidenum">
              <a:rPr lang="en-US" smtClean="0"/>
              <a:pPr/>
              <a:t>‹#›</a:t>
            </a:fld>
            <a:endParaRPr lang="en-US"/>
          </a:p>
        </p:txBody>
      </p:sp>
      <p:grpSp>
        <p:nvGrpSpPr>
          <p:cNvPr id="26" name="Group 25"/>
          <p:cNvGrpSpPr/>
          <p:nvPr userDrawn="1"/>
        </p:nvGrpSpPr>
        <p:grpSpPr>
          <a:xfrm>
            <a:off x="-5774" y="5422243"/>
            <a:ext cx="12197774" cy="1375713"/>
            <a:chOff x="-5774" y="5447922"/>
            <a:chExt cx="12197774" cy="1351600"/>
          </a:xfrm>
        </p:grpSpPr>
        <p:cxnSp>
          <p:nvCxnSpPr>
            <p:cNvPr id="8" name="Straight Connector 7"/>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61241" y="5447922"/>
              <a:ext cx="1681137" cy="1351600"/>
            </a:xfrm>
            <a:prstGeom prst="rect">
              <a:avLst/>
            </a:prstGeom>
          </p:spPr>
        </p:pic>
      </p:grpSp>
    </p:spTree>
    <p:extLst>
      <p:ext uri="{BB962C8B-B14F-4D97-AF65-F5344CB8AC3E}">
        <p14:creationId xmlns:p14="http://schemas.microsoft.com/office/powerpoint/2010/main" val="106443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endParaRPr lang="en-US" dirty="0"/>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algn="ctr"/>
            <a:r>
              <a:rPr lang="en-US" sz="1600" b="0" i="0" dirty="0">
                <a:solidFill>
                  <a:schemeClr val="tx1">
                    <a:alpha val="65000"/>
                  </a:schemeClr>
                </a:solidFill>
                <a:latin typeface="Avenir Light" charset="0"/>
                <a:ea typeface="Avenir Light" charset="0"/>
                <a:cs typeface="Avenir Light" charset="0"/>
              </a:rPr>
              <a:t>Connect with us</a:t>
            </a:r>
            <a:r>
              <a:rPr lang="en-US" sz="1600" b="0" i="0" baseline="0" dirty="0">
                <a:solidFill>
                  <a:schemeClr val="tx1">
                    <a:alpha val="65000"/>
                  </a:schemeClr>
                </a:solidFill>
                <a:latin typeface="Avenir Light" charset="0"/>
                <a:ea typeface="Avenir Light" charset="0"/>
                <a:cs typeface="Avenir Light" charset="0"/>
              </a:rPr>
              <a:t>: </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2098" y="949552"/>
            <a:ext cx="3187804" cy="2608653"/>
          </a:xfrm>
          <a:prstGeom prst="rect">
            <a:avLst/>
          </a:prstGeom>
        </p:spPr>
      </p:pic>
      <p:sp>
        <p:nvSpPr>
          <p:cNvPr id="2" name="TextBox 1"/>
          <p:cNvSpPr txBox="1"/>
          <p:nvPr userDrawn="1"/>
        </p:nvSpPr>
        <p:spPr>
          <a:xfrm>
            <a:off x="4260147" y="263858"/>
            <a:ext cx="3671839" cy="584775"/>
          </a:xfrm>
          <a:prstGeom prst="rect">
            <a:avLst/>
          </a:prstGeom>
          <a:noFill/>
        </p:spPr>
        <p:txBody>
          <a:bodyPr wrap="none" rtlCol="0">
            <a:spAutoFit/>
          </a:bodyPr>
          <a:lstStyle/>
          <a:p>
            <a:r>
              <a:rPr lang="en-US" sz="3200" b="0" i="0" dirty="0">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algn="ctr"/>
            <a:r>
              <a:rPr lang="en-US" sz="1800" b="1" i="0" dirty="0">
                <a:solidFill>
                  <a:schemeClr val="tx1">
                    <a:alpha val="65000"/>
                  </a:schemeClr>
                </a:solidFill>
                <a:latin typeface="Avenir Light" charset="0"/>
                <a:ea typeface="Avenir Light" charset="0"/>
                <a:cs typeface="Avenir Light" charset="0"/>
              </a:rPr>
              <a:t>#</a:t>
            </a:r>
            <a:r>
              <a:rPr lang="en-US" sz="1800" b="1" i="0">
                <a:solidFill>
                  <a:schemeClr val="tx1">
                    <a:alpha val="65000"/>
                  </a:schemeClr>
                </a:solidFill>
                <a:latin typeface="Avenir Light" charset="0"/>
                <a:ea typeface="Avenir Light" charset="0"/>
                <a:cs typeface="Avenir Light" charset="0"/>
              </a:rPr>
              <a:t>kansascornSTEM</a:t>
            </a:r>
            <a:endParaRPr lang="en-US" sz="1800" b="1" i="0" dirty="0">
              <a:solidFill>
                <a:schemeClr val="tx1">
                  <a:alpha val="65000"/>
                </a:schemeClr>
              </a:solidFill>
              <a:latin typeface="Avenir Light" charset="0"/>
              <a:ea typeface="Avenir Light" charset="0"/>
              <a:cs typeface="Avenir Light" charset="0"/>
            </a:endParaRPr>
          </a:p>
          <a:p>
            <a:pPr algn="ctr"/>
            <a:r>
              <a:rPr lang="en-US" sz="1600" b="0" i="0" dirty="0" err="1">
                <a:solidFill>
                  <a:schemeClr val="tx1">
                    <a:alpha val="65000"/>
                  </a:schemeClr>
                </a:solidFill>
                <a:latin typeface="Avenir Light" charset="0"/>
                <a:ea typeface="Avenir Light" charset="0"/>
                <a:cs typeface="Avenir Light" charset="0"/>
              </a:rPr>
              <a:t>kscorn.com</a:t>
            </a:r>
            <a:endParaRPr lang="en-US" sz="1600" b="0" i="0" dirty="0">
              <a:solidFill>
                <a:schemeClr val="tx1">
                  <a:alpha val="65000"/>
                </a:schemeClr>
              </a:solidFill>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5059" y="4525271"/>
              <a:ext cx="555282" cy="451166"/>
            </a:xfrm>
            <a:prstGeom prst="rect">
              <a:avLst/>
            </a:prstGeom>
          </p:spPr>
        </p:pic>
      </p:grpSp>
      <p:grpSp>
        <p:nvGrpSpPr>
          <p:cNvPr id="16" name="Group 15"/>
          <p:cNvGrpSpPr/>
          <p:nvPr userDrawn="1"/>
        </p:nvGrpSpPr>
        <p:grpSpPr>
          <a:xfrm>
            <a:off x="-5774" y="5422244"/>
            <a:ext cx="12197774" cy="1375713"/>
            <a:chOff x="-5774" y="5447923"/>
            <a:chExt cx="12197774" cy="1351600"/>
          </a:xfrm>
        </p:grpSpPr>
        <p:cxnSp>
          <p:nvCxnSpPr>
            <p:cNvPr id="17" name="Straight Connector 16"/>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241" y="5447923"/>
              <a:ext cx="1681137" cy="1351600"/>
            </a:xfrm>
            <a:prstGeom prst="rect">
              <a:avLst/>
            </a:prstGeom>
          </p:spPr>
        </p:pic>
      </p:grpSp>
    </p:spTree>
    <p:extLst>
      <p:ext uri="{BB962C8B-B14F-4D97-AF65-F5344CB8AC3E}">
        <p14:creationId xmlns:p14="http://schemas.microsoft.com/office/powerpoint/2010/main" val="147483316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jburk\Videos\Fermentation\Fermenting%20Fuel%20Time%20Lapse.M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Fermenting Fuel </a:t>
            </a:r>
            <a:endParaRPr lang="en-US" dirty="0"/>
          </a:p>
        </p:txBody>
      </p:sp>
      <p:sp>
        <p:nvSpPr>
          <p:cNvPr id="3" name="Subtitle 2"/>
          <p:cNvSpPr>
            <a:spLocks noGrp="1"/>
          </p:cNvSpPr>
          <p:nvPr>
            <p:ph type="subTitle" idx="1"/>
          </p:nvPr>
        </p:nvSpPr>
        <p:spPr/>
        <p:txBody>
          <a:bodyPr/>
          <a:lstStyle/>
          <a:p>
            <a:r>
              <a:rPr lang="en-US" b="1" dirty="0" smtClean="0"/>
              <a:t>Designing a Procedure for Fast Fermentation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33499">
            <a:off x="-2764338" y="400020"/>
            <a:ext cx="8295805" cy="5530537"/>
          </a:xfrm>
          <a:prstGeom prst="rect">
            <a:avLst/>
          </a:prstGeom>
        </p:spPr>
      </p:pic>
    </p:spTree>
    <p:extLst>
      <p:ext uri="{BB962C8B-B14F-4D97-AF65-F5344CB8AC3E}">
        <p14:creationId xmlns:p14="http://schemas.microsoft.com/office/powerpoint/2010/main" val="1878274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520260" y="4403335"/>
            <a:ext cx="2885090" cy="1513490"/>
          </a:xfrm>
          <a:prstGeom prst="cube">
            <a:avLst>
              <a:gd name="adj" fmla="val 495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2"/>
          <a:srcRect l="2282"/>
          <a:stretch>
            <a:fillRect/>
          </a:stretch>
        </p:blipFill>
        <p:spPr bwMode="auto">
          <a:xfrm>
            <a:off x="2412124" y="4315931"/>
            <a:ext cx="2201901" cy="1805852"/>
          </a:xfrm>
          <a:prstGeom prst="rect">
            <a:avLst/>
          </a:prstGeom>
          <a:noFill/>
          <a:ln w="9525">
            <a:noFill/>
            <a:miter lim="800000"/>
            <a:headEnd/>
            <a:tailEnd/>
          </a:ln>
        </p:spPr>
      </p:pic>
      <p:pic>
        <p:nvPicPr>
          <p:cNvPr id="23554" name="Picture 2"/>
          <p:cNvPicPr>
            <a:picLocks noChangeAspect="1" noChangeArrowheads="1"/>
          </p:cNvPicPr>
          <p:nvPr/>
        </p:nvPicPr>
        <p:blipFill>
          <a:blip r:embed="rId2"/>
          <a:srcRect l="4147"/>
          <a:stretch>
            <a:fillRect/>
          </a:stretch>
        </p:blipFill>
        <p:spPr bwMode="auto">
          <a:xfrm>
            <a:off x="3058510" y="4315931"/>
            <a:ext cx="2159883" cy="1805852"/>
          </a:xfrm>
          <a:prstGeom prst="rect">
            <a:avLst/>
          </a:prstGeom>
          <a:noFill/>
          <a:ln w="9525">
            <a:noFill/>
            <a:miter lim="800000"/>
            <a:headEnd/>
            <a:tailEnd/>
          </a:ln>
        </p:spPr>
      </p:pic>
      <p:sp>
        <p:nvSpPr>
          <p:cNvPr id="10" name="Rectangle 9"/>
          <p:cNvSpPr/>
          <p:nvPr/>
        </p:nvSpPr>
        <p:spPr>
          <a:xfrm>
            <a:off x="1340069" y="4398579"/>
            <a:ext cx="2979683" cy="1891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7434" y="4030707"/>
            <a:ext cx="2963917" cy="1009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434" y="3878307"/>
            <a:ext cx="2963917" cy="10090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Boiling Samples</a:t>
            </a:r>
            <a:endParaRPr lang="en-US" dirty="0"/>
          </a:p>
        </p:txBody>
      </p:sp>
      <p:sp>
        <p:nvSpPr>
          <p:cNvPr id="3" name="Content Placeholder 2"/>
          <p:cNvSpPr>
            <a:spLocks noGrp="1"/>
          </p:cNvSpPr>
          <p:nvPr>
            <p:ph idx="1"/>
          </p:nvPr>
        </p:nvSpPr>
        <p:spPr>
          <a:xfrm>
            <a:off x="6274676" y="1825625"/>
            <a:ext cx="5079124" cy="4351338"/>
          </a:xfrm>
        </p:spPr>
        <p:txBody>
          <a:bodyPr/>
          <a:lstStyle/>
          <a:p>
            <a:pPr>
              <a:buNone/>
            </a:pPr>
            <a:r>
              <a:rPr lang="en-US" dirty="0" smtClean="0"/>
              <a:t>Add samples to the boiling water</a:t>
            </a:r>
          </a:p>
          <a:p>
            <a:pPr>
              <a:buNone/>
            </a:pPr>
            <a:r>
              <a:rPr lang="en-US" dirty="0" smtClean="0"/>
              <a:t>Let them boil for 10 minutes</a:t>
            </a:r>
          </a:p>
          <a:p>
            <a:pPr>
              <a:buNone/>
            </a:pPr>
            <a:endParaRPr lang="en-US" dirty="0"/>
          </a:p>
        </p:txBody>
      </p:sp>
      <p:sp>
        <p:nvSpPr>
          <p:cNvPr id="4" name="Can 3"/>
          <p:cNvSpPr/>
          <p:nvPr/>
        </p:nvSpPr>
        <p:spPr>
          <a:xfrm>
            <a:off x="1718441" y="1702676"/>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60" name="Group 59"/>
          <p:cNvGrpSpPr/>
          <p:nvPr/>
        </p:nvGrpSpPr>
        <p:grpSpPr>
          <a:xfrm>
            <a:off x="-43560" y="1262993"/>
            <a:ext cx="2867865" cy="2863363"/>
            <a:chOff x="102490" y="1319039"/>
            <a:chExt cx="2867865" cy="2863363"/>
          </a:xfrm>
        </p:grpSpPr>
        <p:pic>
          <p:nvPicPr>
            <p:cNvPr id="6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62" name="Freeform 61"/>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Oval 63"/>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0" name="Oval 19"/>
          <p:cNvSpPr/>
          <p:nvPr/>
        </p:nvSpPr>
        <p:spPr>
          <a:xfrm>
            <a:off x="1734206" y="4004441"/>
            <a:ext cx="2238704" cy="599091"/>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1347940" y="3857281"/>
            <a:ext cx="2963917" cy="1009004"/>
          </a:xfrm>
          <a:prstGeom prst="ellipse">
            <a:avLst/>
          </a:prstGeom>
          <a:solidFill>
            <a:srgbClr val="A6A6A6">
              <a:alpha val="18039"/>
            </a:srgbClr>
          </a:solidFill>
          <a:ln>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490951" y="413054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1894051" y="42656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p:cNvSpPr/>
          <p:nvPr/>
        </p:nvSpPr>
        <p:spPr>
          <a:xfrm>
            <a:off x="2264981" y="421989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a:off x="2564535" y="429872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2795765" y="418310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3095319" y="43249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26"/>
          <p:cNvSpPr/>
          <p:nvPr/>
        </p:nvSpPr>
        <p:spPr>
          <a:xfrm>
            <a:off x="3326549" y="420937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3578805" y="43197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3037663" y="411674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2779053" y="43927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3699591" y="41986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01703" y="1450427"/>
            <a:ext cx="559038" cy="2863363"/>
          </a:xfrm>
          <a:prstGeom prst="rect">
            <a:avLst/>
          </a:prstGeom>
          <a:noFill/>
          <a:ln w="9525">
            <a:noFill/>
            <a:miter lim="800000"/>
            <a:headEnd/>
            <a:tailEnd/>
          </a:ln>
        </p:spPr>
      </p:pic>
      <p:sp>
        <p:nvSpPr>
          <p:cNvPr id="34" name="Freeform 33"/>
          <p:cNvSpPr/>
          <p:nvPr/>
        </p:nvSpPr>
        <p:spPr>
          <a:xfrm flipV="1">
            <a:off x="-430925" y="1760483"/>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07124" y="1589690"/>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p:cNvSpPr/>
          <p:nvPr/>
        </p:nvSpPr>
        <p:spPr>
          <a:xfrm>
            <a:off x="-504497" y="2033746"/>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1" name="Group 40"/>
          <p:cNvGrpSpPr/>
          <p:nvPr/>
        </p:nvGrpSpPr>
        <p:grpSpPr>
          <a:xfrm>
            <a:off x="102490" y="1618593"/>
            <a:ext cx="2867865" cy="2863363"/>
            <a:chOff x="102490" y="1319039"/>
            <a:chExt cx="2867865" cy="2863363"/>
          </a:xfrm>
        </p:grpSpPr>
        <p:pic>
          <p:nvPicPr>
            <p:cNvPr id="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38" name="Freeform 37"/>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Oval 39"/>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2" name="Group 41"/>
          <p:cNvGrpSpPr/>
          <p:nvPr/>
        </p:nvGrpSpPr>
        <p:grpSpPr>
          <a:xfrm flipH="1">
            <a:off x="2808912" y="1219186"/>
            <a:ext cx="2867865" cy="2863363"/>
            <a:chOff x="102490" y="1319039"/>
            <a:chExt cx="2867865" cy="2863363"/>
          </a:xfrm>
        </p:grpSpPr>
        <p:pic>
          <p:nvPicPr>
            <p:cNvPr id="4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44" name="Freeform 43"/>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7" name="Group 46"/>
          <p:cNvGrpSpPr/>
          <p:nvPr/>
        </p:nvGrpSpPr>
        <p:grpSpPr>
          <a:xfrm flipH="1">
            <a:off x="3276702" y="1418881"/>
            <a:ext cx="2867865" cy="2863363"/>
            <a:chOff x="102490" y="1319039"/>
            <a:chExt cx="2867865" cy="2863363"/>
          </a:xfrm>
        </p:grpSpPr>
        <p:pic>
          <p:nvPicPr>
            <p:cNvPr id="4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49" name="Freeform 48"/>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Oval 50"/>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2" name="Oval 51"/>
          <p:cNvSpPr/>
          <p:nvPr/>
        </p:nvSpPr>
        <p:spPr>
          <a:xfrm>
            <a:off x="2612719" y="44011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Oval 52"/>
          <p:cNvSpPr/>
          <p:nvPr/>
        </p:nvSpPr>
        <p:spPr>
          <a:xfrm>
            <a:off x="2123769" y="435674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Oval 53"/>
          <p:cNvSpPr/>
          <p:nvPr/>
        </p:nvSpPr>
        <p:spPr>
          <a:xfrm>
            <a:off x="3445803" y="43038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Can 4"/>
          <p:cNvSpPr/>
          <p:nvPr/>
        </p:nvSpPr>
        <p:spPr>
          <a:xfrm>
            <a:off x="1744714" y="2470151"/>
            <a:ext cx="2211336" cy="2117612"/>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1100"/>
                                  </p:stCondLst>
                                  <p:childTnLst>
                                    <p:set>
                                      <p:cBhvr>
                                        <p:cTn id="8" dur="1" fill="hold">
                                          <p:stCondLst>
                                            <p:cond delay="0"/>
                                          </p:stCondLst>
                                        </p:cTn>
                                        <p:tgtEl>
                                          <p:spTgt spid="22"/>
                                        </p:tgtEl>
                                        <p:attrNameLst>
                                          <p:attrName>style.visibility</p:attrName>
                                        </p:attrNameLst>
                                      </p:cBhvr>
                                      <p:to>
                                        <p:strVal val="visible"/>
                                      </p:to>
                                    </p:set>
                                  </p:childTnLst>
                                </p:cTn>
                              </p:par>
                              <p:par>
                                <p:cTn id="9" presetID="64" presetClass="path" presetSubtype="0" repeatCount="indefinite" accel="50000" fill="hold" grpId="2" nodeType="withEffect">
                                  <p:stCondLst>
                                    <p:cond delay="1100"/>
                                  </p:stCondLst>
                                  <p:childTnLst>
                                    <p:animMotion origin="layout" path="M 4.16667E-6 1.48148E-6 L 4.16667E-6 -0.19699 " pathEditMode="relative" rAng="0" ptsTypes="AA">
                                      <p:cBhvr>
                                        <p:cTn id="10" dur="2000" fill="hold"/>
                                        <p:tgtEl>
                                          <p:spTgt spid="22"/>
                                        </p:tgtEl>
                                        <p:attrNameLst>
                                          <p:attrName>ppt_x</p:attrName>
                                          <p:attrName>ppt_y</p:attrName>
                                        </p:attrNameLst>
                                      </p:cBhvr>
                                      <p:rCtr x="0" y="-99"/>
                                    </p:animMotion>
                                  </p:childTnLst>
                                </p:cTn>
                              </p:par>
                              <p:par>
                                <p:cTn id="11" presetID="1"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1" nodeType="withEffect">
                                  <p:stCondLst>
                                    <p:cond delay="1500"/>
                                  </p:stCondLst>
                                  <p:childTnLst>
                                    <p:set>
                                      <p:cBhvr>
                                        <p:cTn id="14" dur="1" fill="hold">
                                          <p:stCondLst>
                                            <p:cond delay="0"/>
                                          </p:stCondLst>
                                        </p:cTn>
                                        <p:tgtEl>
                                          <p:spTgt spid="23"/>
                                        </p:tgtEl>
                                        <p:attrNameLst>
                                          <p:attrName>style.visibility</p:attrName>
                                        </p:attrNameLst>
                                      </p:cBhvr>
                                      <p:to>
                                        <p:strVal val="visible"/>
                                      </p:to>
                                    </p:set>
                                  </p:childTnLst>
                                </p:cTn>
                              </p:par>
                              <p:par>
                                <p:cTn id="15" presetID="64" presetClass="path" presetSubtype="0" repeatCount="indefinite" accel="50000" fill="hold" grpId="2" nodeType="withEffect">
                                  <p:stCondLst>
                                    <p:cond delay="1500"/>
                                  </p:stCondLst>
                                  <p:childTnLst>
                                    <p:animMotion origin="layout" path="M 1.28566E-6 2.96296E-6 L 0.00391 -0.21181 " pathEditMode="relative" rAng="0" ptsTypes="AA">
                                      <p:cBhvr>
                                        <p:cTn id="16" dur="2000" fill="hold"/>
                                        <p:tgtEl>
                                          <p:spTgt spid="23"/>
                                        </p:tgtEl>
                                        <p:attrNameLst>
                                          <p:attrName>ppt_x</p:attrName>
                                          <p:attrName>ppt_y</p:attrName>
                                        </p:attrNameLst>
                                      </p:cBhvr>
                                      <p:rCtr x="2" y="-106"/>
                                    </p:animMotion>
                                  </p:childTnLst>
                                </p:cTn>
                              </p:par>
                              <p:par>
                                <p:cTn id="17" presetID="1" presetClass="entr" presetSubtype="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1" nodeType="withEffect">
                                  <p:stCondLst>
                                    <p:cond delay="800"/>
                                  </p:stCondLst>
                                  <p:childTnLst>
                                    <p:set>
                                      <p:cBhvr>
                                        <p:cTn id="20" dur="1" fill="hold">
                                          <p:stCondLst>
                                            <p:cond delay="0"/>
                                          </p:stCondLst>
                                        </p:cTn>
                                        <p:tgtEl>
                                          <p:spTgt spid="24"/>
                                        </p:tgtEl>
                                        <p:attrNameLst>
                                          <p:attrName>style.visibility</p:attrName>
                                        </p:attrNameLst>
                                      </p:cBhvr>
                                      <p:to>
                                        <p:strVal val="visible"/>
                                      </p:to>
                                    </p:set>
                                  </p:childTnLst>
                                </p:cTn>
                              </p:par>
                              <p:par>
                                <p:cTn id="21" presetID="64" presetClass="path" presetSubtype="0" repeatCount="indefinite" accel="50000" fill="hold" grpId="2" nodeType="withEffect">
                                  <p:stCondLst>
                                    <p:cond delay="800"/>
                                  </p:stCondLst>
                                  <p:childTnLst>
                                    <p:animMotion origin="layout" path="M 2.29386E-6 3.7037E-7 L 2.29386E-6 -0.18681 " pathEditMode="relative" rAng="0" ptsTypes="AA">
                                      <p:cBhvr>
                                        <p:cTn id="22" dur="2000" fill="hold"/>
                                        <p:tgtEl>
                                          <p:spTgt spid="24"/>
                                        </p:tgtEl>
                                        <p:attrNameLst>
                                          <p:attrName>ppt_x</p:attrName>
                                          <p:attrName>ppt_y</p:attrName>
                                        </p:attrNameLst>
                                      </p:cBhvr>
                                      <p:rCtr x="0" y="-94"/>
                                    </p:animMotion>
                                  </p:childTnLst>
                                </p:cTn>
                              </p:par>
                              <p:par>
                                <p:cTn id="23" presetID="1" presetClass="entr" presetSubtype="0" fill="hold" grpId="0" nodeType="withEffect">
                                  <p:stCondLst>
                                    <p:cond delay="80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4.44835E-6 -1.48148E-6 L -0.00118 -0.20949 " pathEditMode="relative" rAng="0" ptsTypes="AA">
                                      <p:cBhvr>
                                        <p:cTn id="28" dur="2000" fill="hold"/>
                                        <p:tgtEl>
                                          <p:spTgt spid="25"/>
                                        </p:tgtEl>
                                        <p:attrNameLst>
                                          <p:attrName>ppt_x</p:attrName>
                                          <p:attrName>ppt_y</p:attrName>
                                        </p:attrNameLst>
                                      </p:cBhvr>
                                      <p:rCtr x="-1" y="-105"/>
                                    </p:animMotion>
                                  </p:childTnLst>
                                </p:cTn>
                              </p:par>
                              <p:par>
                                <p:cTn id="29" presetID="1" presetClass="entr" presetSubtype="0" fill="hold" grpId="0" nodeType="withEffect">
                                  <p:stCondLst>
                                    <p:cond delay="130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1" nodeType="withEffect">
                                  <p:stCondLst>
                                    <p:cond delay="1300"/>
                                  </p:stCondLst>
                                  <p:childTnLst>
                                    <p:set>
                                      <p:cBhvr>
                                        <p:cTn id="32" dur="1" fill="hold">
                                          <p:stCondLst>
                                            <p:cond delay="0"/>
                                          </p:stCondLst>
                                        </p:cTn>
                                        <p:tgtEl>
                                          <p:spTgt spid="26"/>
                                        </p:tgtEl>
                                        <p:attrNameLst>
                                          <p:attrName>style.visibility</p:attrName>
                                        </p:attrNameLst>
                                      </p:cBhvr>
                                      <p:to>
                                        <p:strVal val="visible"/>
                                      </p:to>
                                    </p:set>
                                  </p:childTnLst>
                                </p:cTn>
                              </p:par>
                              <p:par>
                                <p:cTn id="33" presetID="64" presetClass="path" presetSubtype="0" repeatCount="indefinite" accel="50000" fill="hold" grpId="2" nodeType="withEffect">
                                  <p:stCondLst>
                                    <p:cond delay="1300"/>
                                  </p:stCondLst>
                                  <p:childTnLst>
                                    <p:animMotion origin="layout" path="M -3.33333E-6 -4.81481E-6 L 0.00209 -0.19189 " pathEditMode="relative" rAng="0" ptsTypes="AA">
                                      <p:cBhvr>
                                        <p:cTn id="34" dur="2000" fill="hold"/>
                                        <p:tgtEl>
                                          <p:spTgt spid="26"/>
                                        </p:tgtEl>
                                        <p:attrNameLst>
                                          <p:attrName>ppt_x</p:attrName>
                                          <p:attrName>ppt_y</p:attrName>
                                        </p:attrNameLst>
                                      </p:cBhvr>
                                      <p:rCtr x="1" y="-96"/>
                                    </p:animMotion>
                                  </p:childTnLst>
                                </p:cTn>
                              </p:par>
                              <p:par>
                                <p:cTn id="35" presetID="1" presetClass="entr" presetSubtype="0"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1"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64" presetClass="path" presetSubtype="0" repeatCount="indefinite" accel="50000" fill="hold" grpId="2" nodeType="withEffect">
                                  <p:stCondLst>
                                    <p:cond delay="400"/>
                                  </p:stCondLst>
                                  <p:childTnLst>
                                    <p:animMotion origin="layout" path="M -2.12974E-6 3.33333E-6 L 0.0013 -0.20741 " pathEditMode="relative" rAng="0" ptsTypes="AA">
                                      <p:cBhvr>
                                        <p:cTn id="40" dur="2000" fill="hold"/>
                                        <p:tgtEl>
                                          <p:spTgt spid="27"/>
                                        </p:tgtEl>
                                        <p:attrNameLst>
                                          <p:attrName>ppt_x</p:attrName>
                                          <p:attrName>ppt_y</p:attrName>
                                        </p:attrNameLst>
                                      </p:cBhvr>
                                      <p:rCtr x="1" y="-104"/>
                                    </p:animMotion>
                                  </p:childTnLst>
                                </p:cTn>
                              </p:par>
                              <p:par>
                                <p:cTn id="41" presetID="1" presetClass="entr" presetSubtype="0" fill="hold" grpId="0" nodeType="withEffect">
                                  <p:stCondLst>
                                    <p:cond delay="80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64" presetClass="path" presetSubtype="0" repeatCount="indefinite" accel="50000" fill="hold" grpId="2" nodeType="withEffect">
                                  <p:stCondLst>
                                    <p:cond delay="0"/>
                                  </p:stCondLst>
                                  <p:childTnLst>
                                    <p:animMotion origin="layout" path="M -3.34506E-6 -3.7037E-7 L -0.0026 -0.20046 " pathEditMode="relative" rAng="0" ptsTypes="AA">
                                      <p:cBhvr>
                                        <p:cTn id="46" dur="2000" fill="hold"/>
                                        <p:tgtEl>
                                          <p:spTgt spid="28"/>
                                        </p:tgtEl>
                                        <p:attrNameLst>
                                          <p:attrName>ppt_x</p:attrName>
                                          <p:attrName>ppt_y</p:attrName>
                                        </p:attrNameLst>
                                      </p:cBhvr>
                                      <p:rCtr x="-1" y="-100"/>
                                    </p:animMotion>
                                  </p:childTnLst>
                                </p:cTn>
                              </p:par>
                              <p:par>
                                <p:cTn id="47" presetID="1" presetClass="entr" presetSubtype="0" fill="hold" grpId="0" nodeType="withEffect">
                                  <p:stCondLst>
                                    <p:cond delay="80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64" presetClass="path" presetSubtype="0" repeatCount="indefinite" accel="50000" fill="hold" grpId="2" nodeType="withEffect">
                                  <p:stCondLst>
                                    <p:cond delay="0"/>
                                  </p:stCondLst>
                                  <p:childTnLst>
                                    <p:animMotion origin="layout" path="M -4.16667E-6 0.01945 L 0.00131 -0.18078 " pathEditMode="relative" rAng="0" ptsTypes="AA">
                                      <p:cBhvr>
                                        <p:cTn id="52" dur="2000" fill="hold"/>
                                        <p:tgtEl>
                                          <p:spTgt spid="29"/>
                                        </p:tgtEl>
                                        <p:attrNameLst>
                                          <p:attrName>ppt_x</p:attrName>
                                          <p:attrName>ppt_y</p:attrName>
                                        </p:attrNameLst>
                                      </p:cBhvr>
                                      <p:rCtr x="1" y="-100"/>
                                    </p:animMotion>
                                  </p:childTnLst>
                                </p:cTn>
                              </p:par>
                              <p:par>
                                <p:cTn id="53" presetID="1" presetClass="entr" presetSubtype="0" fill="hold" grpId="0" nodeType="withEffect">
                                  <p:stCondLst>
                                    <p:cond delay="5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1" nodeType="withEffect">
                                  <p:stCondLst>
                                    <p:cond delay="800"/>
                                  </p:stCondLst>
                                  <p:childTnLst>
                                    <p:set>
                                      <p:cBhvr>
                                        <p:cTn id="56" dur="1" fill="hold">
                                          <p:stCondLst>
                                            <p:cond delay="0"/>
                                          </p:stCondLst>
                                        </p:cTn>
                                        <p:tgtEl>
                                          <p:spTgt spid="30"/>
                                        </p:tgtEl>
                                        <p:attrNameLst>
                                          <p:attrName>style.visibility</p:attrName>
                                        </p:attrNameLst>
                                      </p:cBhvr>
                                      <p:to>
                                        <p:strVal val="visible"/>
                                      </p:to>
                                    </p:set>
                                  </p:childTnLst>
                                </p:cTn>
                              </p:par>
                              <p:par>
                                <p:cTn id="57" presetID="64" presetClass="path" presetSubtype="0" repeatCount="indefinite" accel="50000" fill="hold" grpId="2" nodeType="withEffect">
                                  <p:stCondLst>
                                    <p:cond delay="800"/>
                                  </p:stCondLst>
                                  <p:childTnLst>
                                    <p:animMotion origin="layout" path="M -4.95246E-6 -7.40741E-7 L -4.95246E-6 -0.19583 " pathEditMode="relative" rAng="0" ptsTypes="AA">
                                      <p:cBhvr>
                                        <p:cTn id="58" dur="2000" fill="hold"/>
                                        <p:tgtEl>
                                          <p:spTgt spid="30"/>
                                        </p:tgtEl>
                                        <p:attrNameLst>
                                          <p:attrName>ppt_x</p:attrName>
                                          <p:attrName>ppt_y</p:attrName>
                                        </p:attrNameLst>
                                      </p:cBhvr>
                                      <p:rCtr x="0" y="-98"/>
                                    </p:animMotion>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childTnLst>
                                </p:cTn>
                              </p:par>
                              <p:par>
                                <p:cTn id="63" presetID="64" presetClass="path" presetSubtype="0" repeatCount="indefinite" accel="50000" fill="hold" grpId="2" nodeType="withEffect">
                                  <p:stCondLst>
                                    <p:cond delay="500"/>
                                  </p:stCondLst>
                                  <p:childTnLst>
                                    <p:animMotion origin="layout" path="M -1.875E-6 1.48148E-6 L -0.00143 -0.19722 " pathEditMode="relative" rAng="0" ptsTypes="AA">
                                      <p:cBhvr>
                                        <p:cTn id="64" dur="2000" fill="hold"/>
                                        <p:tgtEl>
                                          <p:spTgt spid="31"/>
                                        </p:tgtEl>
                                        <p:attrNameLst>
                                          <p:attrName>ppt_x</p:attrName>
                                          <p:attrName>ppt_y</p:attrName>
                                        </p:attrNameLst>
                                      </p:cBhvr>
                                      <p:rCtr x="-1" y="-99"/>
                                    </p:animMotion>
                                  </p:childTnLst>
                                </p:cTn>
                              </p:par>
                              <p:par>
                                <p:cTn id="65" presetID="1" presetClass="entr" presetSubtype="0" fill="hold" grpId="0" nodeType="withEffect">
                                  <p:stCondLst>
                                    <p:cond delay="170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1" nodeType="withEffect">
                                  <p:stCondLst>
                                    <p:cond delay="1700"/>
                                  </p:stCondLst>
                                  <p:childTnLst>
                                    <p:set>
                                      <p:cBhvr>
                                        <p:cTn id="68" dur="1" fill="hold">
                                          <p:stCondLst>
                                            <p:cond delay="0"/>
                                          </p:stCondLst>
                                        </p:cTn>
                                        <p:tgtEl>
                                          <p:spTgt spid="32"/>
                                        </p:tgtEl>
                                        <p:attrNameLst>
                                          <p:attrName>style.visibility</p:attrName>
                                        </p:attrNameLst>
                                      </p:cBhvr>
                                      <p:to>
                                        <p:strVal val="visible"/>
                                      </p:to>
                                    </p:set>
                                  </p:childTnLst>
                                </p:cTn>
                              </p:par>
                              <p:par>
                                <p:cTn id="69" presetID="64" presetClass="path" presetSubtype="0" repeatCount="indefinite" accel="50000" fill="hold" grpId="2" nodeType="withEffect">
                                  <p:stCondLst>
                                    <p:cond delay="1700"/>
                                  </p:stCondLst>
                                  <p:childTnLst>
                                    <p:animMotion origin="layout" path="M -3.04546E-6 3.7037E-6 L -0.0026 -0.2051 " pathEditMode="relative" rAng="0" ptsTypes="AA">
                                      <p:cBhvr>
                                        <p:cTn id="70" dur="2000" fill="hold"/>
                                        <p:tgtEl>
                                          <p:spTgt spid="32"/>
                                        </p:tgtEl>
                                        <p:attrNameLst>
                                          <p:attrName>ppt_x</p:attrName>
                                          <p:attrName>ppt_y</p:attrName>
                                        </p:attrNameLst>
                                      </p:cBhvr>
                                      <p:rCtr x="-1" y="-103"/>
                                    </p:animMotion>
                                  </p:childTnLst>
                                </p:cTn>
                              </p:par>
                              <p:par>
                                <p:cTn id="71" presetID="1" presetClass="entr" presetSubtype="0" fill="hold" grpId="0" nodeType="withEffect">
                                  <p:stCondLst>
                                    <p:cond delay="130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grpId="1" nodeType="withEffect">
                                  <p:stCondLst>
                                    <p:cond delay="1300"/>
                                  </p:stCondLst>
                                  <p:childTnLst>
                                    <p:set>
                                      <p:cBhvr>
                                        <p:cTn id="74" dur="1" fill="hold">
                                          <p:stCondLst>
                                            <p:cond delay="0"/>
                                          </p:stCondLst>
                                        </p:cTn>
                                        <p:tgtEl>
                                          <p:spTgt spid="52"/>
                                        </p:tgtEl>
                                        <p:attrNameLst>
                                          <p:attrName>style.visibility</p:attrName>
                                        </p:attrNameLst>
                                      </p:cBhvr>
                                      <p:to>
                                        <p:strVal val="visible"/>
                                      </p:to>
                                    </p:set>
                                  </p:childTnLst>
                                </p:cTn>
                              </p:par>
                              <p:par>
                                <p:cTn id="75" presetID="64" presetClass="path" presetSubtype="0" repeatCount="indefinite" accel="50000" fill="hold" grpId="2" nodeType="withEffect">
                                  <p:stCondLst>
                                    <p:cond delay="1300"/>
                                  </p:stCondLst>
                                  <p:childTnLst>
                                    <p:animMotion origin="layout" path="M -4.28423E-6 -4.81481E-6 L -4.28423E-6 -0.21875 " pathEditMode="relative" rAng="0" ptsTypes="AA">
                                      <p:cBhvr>
                                        <p:cTn id="76" dur="2000" fill="hold"/>
                                        <p:tgtEl>
                                          <p:spTgt spid="52"/>
                                        </p:tgtEl>
                                        <p:attrNameLst>
                                          <p:attrName>ppt_x</p:attrName>
                                          <p:attrName>ppt_y</p:attrName>
                                        </p:attrNameLst>
                                      </p:cBhvr>
                                      <p:rCtr x="0" y="-109"/>
                                    </p:animMotion>
                                  </p:childTnLst>
                                </p:cTn>
                              </p:par>
                              <p:par>
                                <p:cTn id="77" presetID="1" presetClass="entr" presetSubtype="0" fill="hold" grpId="0" nodeType="withEffect">
                                  <p:stCondLst>
                                    <p:cond delay="130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1" nodeType="withEffect">
                                  <p:stCondLst>
                                    <p:cond delay="1300"/>
                                  </p:stCondLst>
                                  <p:childTnLst>
                                    <p:set>
                                      <p:cBhvr>
                                        <p:cTn id="80" dur="1" fill="hold">
                                          <p:stCondLst>
                                            <p:cond delay="0"/>
                                          </p:stCondLst>
                                        </p:cTn>
                                        <p:tgtEl>
                                          <p:spTgt spid="53"/>
                                        </p:tgtEl>
                                        <p:attrNameLst>
                                          <p:attrName>style.visibility</p:attrName>
                                        </p:attrNameLst>
                                      </p:cBhvr>
                                      <p:to>
                                        <p:strVal val="visible"/>
                                      </p:to>
                                    </p:set>
                                  </p:childTnLst>
                                </p:cTn>
                              </p:par>
                              <p:par>
                                <p:cTn id="81" presetID="64" presetClass="path" presetSubtype="0" repeatCount="indefinite" accel="50000" fill="hold" grpId="2" nodeType="withEffect">
                                  <p:stCondLst>
                                    <p:cond delay="1300"/>
                                  </p:stCondLst>
                                  <p:childTnLst>
                                    <p:animMotion origin="layout" path="M 4.16667E-6 -4.44444E-6 L 0.00156 -0.16412 " pathEditMode="relative" rAng="0" ptsTypes="AA">
                                      <p:cBhvr>
                                        <p:cTn id="82" dur="2000" fill="hold"/>
                                        <p:tgtEl>
                                          <p:spTgt spid="53"/>
                                        </p:tgtEl>
                                        <p:attrNameLst>
                                          <p:attrName>ppt_x</p:attrName>
                                          <p:attrName>ppt_y</p:attrName>
                                        </p:attrNameLst>
                                      </p:cBhvr>
                                      <p:rCtr x="1" y="-82"/>
                                    </p:animMotion>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1" nodeType="withEffect">
                                  <p:stCondLst>
                                    <p:cond delay="500"/>
                                  </p:stCondLst>
                                  <p:childTnLst>
                                    <p:set>
                                      <p:cBhvr>
                                        <p:cTn id="86" dur="1" fill="hold">
                                          <p:stCondLst>
                                            <p:cond delay="0"/>
                                          </p:stCondLst>
                                        </p:cTn>
                                        <p:tgtEl>
                                          <p:spTgt spid="54"/>
                                        </p:tgtEl>
                                        <p:attrNameLst>
                                          <p:attrName>style.visibility</p:attrName>
                                        </p:attrNameLst>
                                      </p:cBhvr>
                                      <p:to>
                                        <p:strVal val="visible"/>
                                      </p:to>
                                    </p:set>
                                  </p:childTnLst>
                                </p:cTn>
                              </p:par>
                              <p:par>
                                <p:cTn id="87" presetID="64" presetClass="path" presetSubtype="0" repeatCount="indefinite" accel="50000" fill="hold" grpId="2" nodeType="withEffect">
                                  <p:stCondLst>
                                    <p:cond delay="500"/>
                                  </p:stCondLst>
                                  <p:childTnLst>
                                    <p:animMotion origin="layout" path="M 6.25E-7 4.44444E-6 L 0.00117 -0.175 " pathEditMode="relative" rAng="0" ptsTypes="AA">
                                      <p:cBhvr>
                                        <p:cTn id="88" dur="2000" fill="hold"/>
                                        <p:tgtEl>
                                          <p:spTgt spid="54"/>
                                        </p:tgtEl>
                                        <p:attrNameLst>
                                          <p:attrName>ppt_x</p:attrName>
                                          <p:attrName>ppt_y</p:attrName>
                                        </p:attrNameLst>
                                      </p:cBhvr>
                                      <p:rCtr x="1" y="-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30" grpId="0" animBg="1"/>
      <p:bldP spid="30" grpId="1" animBg="1"/>
      <p:bldP spid="30" grpId="2" animBg="1"/>
      <p:bldP spid="31" grpId="0" animBg="1"/>
      <p:bldP spid="31" grpId="1" animBg="1"/>
      <p:bldP spid="31" grpId="2" animBg="1"/>
      <p:bldP spid="32" grpId="0" animBg="1"/>
      <p:bldP spid="32" grpId="1" animBg="1"/>
      <p:bldP spid="32"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42244" y="1825625"/>
            <a:ext cx="4311555" cy="4351338"/>
          </a:xfrm>
        </p:spPr>
        <p:txBody>
          <a:bodyPr/>
          <a:lstStyle/>
          <a:p>
            <a:r>
              <a:rPr lang="en-US" dirty="0" smtClean="0"/>
              <a:t>Samples may be placed in racks or a cool water bath. </a:t>
            </a:r>
          </a:p>
          <a:p>
            <a:r>
              <a:rPr lang="en-US" dirty="0" smtClean="0"/>
              <a:t>If being kept overnight, insert a stopper. </a:t>
            </a:r>
          </a:p>
          <a:p>
            <a:endParaRPr lang="en-US" dirty="0"/>
          </a:p>
        </p:txBody>
      </p:sp>
      <p:sp>
        <p:nvSpPr>
          <p:cNvPr id="9" name="Can 8"/>
          <p:cNvSpPr/>
          <p:nvPr/>
        </p:nvSpPr>
        <p:spPr>
          <a:xfrm>
            <a:off x="1404542" y="2466951"/>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4" name="Group 3"/>
          <p:cNvGrpSpPr/>
          <p:nvPr/>
        </p:nvGrpSpPr>
        <p:grpSpPr>
          <a:xfrm>
            <a:off x="0" y="2128565"/>
            <a:ext cx="2867865" cy="2863363"/>
            <a:chOff x="102490" y="1319039"/>
            <a:chExt cx="2867865" cy="2863363"/>
          </a:xfrm>
        </p:grpSpPr>
        <p:pic>
          <p:nvPicPr>
            <p:cNvPr id="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11317" y="1319039"/>
              <a:ext cx="559038" cy="2863363"/>
            </a:xfrm>
            <a:prstGeom prst="rect">
              <a:avLst/>
            </a:prstGeom>
            <a:noFill/>
            <a:ln w="9525">
              <a:noFill/>
              <a:miter lim="800000"/>
              <a:headEnd/>
              <a:tailEnd/>
            </a:ln>
          </p:spPr>
        </p:pic>
        <p:sp>
          <p:nvSpPr>
            <p:cNvPr id="6" name="Freeform 5"/>
            <p:cNvSpPr/>
            <p:nvPr/>
          </p:nvSpPr>
          <p:spPr>
            <a:xfrm flipV="1">
              <a:off x="178689" y="1629095"/>
              <a:ext cx="2614448" cy="587703"/>
            </a:xfrm>
            <a:custGeom>
              <a:avLst/>
              <a:gdLst>
                <a:gd name="connsiteX0" fmla="*/ 0 w 2614448"/>
                <a:gd name="connsiteY0" fmla="*/ 220716 h 801412"/>
                <a:gd name="connsiteX1" fmla="*/ 268014 w 2614448"/>
                <a:gd name="connsiteY1" fmla="*/ 425668 h 801412"/>
                <a:gd name="connsiteX2" fmla="*/ 1608083 w 2614448"/>
                <a:gd name="connsiteY2" fmla="*/ 646385 h 801412"/>
                <a:gd name="connsiteX3" fmla="*/ 2081048 w 2614448"/>
                <a:gd name="connsiteY3" fmla="*/ 378372 h 801412"/>
                <a:gd name="connsiteX4" fmla="*/ 2301765 w 2614448"/>
                <a:gd name="connsiteY4" fmla="*/ 378372 h 801412"/>
                <a:gd name="connsiteX5" fmla="*/ 2301765 w 2614448"/>
                <a:gd name="connsiteY5" fmla="*/ 126123 h 801412"/>
                <a:gd name="connsiteX6" fmla="*/ 2412124 w 2614448"/>
                <a:gd name="connsiteY6" fmla="*/ 47296 h 801412"/>
                <a:gd name="connsiteX7" fmla="*/ 2585545 w 2614448"/>
                <a:gd name="connsiteY7" fmla="*/ 110358 h 801412"/>
                <a:gd name="connsiteX8" fmla="*/ 2585545 w 2614448"/>
                <a:gd name="connsiteY8" fmla="*/ 709447 h 801412"/>
                <a:gd name="connsiteX9" fmla="*/ 2506717 w 2614448"/>
                <a:gd name="connsiteY9" fmla="*/ 662151 h 801412"/>
                <a:gd name="connsiteX10" fmla="*/ 2349062 w 2614448"/>
                <a:gd name="connsiteY10" fmla="*/ 693682 h 801412"/>
                <a:gd name="connsiteX11" fmla="*/ 2301765 w 2614448"/>
                <a:gd name="connsiteY11" fmla="*/ 457199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4448" h="801412">
                  <a:moveTo>
                    <a:pt x="0" y="220716"/>
                  </a:moveTo>
                  <a:cubicBezTo>
                    <a:pt x="0" y="287719"/>
                    <a:pt x="0" y="354723"/>
                    <a:pt x="268014" y="425668"/>
                  </a:cubicBezTo>
                  <a:cubicBezTo>
                    <a:pt x="536028" y="496613"/>
                    <a:pt x="1305911" y="654268"/>
                    <a:pt x="1608083" y="646385"/>
                  </a:cubicBezTo>
                  <a:cubicBezTo>
                    <a:pt x="1910255" y="638502"/>
                    <a:pt x="1965434" y="423041"/>
                    <a:pt x="2081048" y="378372"/>
                  </a:cubicBezTo>
                  <a:cubicBezTo>
                    <a:pt x="2196662" y="333703"/>
                    <a:pt x="2264979" y="420413"/>
                    <a:pt x="2301765" y="378372"/>
                  </a:cubicBezTo>
                  <a:cubicBezTo>
                    <a:pt x="2338551" y="336331"/>
                    <a:pt x="2283372" y="181302"/>
                    <a:pt x="2301765" y="126123"/>
                  </a:cubicBezTo>
                  <a:cubicBezTo>
                    <a:pt x="2320158" y="70944"/>
                    <a:pt x="2364827" y="49924"/>
                    <a:pt x="2412124" y="47296"/>
                  </a:cubicBezTo>
                  <a:cubicBezTo>
                    <a:pt x="2459421" y="44669"/>
                    <a:pt x="2556642" y="0"/>
                    <a:pt x="2585545" y="110358"/>
                  </a:cubicBezTo>
                  <a:cubicBezTo>
                    <a:pt x="2614448" y="220716"/>
                    <a:pt x="2598683" y="617482"/>
                    <a:pt x="2585545" y="709447"/>
                  </a:cubicBezTo>
                  <a:cubicBezTo>
                    <a:pt x="2572407" y="801412"/>
                    <a:pt x="2546131" y="664779"/>
                    <a:pt x="2506717" y="662151"/>
                  </a:cubicBezTo>
                  <a:cubicBezTo>
                    <a:pt x="2467303" y="659524"/>
                    <a:pt x="2383221" y="727841"/>
                    <a:pt x="2349062" y="693682"/>
                  </a:cubicBezTo>
                  <a:cubicBezTo>
                    <a:pt x="2314903" y="659523"/>
                    <a:pt x="2308334" y="558361"/>
                    <a:pt x="2301765" y="457199"/>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02490" y="1458302"/>
              <a:ext cx="2630213" cy="658999"/>
            </a:xfrm>
            <a:custGeom>
              <a:avLst/>
              <a:gdLst>
                <a:gd name="connsiteX0" fmla="*/ 81455 w 2630213"/>
                <a:gd name="connsiteY0" fmla="*/ 775138 h 898634"/>
                <a:gd name="connsiteX1" fmla="*/ 176048 w 2630213"/>
                <a:gd name="connsiteY1" fmla="*/ 853965 h 898634"/>
                <a:gd name="connsiteX2" fmla="*/ 1137745 w 2630213"/>
                <a:gd name="connsiteY2" fmla="*/ 885496 h 898634"/>
                <a:gd name="connsiteX3" fmla="*/ 1768365 w 2630213"/>
                <a:gd name="connsiteY3" fmla="*/ 822434 h 898634"/>
                <a:gd name="connsiteX4" fmla="*/ 2083676 w 2630213"/>
                <a:gd name="connsiteY4" fmla="*/ 428296 h 898634"/>
                <a:gd name="connsiteX5" fmla="*/ 2367455 w 2630213"/>
                <a:gd name="connsiteY5" fmla="*/ 302172 h 898634"/>
                <a:gd name="connsiteX6" fmla="*/ 2367455 w 2630213"/>
                <a:gd name="connsiteY6" fmla="*/ 459827 h 898634"/>
                <a:gd name="connsiteX7" fmla="*/ 2446283 w 2630213"/>
                <a:gd name="connsiteY7" fmla="*/ 507124 h 898634"/>
                <a:gd name="connsiteX8" fmla="*/ 2588172 w 2630213"/>
                <a:gd name="connsiteY8" fmla="*/ 522889 h 898634"/>
                <a:gd name="connsiteX9" fmla="*/ 2619703 w 2630213"/>
                <a:gd name="connsiteY9" fmla="*/ 81455 h 898634"/>
                <a:gd name="connsiteX10" fmla="*/ 2525110 w 2630213"/>
                <a:gd name="connsiteY10" fmla="*/ 34158 h 898634"/>
                <a:gd name="connsiteX11" fmla="*/ 2367455 w 2630213"/>
                <a:gd name="connsiteY11" fmla="*/ 65689 h 898634"/>
                <a:gd name="connsiteX12" fmla="*/ 2383221 w 2630213"/>
                <a:gd name="connsiteY12" fmla="*/ 239110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3" h="898634">
                  <a:moveTo>
                    <a:pt x="81455" y="775138"/>
                  </a:moveTo>
                  <a:cubicBezTo>
                    <a:pt x="40727" y="805355"/>
                    <a:pt x="0" y="835572"/>
                    <a:pt x="176048" y="853965"/>
                  </a:cubicBezTo>
                  <a:cubicBezTo>
                    <a:pt x="352096" y="872358"/>
                    <a:pt x="872359" y="890751"/>
                    <a:pt x="1137745" y="885496"/>
                  </a:cubicBezTo>
                  <a:cubicBezTo>
                    <a:pt x="1403131" y="880241"/>
                    <a:pt x="1610710" y="898634"/>
                    <a:pt x="1768365" y="822434"/>
                  </a:cubicBezTo>
                  <a:cubicBezTo>
                    <a:pt x="1926020" y="746234"/>
                    <a:pt x="1983828" y="515006"/>
                    <a:pt x="2083676" y="428296"/>
                  </a:cubicBezTo>
                  <a:cubicBezTo>
                    <a:pt x="2183524" y="341586"/>
                    <a:pt x="2320159" y="296917"/>
                    <a:pt x="2367455" y="302172"/>
                  </a:cubicBezTo>
                  <a:cubicBezTo>
                    <a:pt x="2414752" y="307427"/>
                    <a:pt x="2354317" y="425668"/>
                    <a:pt x="2367455" y="459827"/>
                  </a:cubicBezTo>
                  <a:cubicBezTo>
                    <a:pt x="2380593" y="493986"/>
                    <a:pt x="2409497" y="496614"/>
                    <a:pt x="2446283" y="507124"/>
                  </a:cubicBezTo>
                  <a:cubicBezTo>
                    <a:pt x="2483069" y="517634"/>
                    <a:pt x="2559269" y="593834"/>
                    <a:pt x="2588172" y="522889"/>
                  </a:cubicBezTo>
                  <a:cubicBezTo>
                    <a:pt x="2617075" y="451944"/>
                    <a:pt x="2630213" y="162910"/>
                    <a:pt x="2619703" y="81455"/>
                  </a:cubicBezTo>
                  <a:cubicBezTo>
                    <a:pt x="2609193" y="0"/>
                    <a:pt x="2567151" y="36786"/>
                    <a:pt x="2525110" y="34158"/>
                  </a:cubicBezTo>
                  <a:cubicBezTo>
                    <a:pt x="2483069" y="31530"/>
                    <a:pt x="2391103" y="31530"/>
                    <a:pt x="2367455" y="65689"/>
                  </a:cubicBezTo>
                  <a:cubicBezTo>
                    <a:pt x="2343807" y="99848"/>
                    <a:pt x="2363514" y="169479"/>
                    <a:pt x="2383221" y="239110"/>
                  </a:cubicBezTo>
                </a:path>
              </a:pathLst>
            </a:cu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105117" y="1902358"/>
              <a:ext cx="409904" cy="173421"/>
            </a:xfrm>
            <a:prstGeom prst="ellipse">
              <a:avLst/>
            </a:prstGeom>
            <a:ln w="381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 name="Can 9"/>
          <p:cNvSpPr/>
          <p:nvPr/>
        </p:nvSpPr>
        <p:spPr>
          <a:xfrm>
            <a:off x="1430815" y="3234426"/>
            <a:ext cx="2211336" cy="2117612"/>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6" name="Group 15"/>
          <p:cNvGrpSpPr/>
          <p:nvPr/>
        </p:nvGrpSpPr>
        <p:grpSpPr>
          <a:xfrm>
            <a:off x="2347416" y="2006222"/>
            <a:ext cx="457200" cy="573206"/>
            <a:chOff x="436729" y="423081"/>
            <a:chExt cx="457200" cy="573206"/>
          </a:xfrm>
        </p:grpSpPr>
        <p:sp>
          <p:nvSpPr>
            <p:cNvPr id="13" name="Oval 12"/>
            <p:cNvSpPr/>
            <p:nvPr/>
          </p:nvSpPr>
          <p:spPr>
            <a:xfrm>
              <a:off x="436730" y="423081"/>
              <a:ext cx="457199" cy="2456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532982" y="821146"/>
              <a:ext cx="264695" cy="1751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rapezoid 14"/>
            <p:cNvSpPr/>
            <p:nvPr/>
          </p:nvSpPr>
          <p:spPr>
            <a:xfrm flipV="1">
              <a:off x="436729" y="518613"/>
              <a:ext cx="457200" cy="368489"/>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7" name="Group 17"/>
          <p:cNvGrpSpPr/>
          <p:nvPr/>
        </p:nvGrpSpPr>
        <p:grpSpPr>
          <a:xfrm>
            <a:off x="2554915" y="-272956"/>
            <a:ext cx="47296" cy="3231931"/>
            <a:chOff x="2882462" y="0"/>
            <a:chExt cx="47296" cy="3231931"/>
          </a:xfrm>
        </p:grpSpPr>
        <p:cxnSp>
          <p:nvCxnSpPr>
            <p:cNvPr id="18" name="Straight Connector 17"/>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4.6242E-6 -4.44444E-6 L -0.0013 0.24422 " pathEditMode="relative" rAng="0" ptsTypes="AA">
                                      <p:cBhvr>
                                        <p:cTn id="12" dur="2000" fill="hold"/>
                                        <p:tgtEl>
                                          <p:spTgt spid="17"/>
                                        </p:tgtEl>
                                        <p:attrNameLst>
                                          <p:attrName>ppt_x</p:attrName>
                                          <p:attrName>ppt_y</p:attrName>
                                        </p:attrNameLst>
                                      </p:cBhvr>
                                      <p:rCtr x="-100" y="12200"/>
                                    </p:animMotion>
                                  </p:childTnLst>
                                </p:cTn>
                              </p:par>
                            </p:childTnLst>
                          </p:cTn>
                        </p:par>
                        <p:par>
                          <p:cTn id="13" fill="hold">
                            <p:stCondLst>
                              <p:cond delay="3000"/>
                            </p:stCondLst>
                            <p:childTnLst>
                              <p:par>
                                <p:cTn id="14"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15" dur="2000" fill="hold"/>
                                        <p:tgtEl>
                                          <p:spTgt spid="17"/>
                                        </p:tgtEl>
                                        <p:attrNameLst>
                                          <p:attrName>ppt_x</p:attrName>
                                          <p:attrName>ppt_y</p:attrName>
                                        </p:attrNameLst>
                                      </p:cBhvr>
                                      <p:rCtr x="1300" y="-300"/>
                                    </p:animMotion>
                                  </p:childTnLst>
                                </p:cTn>
                              </p:par>
                            </p:childTnLst>
                          </p:cTn>
                        </p:par>
                        <p:par>
                          <p:cTn id="16" fill="hold">
                            <p:stCondLst>
                              <p:cond delay="5000"/>
                            </p:stCondLst>
                            <p:childTnLst>
                              <p:par>
                                <p:cTn id="17" presetID="47" presetClass="exit" presetSubtype="0" fill="hold" nodeType="afterEffect">
                                  <p:stCondLst>
                                    <p:cond delay="0"/>
                                  </p:stCondLst>
                                  <p:childTnLst>
                                    <p:animEffect transition="out" filter="fade">
                                      <p:cBhvr>
                                        <p:cTn id="18" dur="1000"/>
                                        <p:tgtEl>
                                          <p:spTgt spid="17"/>
                                        </p:tgtEl>
                                      </p:cBhvr>
                                    </p:animEffect>
                                    <p:anim calcmode="lin" valueType="num">
                                      <p:cBhvr>
                                        <p:cTn id="19" dur="1000"/>
                                        <p:tgtEl>
                                          <p:spTgt spid="17"/>
                                        </p:tgtEl>
                                        <p:attrNameLst>
                                          <p:attrName>ppt_x</p:attrName>
                                        </p:attrNameLst>
                                      </p:cBhvr>
                                      <p:tavLst>
                                        <p:tav tm="0">
                                          <p:val>
                                            <p:strVal val="ppt_x"/>
                                          </p:val>
                                        </p:tav>
                                        <p:tav tm="100000">
                                          <p:val>
                                            <p:strVal val="ppt_x"/>
                                          </p:val>
                                        </p:tav>
                                      </p:tavLst>
                                    </p:anim>
                                    <p:anim calcmode="lin" valueType="num">
                                      <p:cBhvr>
                                        <p:cTn id="20" dur="1000"/>
                                        <p:tgtEl>
                                          <p:spTgt spid="17"/>
                                        </p:tgtEl>
                                        <p:attrNameLst>
                                          <p:attrName>ppt_y</p:attrName>
                                        </p:attrNameLst>
                                      </p:cBhvr>
                                      <p:tavLst>
                                        <p:tav tm="0">
                                          <p:val>
                                            <p:strVal val="ppt_y"/>
                                          </p:val>
                                        </p:tav>
                                        <p:tav tm="100000">
                                          <p:val>
                                            <p:strVal val="ppt_y-.1"/>
                                          </p:val>
                                        </p:tav>
                                      </p:tavLst>
                                    </p:anim>
                                    <p:set>
                                      <p:cBhvr>
                                        <p:cTn id="21" dur="1" fill="hold">
                                          <p:stCondLst>
                                            <p:cond delay="999"/>
                                          </p:stCondLst>
                                        </p:cTn>
                                        <p:tgtEl>
                                          <p:spTgt spid="17"/>
                                        </p:tgtEl>
                                        <p:attrNameLst>
                                          <p:attrName>style.visibility</p:attrName>
                                        </p:attrNameLst>
                                      </p:cBhvr>
                                      <p:to>
                                        <p:strVal val="hidden"/>
                                      </p:to>
                                    </p:set>
                                  </p:childTnLst>
                                </p:cTn>
                              </p:par>
                            </p:childTnLst>
                          </p:cTn>
                        </p:par>
                        <p:par>
                          <p:cTn id="22" fill="hold">
                            <p:stCondLst>
                              <p:cond delay="6000"/>
                            </p:stCondLst>
                            <p:childTnLst>
                              <p:par>
                                <p:cTn id="23" presetID="4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6705600" y="104775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058150" y="106680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609850" y="102870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r="14459"/>
          <a:stretch>
            <a:fillRect/>
          </a:stretch>
        </p:blipFill>
        <p:spPr bwMode="auto">
          <a:xfrm>
            <a:off x="908166" y="129478"/>
            <a:ext cx="8519613" cy="3402734"/>
          </a:xfrm>
          <a:prstGeom prst="rect">
            <a:avLst/>
          </a:prstGeom>
          <a:noFill/>
          <a:ln w="9525">
            <a:noFill/>
            <a:miter lim="800000"/>
            <a:headEnd/>
            <a:tailEnd/>
          </a:ln>
        </p:spPr>
      </p:pic>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grpSp>
        <p:nvGrpSpPr>
          <p:cNvPr id="3" name="Group 17"/>
          <p:cNvGrpSpPr/>
          <p:nvPr/>
        </p:nvGrpSpPr>
        <p:grpSpPr>
          <a:xfrm>
            <a:off x="-210655" y="3058509"/>
            <a:ext cx="2579731" cy="2938092"/>
            <a:chOff x="-210655" y="3058509"/>
            <a:chExt cx="2579731" cy="2938092"/>
          </a:xfrm>
        </p:grpSpPr>
        <p:grpSp>
          <p:nvGrpSpPr>
            <p:cNvPr id="4" name="Group 16"/>
            <p:cNvGrpSpPr/>
            <p:nvPr/>
          </p:nvGrpSpPr>
          <p:grpSpPr>
            <a:xfrm>
              <a:off x="961697" y="3058509"/>
              <a:ext cx="220717" cy="2837794"/>
              <a:chOff x="961697" y="3058509"/>
              <a:chExt cx="220717" cy="2837794"/>
            </a:xfrm>
          </p:grpSpPr>
          <p:sp>
            <p:nvSpPr>
              <p:cNvPr id="14" name="Can 13"/>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5"/>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00FFFF">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Gluco</a:t>
            </a:r>
          </a:p>
          <a:p>
            <a:pPr algn="ctr"/>
            <a:r>
              <a:rPr lang="en-US" dirty="0" smtClean="0"/>
              <a:t>amylase</a:t>
            </a:r>
            <a:endParaRPr lang="en-US" dirty="0"/>
          </a:p>
        </p:txBody>
      </p:sp>
      <p:grpSp>
        <p:nvGrpSpPr>
          <p:cNvPr id="5" name="Group 51"/>
          <p:cNvGrpSpPr/>
          <p:nvPr/>
        </p:nvGrpSpPr>
        <p:grpSpPr>
          <a:xfrm>
            <a:off x="1975497" y="1255984"/>
            <a:ext cx="2579731" cy="2938092"/>
            <a:chOff x="-210655" y="3058509"/>
            <a:chExt cx="2579731" cy="2938092"/>
          </a:xfrm>
        </p:grpSpPr>
        <p:grpSp>
          <p:nvGrpSpPr>
            <p:cNvPr id="7" name="Group 52"/>
            <p:cNvGrpSpPr/>
            <p:nvPr/>
          </p:nvGrpSpPr>
          <p:grpSpPr>
            <a:xfrm>
              <a:off x="961697" y="3058509"/>
              <a:ext cx="220717" cy="2837794"/>
              <a:chOff x="961697" y="3058509"/>
              <a:chExt cx="220717" cy="2837794"/>
            </a:xfrm>
          </p:grpSpPr>
          <p:sp>
            <p:nvSpPr>
              <p:cNvPr id="55" name="Can 54"/>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n 55"/>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an 56"/>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grpSp>
        <p:nvGrpSpPr>
          <p:cNvPr id="10" name="Group 57"/>
          <p:cNvGrpSpPr/>
          <p:nvPr/>
        </p:nvGrpSpPr>
        <p:grpSpPr>
          <a:xfrm>
            <a:off x="5975997" y="1408384"/>
            <a:ext cx="2579731" cy="2938092"/>
            <a:chOff x="-210655" y="3058509"/>
            <a:chExt cx="2579731" cy="2938092"/>
          </a:xfrm>
        </p:grpSpPr>
        <p:grpSp>
          <p:nvGrpSpPr>
            <p:cNvPr id="11" name="Group 58"/>
            <p:cNvGrpSpPr/>
            <p:nvPr/>
          </p:nvGrpSpPr>
          <p:grpSpPr>
            <a:xfrm>
              <a:off x="961697" y="3058509"/>
              <a:ext cx="220717" cy="2837794"/>
              <a:chOff x="961697" y="3058509"/>
              <a:chExt cx="220717" cy="2837794"/>
            </a:xfrm>
          </p:grpSpPr>
          <p:sp>
            <p:nvSpPr>
              <p:cNvPr id="61" name="Can 60"/>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61"/>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an 62"/>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45" name="TextBox 44"/>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46" name="TextBox 45"/>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47" name="TextBox 46"/>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48" name="TextBox 47"/>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0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20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20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99244E-6 -0.21968 C 0.01693 -0.35371 0.03386 -0.48774 0.05822 -0.52894 C 0.08258 -0.56968 0.12713 -0.51389 0.14615 -0.46621 C 0.16516 -0.41829 0.16855 -0.32987 0.17207 -0.24144 " pathEditMode="relative" rAng="0" ptsTypes="aaaA">
                                      <p:cBhvr>
                                        <p:cTn id="17" dur="2000" fill="hold"/>
                                        <p:tgtEl>
                                          <p:spTgt spid="3"/>
                                        </p:tgtEl>
                                        <p:attrNameLst>
                                          <p:attrName>ppt_x</p:attrName>
                                          <p:attrName>ppt_y</p:attrName>
                                        </p:attrNameLst>
                                      </p:cBhvr>
                                      <p:rCtr x="8600" y="-17500"/>
                                    </p:animMotion>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2500"/>
                            </p:stCondLst>
                            <p:childTnLst>
                              <p:par>
                                <p:cTn id="28" presetID="0" presetClass="path" presetSubtype="0" accel="50000" decel="50000" fill="hold" nodeType="afterEffect">
                                  <p:stCondLst>
                                    <p:cond delay="0"/>
                                  </p:stCondLst>
                                  <p:childTnLst>
                                    <p:animMotion origin="layout" path="M 3.33333E-6 0 C 0.03203 -0.12199 0.06445 -0.24352 0.11159 -0.28102 C 0.15846 -0.31806 0.24401 -0.26736 0.28073 -0.22407 C 0.31744 -0.18079 0.32356 -0.10023 0.33099 -0.01991 " pathEditMode="relative" rAng="0" ptsTypes="aaaA">
                                      <p:cBhvr>
                                        <p:cTn id="29" dur="2000" fill="hold"/>
                                        <p:tgtEl>
                                          <p:spTgt spid="5"/>
                                        </p:tgtEl>
                                        <p:attrNameLst>
                                          <p:attrName>ppt_x</p:attrName>
                                          <p:attrName>ppt_y</p:attrName>
                                        </p:attrNameLst>
                                      </p:cBhvr>
                                      <p:rCtr x="16500" y="-15900"/>
                                    </p:animMotion>
                                  </p:childTnLst>
                                </p:cTn>
                              </p:par>
                            </p:childTnLst>
                          </p:cTn>
                        </p:par>
                        <p:par>
                          <p:cTn id="30" fill="hold">
                            <p:stCondLst>
                              <p:cond delay="4500"/>
                            </p:stCondLst>
                            <p:childTnLst>
                              <p:par>
                                <p:cTn id="31" presetID="22" presetClass="entr" presetSubtype="4"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500"/>
                                        <p:tgtEl>
                                          <p:spTgt spid="42"/>
                                        </p:tgtEl>
                                      </p:cBhvr>
                                    </p:animEffect>
                                  </p:childTnLst>
                                </p:cTn>
                              </p:par>
                            </p:childTnLst>
                          </p:cTn>
                        </p:par>
                        <p:par>
                          <p:cTn id="34" fill="hold">
                            <p:stCondLst>
                              <p:cond delay="5000"/>
                            </p:stCondLst>
                            <p:childTnLst>
                              <p:par>
                                <p:cTn id="35" presetID="1" presetClass="exit" presetSubtype="0" fill="hold" nodeType="after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p:stCondLst>
                              <p:cond delay="5000"/>
                            </p:stCondLst>
                            <p:childTnLst>
                              <p:par>
                                <p:cTn id="40" presetID="0" presetClass="path" presetSubtype="0" accel="50000" decel="50000" fill="hold" nodeType="afterEffect">
                                  <p:stCondLst>
                                    <p:cond delay="0"/>
                                  </p:stCondLst>
                                  <p:childTnLst>
                                    <p:animMotion origin="layout" path="M 0.00183 -0.0206 C 0.01289 -0.14259 0.02409 -0.26412 0.04024 -0.30162 C 0.05638 -0.33865 0.08581 -0.28796 0.09831 -0.24467 C 0.11094 -0.20138 0.11315 -0.12083 0.11563 -0.0405 " pathEditMode="relative" rAng="0" ptsTypes="aaaA">
                                      <p:cBhvr>
                                        <p:cTn id="41" dur="2000" fill="hold"/>
                                        <p:tgtEl>
                                          <p:spTgt spid="10"/>
                                        </p:tgtEl>
                                        <p:attrNameLst>
                                          <p:attrName>ppt_x</p:attrName>
                                          <p:attrName>ppt_y</p:attrName>
                                        </p:attrNameLst>
                                      </p:cBhvr>
                                      <p:rCtr x="5700" y="-15900"/>
                                    </p:animMotion>
                                  </p:childTnLst>
                                </p:cTn>
                              </p:par>
                            </p:childTnLst>
                          </p:cTn>
                        </p:par>
                        <p:par>
                          <p:cTn id="42" fill="hold">
                            <p:stCondLst>
                              <p:cond delay="7000"/>
                            </p:stCondLst>
                            <p:childTnLst>
                              <p:par>
                                <p:cTn id="43" presetID="22" presetClass="entr" presetSubtype="4"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4" grpId="0" animBg="1"/>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Rectangle 65"/>
          <p:cNvSpPr/>
          <p:nvPr/>
        </p:nvSpPr>
        <p:spPr>
          <a:xfrm>
            <a:off x="2590800" y="1638300"/>
            <a:ext cx="676275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r="14459"/>
          <a:stretch>
            <a:fillRect/>
          </a:stretch>
        </p:blipFill>
        <p:spPr bwMode="auto">
          <a:xfrm>
            <a:off x="908166" y="129478"/>
            <a:ext cx="8519613" cy="3402734"/>
          </a:xfrm>
          <a:prstGeom prst="rect">
            <a:avLst/>
          </a:prstGeom>
          <a:noFill/>
          <a:ln w="9525">
            <a:noFill/>
            <a:miter lim="800000"/>
            <a:headEnd/>
            <a:tailEnd/>
          </a:ln>
        </p:spPr>
      </p:pic>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4"/>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00FFFF">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pH Buffer</a:t>
            </a:r>
            <a:endParaRPr lang="en-US" dirty="0"/>
          </a:p>
        </p:txBody>
      </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3021728" y="43414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Can 44"/>
          <p:cNvSpPr/>
          <p:nvPr/>
        </p:nvSpPr>
        <p:spPr>
          <a:xfrm>
            <a:off x="4355228" y="48367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Can 45"/>
          <p:cNvSpPr/>
          <p:nvPr/>
        </p:nvSpPr>
        <p:spPr>
          <a:xfrm>
            <a:off x="5707778" y="46081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Can 46"/>
          <p:cNvSpPr/>
          <p:nvPr/>
        </p:nvSpPr>
        <p:spPr>
          <a:xfrm>
            <a:off x="7041278" y="46462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Can 47"/>
          <p:cNvSpPr/>
          <p:nvPr/>
        </p:nvSpPr>
        <p:spPr>
          <a:xfrm>
            <a:off x="8355728" y="44176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TextBox 70"/>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72" name="TextBox 71"/>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73" name="TextBox 72"/>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4" name="TextBox 73"/>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5" name="TextBox 74"/>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2000"/>
                                        <p:tgtEl>
                                          <p:spTgt spid="66"/>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500"/>
                                        <p:tgtEl>
                                          <p:spTgt spid="47"/>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4" grpId="0" animBg="1"/>
      <p:bldP spid="45" grpId="0" animBg="1"/>
      <p:bldP spid="46"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2590800" y="2247900"/>
            <a:ext cx="676275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r="14459"/>
          <a:stretch>
            <a:fillRect/>
          </a:stretch>
        </p:blipFill>
        <p:spPr bwMode="auto">
          <a:xfrm>
            <a:off x="908166" y="129478"/>
            <a:ext cx="8519613" cy="3402734"/>
          </a:xfrm>
          <a:prstGeom prst="rect">
            <a:avLst/>
          </a:prstGeom>
          <a:noFill/>
          <a:ln w="9525">
            <a:noFill/>
            <a:miter lim="800000"/>
            <a:headEnd/>
            <a:tailEnd/>
          </a:ln>
        </p:spPr>
      </p:pic>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4"/>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Yeast</a:t>
            </a:r>
            <a:endParaRPr lang="en-US" dirty="0"/>
          </a:p>
        </p:txBody>
      </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3021728" y="43414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Can 44"/>
          <p:cNvSpPr/>
          <p:nvPr/>
        </p:nvSpPr>
        <p:spPr>
          <a:xfrm>
            <a:off x="4355228" y="48367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Can 45"/>
          <p:cNvSpPr/>
          <p:nvPr/>
        </p:nvSpPr>
        <p:spPr>
          <a:xfrm>
            <a:off x="5707778" y="46081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Can 46"/>
          <p:cNvSpPr/>
          <p:nvPr/>
        </p:nvSpPr>
        <p:spPr>
          <a:xfrm>
            <a:off x="7041278" y="46462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Can 47"/>
          <p:cNvSpPr/>
          <p:nvPr/>
        </p:nvSpPr>
        <p:spPr>
          <a:xfrm>
            <a:off x="8355728" y="44176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Can 58"/>
          <p:cNvSpPr/>
          <p:nvPr/>
        </p:nvSpPr>
        <p:spPr>
          <a:xfrm>
            <a:off x="3021728" y="41128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Can 66"/>
          <p:cNvSpPr/>
          <p:nvPr/>
        </p:nvSpPr>
        <p:spPr>
          <a:xfrm>
            <a:off x="4355228" y="46081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Can 67"/>
          <p:cNvSpPr/>
          <p:nvPr/>
        </p:nvSpPr>
        <p:spPr>
          <a:xfrm>
            <a:off x="5707778" y="43795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9" name="Can 68"/>
          <p:cNvSpPr/>
          <p:nvPr/>
        </p:nvSpPr>
        <p:spPr>
          <a:xfrm>
            <a:off x="7041278" y="44176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Can 69"/>
          <p:cNvSpPr/>
          <p:nvPr/>
        </p:nvSpPr>
        <p:spPr>
          <a:xfrm>
            <a:off x="8355728" y="41890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TextBox 70"/>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72" name="TextBox 71"/>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73" name="TextBox 72"/>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4" name="TextBox 73"/>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5" name="TextBox 74"/>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down)">
                                      <p:cBhvr>
                                        <p:cTn id="19" dur="500"/>
                                        <p:tgtEl>
                                          <p:spTgt spid="68"/>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2" animBg="1"/>
      <p:bldP spid="59" grpId="0" animBg="1"/>
      <p:bldP spid="67" grpId="0" animBg="1"/>
      <p:bldP spid="68" grpId="0" animBg="1"/>
      <p:bldP spid="69"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 distilled water to equalize volume</a:t>
            </a:r>
            <a:endParaRPr lang="en-US" dirty="0"/>
          </a:p>
        </p:txBody>
      </p:sp>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3"/>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DEEBF7"/>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646331"/>
          </a:xfrm>
          <a:prstGeom prst="rect">
            <a:avLst/>
          </a:prstGeom>
          <a:ln>
            <a:solidFill>
              <a:srgbClr val="4472C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Distilled Water</a:t>
            </a:r>
            <a:endParaRPr lang="en-US" dirty="0"/>
          </a:p>
        </p:txBody>
      </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3021728" y="43414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Can 44"/>
          <p:cNvSpPr/>
          <p:nvPr/>
        </p:nvSpPr>
        <p:spPr>
          <a:xfrm>
            <a:off x="4355228" y="48367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Can 45"/>
          <p:cNvSpPr/>
          <p:nvPr/>
        </p:nvSpPr>
        <p:spPr>
          <a:xfrm>
            <a:off x="5707778" y="46081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Can 46"/>
          <p:cNvSpPr/>
          <p:nvPr/>
        </p:nvSpPr>
        <p:spPr>
          <a:xfrm>
            <a:off x="7041278" y="46462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Can 47"/>
          <p:cNvSpPr/>
          <p:nvPr/>
        </p:nvSpPr>
        <p:spPr>
          <a:xfrm>
            <a:off x="8355728" y="44176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Can 58"/>
          <p:cNvSpPr/>
          <p:nvPr/>
        </p:nvSpPr>
        <p:spPr>
          <a:xfrm>
            <a:off x="3021728" y="41128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Can 66"/>
          <p:cNvSpPr/>
          <p:nvPr/>
        </p:nvSpPr>
        <p:spPr>
          <a:xfrm>
            <a:off x="4355228" y="46081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Can 67"/>
          <p:cNvSpPr/>
          <p:nvPr/>
        </p:nvSpPr>
        <p:spPr>
          <a:xfrm>
            <a:off x="5707778" y="43795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9" name="Can 68"/>
          <p:cNvSpPr/>
          <p:nvPr/>
        </p:nvSpPr>
        <p:spPr>
          <a:xfrm>
            <a:off x="7041278" y="44176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Can 69"/>
          <p:cNvSpPr/>
          <p:nvPr/>
        </p:nvSpPr>
        <p:spPr>
          <a:xfrm>
            <a:off x="8355728" y="41890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TextBox 70"/>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72" name="TextBox 71"/>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73" name="TextBox 72"/>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4" name="TextBox 73"/>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5" name="TextBox 74"/>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
        <p:nvSpPr>
          <p:cNvPr id="40" name="Can 39"/>
          <p:cNvSpPr/>
          <p:nvPr/>
        </p:nvSpPr>
        <p:spPr>
          <a:xfrm>
            <a:off x="4355228" y="3962400"/>
            <a:ext cx="464422" cy="73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Can 49"/>
          <p:cNvSpPr/>
          <p:nvPr/>
        </p:nvSpPr>
        <p:spPr>
          <a:xfrm>
            <a:off x="3021728" y="3962400"/>
            <a:ext cx="464422" cy="34290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Can 50"/>
          <p:cNvSpPr/>
          <p:nvPr/>
        </p:nvSpPr>
        <p:spPr>
          <a:xfrm>
            <a:off x="5688728" y="3962400"/>
            <a:ext cx="483472" cy="55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2" name="Can 51"/>
          <p:cNvSpPr/>
          <p:nvPr/>
        </p:nvSpPr>
        <p:spPr>
          <a:xfrm>
            <a:off x="7022228" y="3962400"/>
            <a:ext cx="483472" cy="55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3" name="Can 52"/>
          <p:cNvSpPr/>
          <p:nvPr/>
        </p:nvSpPr>
        <p:spPr>
          <a:xfrm>
            <a:off x="8355728" y="3962400"/>
            <a:ext cx="483472" cy="3238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Stir with Stirring Rod</a:t>
            </a:r>
            <a:endParaRPr lang="en-US" dirty="0"/>
          </a:p>
        </p:txBody>
      </p:sp>
      <p:sp>
        <p:nvSpPr>
          <p:cNvPr id="6" name="Can 5"/>
          <p:cNvSpPr/>
          <p:nvPr/>
        </p:nvSpPr>
        <p:spPr>
          <a:xfrm>
            <a:off x="3021728" y="4817688"/>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838700"/>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859712"/>
            <a:ext cx="442672" cy="353412"/>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jburk\AppData\Local\Microsoft\Windows\Temporary Internet Files\Content.IE5\DMK31S6A\Becherglas.svg[1].png"/>
          <p:cNvPicPr>
            <a:picLocks noChangeAspect="1" noChangeArrowheads="1"/>
          </p:cNvPicPr>
          <p:nvPr/>
        </p:nvPicPr>
        <p:blipFill>
          <a:blip r:embed="rId2"/>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DEEBF7"/>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654" y="5923920"/>
            <a:ext cx="1137745" cy="646331"/>
          </a:xfrm>
          <a:prstGeom prst="rect">
            <a:avLst/>
          </a:prstGeom>
          <a:ln>
            <a:solidFill>
              <a:srgbClr val="4472C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Distilled Water</a:t>
            </a:r>
            <a:endParaRPr lang="en-US" dirty="0"/>
          </a:p>
        </p:txBody>
      </p:sp>
      <p:sp>
        <p:nvSpPr>
          <p:cNvPr id="41" name="Can 40"/>
          <p:cNvSpPr/>
          <p:nvPr/>
        </p:nvSpPr>
        <p:spPr>
          <a:xfrm>
            <a:off x="3021728" y="45700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7041278" y="487483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8355728" y="4627188"/>
            <a:ext cx="442672" cy="353412"/>
          </a:xfrm>
          <a:prstGeom prst="can">
            <a:avLst>
              <a:gd name="adj" fmla="val 35714"/>
            </a:avLst>
          </a:prstGeom>
          <a:solidFill>
            <a:srgbClr val="00FFFF">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3021728" y="43414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Can 44"/>
          <p:cNvSpPr/>
          <p:nvPr/>
        </p:nvSpPr>
        <p:spPr>
          <a:xfrm>
            <a:off x="4355228" y="48367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Can 45"/>
          <p:cNvSpPr/>
          <p:nvPr/>
        </p:nvSpPr>
        <p:spPr>
          <a:xfrm>
            <a:off x="5707778" y="46081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Can 46"/>
          <p:cNvSpPr/>
          <p:nvPr/>
        </p:nvSpPr>
        <p:spPr>
          <a:xfrm>
            <a:off x="7041278" y="46462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Can 47"/>
          <p:cNvSpPr/>
          <p:nvPr/>
        </p:nvSpPr>
        <p:spPr>
          <a:xfrm>
            <a:off x="8355728" y="4417638"/>
            <a:ext cx="442672" cy="353412"/>
          </a:xfrm>
          <a:prstGeom prst="can">
            <a:avLst>
              <a:gd name="adj" fmla="val 35714"/>
            </a:avLst>
          </a:prstGeom>
          <a:solidFill>
            <a:srgbClr val="DEEBF7">
              <a:alpha val="2117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Can 58"/>
          <p:cNvSpPr/>
          <p:nvPr/>
        </p:nvSpPr>
        <p:spPr>
          <a:xfrm>
            <a:off x="3021728" y="41128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Can 66"/>
          <p:cNvSpPr/>
          <p:nvPr/>
        </p:nvSpPr>
        <p:spPr>
          <a:xfrm>
            <a:off x="4355228" y="46081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8" name="Can 67"/>
          <p:cNvSpPr/>
          <p:nvPr/>
        </p:nvSpPr>
        <p:spPr>
          <a:xfrm>
            <a:off x="5707778" y="43795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9" name="Can 68"/>
          <p:cNvSpPr/>
          <p:nvPr/>
        </p:nvSpPr>
        <p:spPr>
          <a:xfrm>
            <a:off x="7041278" y="44176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Can 69"/>
          <p:cNvSpPr/>
          <p:nvPr/>
        </p:nvSpPr>
        <p:spPr>
          <a:xfrm>
            <a:off x="8355728" y="4189038"/>
            <a:ext cx="442672" cy="353412"/>
          </a:xfrm>
          <a:prstGeom prst="can">
            <a:avLst>
              <a:gd name="adj" fmla="val 35714"/>
            </a:avLst>
          </a:prstGeom>
          <a:solidFill>
            <a:srgbClr val="FFC0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Can 39"/>
          <p:cNvSpPr/>
          <p:nvPr/>
        </p:nvSpPr>
        <p:spPr>
          <a:xfrm>
            <a:off x="4355228" y="3962400"/>
            <a:ext cx="464422" cy="73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Can 49"/>
          <p:cNvSpPr/>
          <p:nvPr/>
        </p:nvSpPr>
        <p:spPr>
          <a:xfrm>
            <a:off x="3021728" y="3962400"/>
            <a:ext cx="464422" cy="34290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1" name="Can 50"/>
          <p:cNvSpPr/>
          <p:nvPr/>
        </p:nvSpPr>
        <p:spPr>
          <a:xfrm>
            <a:off x="5688728" y="3962400"/>
            <a:ext cx="483472" cy="55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2" name="Can 51"/>
          <p:cNvSpPr/>
          <p:nvPr/>
        </p:nvSpPr>
        <p:spPr>
          <a:xfrm>
            <a:off x="7022228" y="3962400"/>
            <a:ext cx="483472" cy="5524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3" name="Can 52"/>
          <p:cNvSpPr/>
          <p:nvPr/>
        </p:nvSpPr>
        <p:spPr>
          <a:xfrm>
            <a:off x="8355728" y="3962400"/>
            <a:ext cx="483472" cy="323850"/>
          </a:xfrm>
          <a:prstGeom prst="can">
            <a:avLst>
              <a:gd name="adj" fmla="val 35714"/>
            </a:avLst>
          </a:prstGeom>
          <a:solidFill>
            <a:srgbClr val="DEEBF7">
              <a:alpha val="32157"/>
            </a:srgbClr>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Can 48"/>
          <p:cNvSpPr/>
          <p:nvPr/>
        </p:nvSpPr>
        <p:spPr>
          <a:xfrm>
            <a:off x="30322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575159"/>
            <a:ext cx="809625" cy="3381375"/>
          </a:xfrm>
          <a:prstGeom prst="rect">
            <a:avLst/>
          </a:prstGeom>
          <a:noFill/>
          <a:ln w="9525">
            <a:noFill/>
            <a:miter lim="800000"/>
            <a:headEnd/>
            <a:tailEnd/>
          </a:ln>
        </p:spPr>
      </p:pic>
      <p:sp>
        <p:nvSpPr>
          <p:cNvPr id="66" name="Can 65"/>
          <p:cNvSpPr/>
          <p:nvPr/>
        </p:nvSpPr>
        <p:spPr>
          <a:xfrm>
            <a:off x="43657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an 78"/>
          <p:cNvSpPr/>
          <p:nvPr/>
        </p:nvSpPr>
        <p:spPr>
          <a:xfrm>
            <a:off x="56992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an 82"/>
          <p:cNvSpPr/>
          <p:nvPr/>
        </p:nvSpPr>
        <p:spPr>
          <a:xfrm>
            <a:off x="70327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an 86"/>
          <p:cNvSpPr/>
          <p:nvPr/>
        </p:nvSpPr>
        <p:spPr>
          <a:xfrm>
            <a:off x="8366235" y="3962401"/>
            <a:ext cx="434865" cy="2785954"/>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72" name="TextBox 71"/>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73" name="TextBox 72"/>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4" name="TextBox 73"/>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5" name="TextBox 74"/>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grpSp>
        <p:nvGrpSpPr>
          <p:cNvPr id="3" name="Group 17"/>
          <p:cNvGrpSpPr/>
          <p:nvPr/>
        </p:nvGrpSpPr>
        <p:grpSpPr>
          <a:xfrm>
            <a:off x="3240715" y="489044"/>
            <a:ext cx="47296" cy="3231931"/>
            <a:chOff x="2882462" y="0"/>
            <a:chExt cx="47296" cy="3231931"/>
          </a:xfrm>
        </p:grpSpPr>
        <p:cxnSp>
          <p:nvCxnSpPr>
            <p:cNvPr id="55" name="Straight Connector 54"/>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 17"/>
          <p:cNvGrpSpPr/>
          <p:nvPr/>
        </p:nvGrpSpPr>
        <p:grpSpPr>
          <a:xfrm>
            <a:off x="4574215" y="489044"/>
            <a:ext cx="47296" cy="3231931"/>
            <a:chOff x="2882462" y="0"/>
            <a:chExt cx="47296" cy="3231931"/>
          </a:xfrm>
        </p:grpSpPr>
        <p:cxnSp>
          <p:nvCxnSpPr>
            <p:cNvPr id="64" name="Straight Connector 63"/>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6" name="Group 17"/>
          <p:cNvGrpSpPr/>
          <p:nvPr/>
        </p:nvGrpSpPr>
        <p:grpSpPr>
          <a:xfrm>
            <a:off x="5907715" y="489044"/>
            <a:ext cx="47296" cy="3231931"/>
            <a:chOff x="2882462" y="0"/>
            <a:chExt cx="47296" cy="3231931"/>
          </a:xfrm>
        </p:grpSpPr>
        <p:cxnSp>
          <p:nvCxnSpPr>
            <p:cNvPr id="77" name="Straight Connector 76"/>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0" name="Group 17"/>
          <p:cNvGrpSpPr/>
          <p:nvPr/>
        </p:nvGrpSpPr>
        <p:grpSpPr>
          <a:xfrm>
            <a:off x="7241215" y="489044"/>
            <a:ext cx="47296" cy="3231931"/>
            <a:chOff x="2882462" y="0"/>
            <a:chExt cx="47296" cy="3231931"/>
          </a:xfrm>
        </p:grpSpPr>
        <p:cxnSp>
          <p:nvCxnSpPr>
            <p:cNvPr id="81" name="Straight Connector 80"/>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4" name="Group 17"/>
          <p:cNvGrpSpPr/>
          <p:nvPr/>
        </p:nvGrpSpPr>
        <p:grpSpPr>
          <a:xfrm>
            <a:off x="8574715" y="489044"/>
            <a:ext cx="47296" cy="3231931"/>
            <a:chOff x="2882462" y="0"/>
            <a:chExt cx="47296" cy="3231931"/>
          </a:xfrm>
        </p:grpSpPr>
        <p:cxnSp>
          <p:nvCxnSpPr>
            <p:cNvPr id="85" name="Straight Connector 84"/>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4.6242E-6 -4.44444E-6 L -0.0013 0.24422 " pathEditMode="relative" rAng="0" ptsTypes="AA">
                                      <p:cBhvr>
                                        <p:cTn id="12" dur="2000" fill="hold"/>
                                        <p:tgtEl>
                                          <p:spTgt spid="3"/>
                                        </p:tgtEl>
                                        <p:attrNameLst>
                                          <p:attrName>ppt_x</p:attrName>
                                          <p:attrName>ppt_y</p:attrName>
                                        </p:attrNameLst>
                                      </p:cBhvr>
                                      <p:rCtr x="-100" y="12200"/>
                                    </p:animMotion>
                                  </p:childTnLst>
                                </p:cTn>
                              </p:par>
                            </p:childTnLst>
                          </p:cTn>
                        </p:par>
                        <p:par>
                          <p:cTn id="13" fill="hold">
                            <p:stCondLst>
                              <p:cond delay="3000"/>
                            </p:stCondLst>
                            <p:childTnLst>
                              <p:par>
                                <p:cTn id="14"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15" dur="2000" fill="hold"/>
                                        <p:tgtEl>
                                          <p:spTgt spid="3"/>
                                        </p:tgtEl>
                                        <p:attrNameLst>
                                          <p:attrName>ppt_x</p:attrName>
                                          <p:attrName>ppt_y</p:attrName>
                                        </p:attrNameLst>
                                      </p:cBhvr>
                                      <p:rCtr x="1300" y="-300"/>
                                    </p:animMotion>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childTnLst>
                                </p:cTn>
                              </p:par>
                            </p:childTnLst>
                          </p:cTn>
                        </p:par>
                        <p:par>
                          <p:cTn id="19" fill="hold">
                            <p:stCondLst>
                              <p:cond delay="5000"/>
                            </p:stCondLst>
                            <p:childTnLst>
                              <p:par>
                                <p:cTn id="20" presetID="47" presetClass="exit" presetSubtype="0" fill="hold" nodeType="afterEffect">
                                  <p:stCondLst>
                                    <p:cond delay="0"/>
                                  </p:stCondLst>
                                  <p:childTnLst>
                                    <p:animEffect transition="out" filter="fade">
                                      <p:cBhvr>
                                        <p:cTn id="21" dur="1000"/>
                                        <p:tgtEl>
                                          <p:spTgt spid="3"/>
                                        </p:tgtEl>
                                      </p:cBhvr>
                                    </p:animEffect>
                                    <p:anim calcmode="lin" valueType="num">
                                      <p:cBhvr>
                                        <p:cTn id="22" dur="1000"/>
                                        <p:tgtEl>
                                          <p:spTgt spid="3"/>
                                        </p:tgtEl>
                                        <p:attrNameLst>
                                          <p:attrName>ppt_x</p:attrName>
                                        </p:attrNameLst>
                                      </p:cBhvr>
                                      <p:tavLst>
                                        <p:tav tm="0">
                                          <p:val>
                                            <p:strVal val="ppt_x"/>
                                          </p:val>
                                        </p:tav>
                                        <p:tav tm="100000">
                                          <p:val>
                                            <p:strVal val="ppt_x"/>
                                          </p:val>
                                        </p:tav>
                                      </p:tavLst>
                                    </p:anim>
                                    <p:anim calcmode="lin" valueType="num">
                                      <p:cBhvr>
                                        <p:cTn id="23" dur="1000"/>
                                        <p:tgtEl>
                                          <p:spTgt spid="3"/>
                                        </p:tgtEl>
                                        <p:attrNameLst>
                                          <p:attrName>ppt_y</p:attrName>
                                        </p:attrNameLst>
                                      </p:cBhvr>
                                      <p:tavLst>
                                        <p:tav tm="0">
                                          <p:val>
                                            <p:strVal val="ppt_y"/>
                                          </p:val>
                                        </p:tav>
                                        <p:tav tm="100000">
                                          <p:val>
                                            <p:strVal val="ppt_y-.1"/>
                                          </p:val>
                                        </p:tav>
                                      </p:tavLst>
                                    </p:anim>
                                    <p:set>
                                      <p:cBhvr>
                                        <p:cTn id="24" dur="1" fill="hold">
                                          <p:stCondLst>
                                            <p:cond delay="999"/>
                                          </p:stCondLst>
                                        </p:cTn>
                                        <p:tgtEl>
                                          <p:spTgt spid="3"/>
                                        </p:tgtEl>
                                        <p:attrNameLst>
                                          <p:attrName>style.visibility</p:attrName>
                                        </p:attrNameLst>
                                      </p:cBhvr>
                                      <p:to>
                                        <p:strVal val="hidden"/>
                                      </p:to>
                                    </p:set>
                                  </p:childTnLst>
                                </p:cTn>
                              </p:par>
                            </p:childTnLst>
                          </p:cTn>
                        </p:par>
                        <p:par>
                          <p:cTn id="25" fill="hold">
                            <p:stCondLst>
                              <p:cond delay="6000"/>
                            </p:stCondLst>
                            <p:childTnLst>
                              <p:par>
                                <p:cTn id="26" presetID="47"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par>
                          <p:cTn id="31" fill="hold">
                            <p:stCondLst>
                              <p:cond delay="7000"/>
                            </p:stCondLst>
                            <p:childTnLst>
                              <p:par>
                                <p:cTn id="32" presetID="42" presetClass="path" presetSubtype="0" accel="50000" decel="50000" fill="hold" nodeType="afterEffect">
                                  <p:stCondLst>
                                    <p:cond delay="0"/>
                                  </p:stCondLst>
                                  <p:childTnLst>
                                    <p:animMotion origin="layout" path="M -4.6242E-6 -4.44444E-6 L -0.0013 0.24422 " pathEditMode="relative" rAng="0" ptsTypes="AA">
                                      <p:cBhvr>
                                        <p:cTn id="33" dur="2000" fill="hold"/>
                                        <p:tgtEl>
                                          <p:spTgt spid="63"/>
                                        </p:tgtEl>
                                        <p:attrNameLst>
                                          <p:attrName>ppt_x</p:attrName>
                                          <p:attrName>ppt_y</p:attrName>
                                        </p:attrNameLst>
                                      </p:cBhvr>
                                      <p:rCtr x="-100" y="12200"/>
                                    </p:animMotion>
                                  </p:childTnLst>
                                </p:cTn>
                              </p:par>
                            </p:childTnLst>
                          </p:cTn>
                        </p:par>
                        <p:par>
                          <p:cTn id="34" fill="hold">
                            <p:stCondLst>
                              <p:cond delay="9000"/>
                            </p:stCondLst>
                            <p:childTnLst>
                              <p:par>
                                <p:cTn id="35"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36" dur="2000" fill="hold"/>
                                        <p:tgtEl>
                                          <p:spTgt spid="63"/>
                                        </p:tgtEl>
                                        <p:attrNameLst>
                                          <p:attrName>ppt_x</p:attrName>
                                          <p:attrName>ppt_y</p:attrName>
                                        </p:attrNameLst>
                                      </p:cBhvr>
                                      <p:rCtr x="1300" y="-300"/>
                                    </p:animMotion>
                                  </p:childTnLst>
                                </p:cTn>
                              </p:par>
                              <p:par>
                                <p:cTn id="37" presetID="10"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2000"/>
                                        <p:tgtEl>
                                          <p:spTgt spid="66"/>
                                        </p:tgtEl>
                                      </p:cBhvr>
                                    </p:animEffect>
                                  </p:childTnLst>
                                </p:cTn>
                              </p:par>
                            </p:childTnLst>
                          </p:cTn>
                        </p:par>
                        <p:par>
                          <p:cTn id="40" fill="hold">
                            <p:stCondLst>
                              <p:cond delay="11000"/>
                            </p:stCondLst>
                            <p:childTnLst>
                              <p:par>
                                <p:cTn id="41" presetID="47" presetClass="exit" presetSubtype="0" fill="hold" nodeType="afterEffect">
                                  <p:stCondLst>
                                    <p:cond delay="0"/>
                                  </p:stCondLst>
                                  <p:childTnLst>
                                    <p:animEffect transition="out" filter="fade">
                                      <p:cBhvr>
                                        <p:cTn id="42" dur="1000"/>
                                        <p:tgtEl>
                                          <p:spTgt spid="63"/>
                                        </p:tgtEl>
                                      </p:cBhvr>
                                    </p:animEffect>
                                    <p:anim calcmode="lin" valueType="num">
                                      <p:cBhvr>
                                        <p:cTn id="43" dur="1000"/>
                                        <p:tgtEl>
                                          <p:spTgt spid="63"/>
                                        </p:tgtEl>
                                        <p:attrNameLst>
                                          <p:attrName>ppt_x</p:attrName>
                                        </p:attrNameLst>
                                      </p:cBhvr>
                                      <p:tavLst>
                                        <p:tav tm="0">
                                          <p:val>
                                            <p:strVal val="ppt_x"/>
                                          </p:val>
                                        </p:tav>
                                        <p:tav tm="100000">
                                          <p:val>
                                            <p:strVal val="ppt_x"/>
                                          </p:val>
                                        </p:tav>
                                      </p:tavLst>
                                    </p:anim>
                                    <p:anim calcmode="lin" valueType="num">
                                      <p:cBhvr>
                                        <p:cTn id="44" dur="1000"/>
                                        <p:tgtEl>
                                          <p:spTgt spid="63"/>
                                        </p:tgtEl>
                                        <p:attrNameLst>
                                          <p:attrName>ppt_y</p:attrName>
                                        </p:attrNameLst>
                                      </p:cBhvr>
                                      <p:tavLst>
                                        <p:tav tm="0">
                                          <p:val>
                                            <p:strVal val="ppt_y"/>
                                          </p:val>
                                        </p:tav>
                                        <p:tav tm="100000">
                                          <p:val>
                                            <p:strVal val="ppt_y-.1"/>
                                          </p:val>
                                        </p:tav>
                                      </p:tavLst>
                                    </p:anim>
                                    <p:set>
                                      <p:cBhvr>
                                        <p:cTn id="45" dur="1" fill="hold">
                                          <p:stCondLst>
                                            <p:cond delay="999"/>
                                          </p:stCondLst>
                                        </p:cTn>
                                        <p:tgtEl>
                                          <p:spTgt spid="63"/>
                                        </p:tgtEl>
                                        <p:attrNameLst>
                                          <p:attrName>style.visibility</p:attrName>
                                        </p:attrNameLst>
                                      </p:cBhvr>
                                      <p:to>
                                        <p:strVal val="hidden"/>
                                      </p:to>
                                    </p:set>
                                  </p:childTnLst>
                                </p:cTn>
                              </p:par>
                            </p:childTnLst>
                          </p:cTn>
                        </p:par>
                        <p:par>
                          <p:cTn id="46" fill="hold">
                            <p:stCondLst>
                              <p:cond delay="12000"/>
                            </p:stCondLst>
                            <p:childTnLst>
                              <p:par>
                                <p:cTn id="47" presetID="47" presetClass="entr" presetSubtype="0" fill="hold"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1000"/>
                                        <p:tgtEl>
                                          <p:spTgt spid="76"/>
                                        </p:tgtEl>
                                      </p:cBhvr>
                                    </p:animEffect>
                                    <p:anim calcmode="lin" valueType="num">
                                      <p:cBhvr>
                                        <p:cTn id="50" dur="1000" fill="hold"/>
                                        <p:tgtEl>
                                          <p:spTgt spid="76"/>
                                        </p:tgtEl>
                                        <p:attrNameLst>
                                          <p:attrName>ppt_x</p:attrName>
                                        </p:attrNameLst>
                                      </p:cBhvr>
                                      <p:tavLst>
                                        <p:tav tm="0">
                                          <p:val>
                                            <p:strVal val="#ppt_x"/>
                                          </p:val>
                                        </p:tav>
                                        <p:tav tm="100000">
                                          <p:val>
                                            <p:strVal val="#ppt_x"/>
                                          </p:val>
                                        </p:tav>
                                      </p:tavLst>
                                    </p:anim>
                                    <p:anim calcmode="lin" valueType="num">
                                      <p:cBhvr>
                                        <p:cTn id="51" dur="1000" fill="hold"/>
                                        <p:tgtEl>
                                          <p:spTgt spid="76"/>
                                        </p:tgtEl>
                                        <p:attrNameLst>
                                          <p:attrName>ppt_y</p:attrName>
                                        </p:attrNameLst>
                                      </p:cBhvr>
                                      <p:tavLst>
                                        <p:tav tm="0">
                                          <p:val>
                                            <p:strVal val="#ppt_y-.1"/>
                                          </p:val>
                                        </p:tav>
                                        <p:tav tm="100000">
                                          <p:val>
                                            <p:strVal val="#ppt_y"/>
                                          </p:val>
                                        </p:tav>
                                      </p:tavLst>
                                    </p:anim>
                                  </p:childTnLst>
                                </p:cTn>
                              </p:par>
                            </p:childTnLst>
                          </p:cTn>
                        </p:par>
                        <p:par>
                          <p:cTn id="52" fill="hold">
                            <p:stCondLst>
                              <p:cond delay="13000"/>
                            </p:stCondLst>
                            <p:childTnLst>
                              <p:par>
                                <p:cTn id="53" presetID="42" presetClass="path" presetSubtype="0" accel="50000" decel="50000" fill="hold" nodeType="afterEffect">
                                  <p:stCondLst>
                                    <p:cond delay="0"/>
                                  </p:stCondLst>
                                  <p:childTnLst>
                                    <p:animMotion origin="layout" path="M -4.6242E-6 -4.44444E-6 L -0.0013 0.24422 " pathEditMode="relative" rAng="0" ptsTypes="AA">
                                      <p:cBhvr>
                                        <p:cTn id="54" dur="2000" fill="hold"/>
                                        <p:tgtEl>
                                          <p:spTgt spid="76"/>
                                        </p:tgtEl>
                                        <p:attrNameLst>
                                          <p:attrName>ppt_x</p:attrName>
                                          <p:attrName>ppt_y</p:attrName>
                                        </p:attrNameLst>
                                      </p:cBhvr>
                                      <p:rCtr x="-100" y="12200"/>
                                    </p:animMotion>
                                  </p:childTnLst>
                                </p:cTn>
                              </p:par>
                            </p:childTnLst>
                          </p:cTn>
                        </p:par>
                        <p:par>
                          <p:cTn id="55" fill="hold">
                            <p:stCondLst>
                              <p:cond delay="15000"/>
                            </p:stCondLst>
                            <p:childTnLst>
                              <p:par>
                                <p:cTn id="56"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57" dur="2000" fill="hold"/>
                                        <p:tgtEl>
                                          <p:spTgt spid="76"/>
                                        </p:tgtEl>
                                        <p:attrNameLst>
                                          <p:attrName>ppt_x</p:attrName>
                                          <p:attrName>ppt_y</p:attrName>
                                        </p:attrNameLst>
                                      </p:cBhvr>
                                      <p:rCtr x="1300" y="-300"/>
                                    </p:animMotion>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2000"/>
                                        <p:tgtEl>
                                          <p:spTgt spid="79"/>
                                        </p:tgtEl>
                                      </p:cBhvr>
                                    </p:animEffect>
                                  </p:childTnLst>
                                </p:cTn>
                              </p:par>
                            </p:childTnLst>
                          </p:cTn>
                        </p:par>
                        <p:par>
                          <p:cTn id="61" fill="hold">
                            <p:stCondLst>
                              <p:cond delay="17000"/>
                            </p:stCondLst>
                            <p:childTnLst>
                              <p:par>
                                <p:cTn id="62" presetID="47" presetClass="exit" presetSubtype="0" fill="hold" nodeType="afterEffect">
                                  <p:stCondLst>
                                    <p:cond delay="0"/>
                                  </p:stCondLst>
                                  <p:childTnLst>
                                    <p:animEffect transition="out" filter="fade">
                                      <p:cBhvr>
                                        <p:cTn id="63" dur="1000"/>
                                        <p:tgtEl>
                                          <p:spTgt spid="76"/>
                                        </p:tgtEl>
                                      </p:cBhvr>
                                    </p:animEffect>
                                    <p:anim calcmode="lin" valueType="num">
                                      <p:cBhvr>
                                        <p:cTn id="64" dur="1000"/>
                                        <p:tgtEl>
                                          <p:spTgt spid="76"/>
                                        </p:tgtEl>
                                        <p:attrNameLst>
                                          <p:attrName>ppt_x</p:attrName>
                                        </p:attrNameLst>
                                      </p:cBhvr>
                                      <p:tavLst>
                                        <p:tav tm="0">
                                          <p:val>
                                            <p:strVal val="ppt_x"/>
                                          </p:val>
                                        </p:tav>
                                        <p:tav tm="100000">
                                          <p:val>
                                            <p:strVal val="ppt_x"/>
                                          </p:val>
                                        </p:tav>
                                      </p:tavLst>
                                    </p:anim>
                                    <p:anim calcmode="lin" valueType="num">
                                      <p:cBhvr>
                                        <p:cTn id="65" dur="1000"/>
                                        <p:tgtEl>
                                          <p:spTgt spid="76"/>
                                        </p:tgtEl>
                                        <p:attrNameLst>
                                          <p:attrName>ppt_y</p:attrName>
                                        </p:attrNameLst>
                                      </p:cBhvr>
                                      <p:tavLst>
                                        <p:tav tm="0">
                                          <p:val>
                                            <p:strVal val="ppt_y"/>
                                          </p:val>
                                        </p:tav>
                                        <p:tav tm="100000">
                                          <p:val>
                                            <p:strVal val="ppt_y-.1"/>
                                          </p:val>
                                        </p:tav>
                                      </p:tavLst>
                                    </p:anim>
                                    <p:set>
                                      <p:cBhvr>
                                        <p:cTn id="66" dur="1" fill="hold">
                                          <p:stCondLst>
                                            <p:cond delay="999"/>
                                          </p:stCondLst>
                                        </p:cTn>
                                        <p:tgtEl>
                                          <p:spTgt spid="76"/>
                                        </p:tgtEl>
                                        <p:attrNameLst>
                                          <p:attrName>style.visibility</p:attrName>
                                        </p:attrNameLst>
                                      </p:cBhvr>
                                      <p:to>
                                        <p:strVal val="hidden"/>
                                      </p:to>
                                    </p:set>
                                  </p:childTnLst>
                                </p:cTn>
                              </p:par>
                            </p:childTnLst>
                          </p:cTn>
                        </p:par>
                        <p:par>
                          <p:cTn id="67" fill="hold">
                            <p:stCondLst>
                              <p:cond delay="18000"/>
                            </p:stCondLst>
                            <p:childTnLst>
                              <p:par>
                                <p:cTn id="68" presetID="47" presetClass="entr" presetSubtype="0" fill="hold" nodeType="after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1000"/>
                                        <p:tgtEl>
                                          <p:spTgt spid="80"/>
                                        </p:tgtEl>
                                      </p:cBhvr>
                                    </p:animEffect>
                                    <p:anim calcmode="lin" valueType="num">
                                      <p:cBhvr>
                                        <p:cTn id="71" dur="1000" fill="hold"/>
                                        <p:tgtEl>
                                          <p:spTgt spid="80"/>
                                        </p:tgtEl>
                                        <p:attrNameLst>
                                          <p:attrName>ppt_x</p:attrName>
                                        </p:attrNameLst>
                                      </p:cBhvr>
                                      <p:tavLst>
                                        <p:tav tm="0">
                                          <p:val>
                                            <p:strVal val="#ppt_x"/>
                                          </p:val>
                                        </p:tav>
                                        <p:tav tm="100000">
                                          <p:val>
                                            <p:strVal val="#ppt_x"/>
                                          </p:val>
                                        </p:tav>
                                      </p:tavLst>
                                    </p:anim>
                                    <p:anim calcmode="lin" valueType="num">
                                      <p:cBhvr>
                                        <p:cTn id="72" dur="1000" fill="hold"/>
                                        <p:tgtEl>
                                          <p:spTgt spid="80"/>
                                        </p:tgtEl>
                                        <p:attrNameLst>
                                          <p:attrName>ppt_y</p:attrName>
                                        </p:attrNameLst>
                                      </p:cBhvr>
                                      <p:tavLst>
                                        <p:tav tm="0">
                                          <p:val>
                                            <p:strVal val="#ppt_y-.1"/>
                                          </p:val>
                                        </p:tav>
                                        <p:tav tm="100000">
                                          <p:val>
                                            <p:strVal val="#ppt_y"/>
                                          </p:val>
                                        </p:tav>
                                      </p:tavLst>
                                    </p:anim>
                                  </p:childTnLst>
                                </p:cTn>
                              </p:par>
                            </p:childTnLst>
                          </p:cTn>
                        </p:par>
                        <p:par>
                          <p:cTn id="73" fill="hold">
                            <p:stCondLst>
                              <p:cond delay="19000"/>
                            </p:stCondLst>
                            <p:childTnLst>
                              <p:par>
                                <p:cTn id="74" presetID="42" presetClass="path" presetSubtype="0" accel="50000" decel="50000" fill="hold" nodeType="afterEffect">
                                  <p:stCondLst>
                                    <p:cond delay="0"/>
                                  </p:stCondLst>
                                  <p:childTnLst>
                                    <p:animMotion origin="layout" path="M -4.6242E-6 -4.44444E-6 L -0.0013 0.24422 " pathEditMode="relative" rAng="0" ptsTypes="AA">
                                      <p:cBhvr>
                                        <p:cTn id="75" dur="2000" fill="hold"/>
                                        <p:tgtEl>
                                          <p:spTgt spid="80"/>
                                        </p:tgtEl>
                                        <p:attrNameLst>
                                          <p:attrName>ppt_x</p:attrName>
                                          <p:attrName>ppt_y</p:attrName>
                                        </p:attrNameLst>
                                      </p:cBhvr>
                                      <p:rCtr x="-100" y="12200"/>
                                    </p:animMotion>
                                  </p:childTnLst>
                                </p:cTn>
                              </p:par>
                            </p:childTnLst>
                          </p:cTn>
                        </p:par>
                        <p:par>
                          <p:cTn id="76" fill="hold">
                            <p:stCondLst>
                              <p:cond delay="21000"/>
                            </p:stCondLst>
                            <p:childTnLst>
                              <p:par>
                                <p:cTn id="77"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78" dur="2000" fill="hold"/>
                                        <p:tgtEl>
                                          <p:spTgt spid="80"/>
                                        </p:tgtEl>
                                        <p:attrNameLst>
                                          <p:attrName>ppt_x</p:attrName>
                                          <p:attrName>ppt_y</p:attrName>
                                        </p:attrNameLst>
                                      </p:cBhvr>
                                      <p:rCtr x="1300" y="-300"/>
                                    </p:animMotion>
                                  </p:childTnLst>
                                </p:cTn>
                              </p:par>
                              <p:par>
                                <p:cTn id="79" presetID="10" presetClass="entr" presetSubtype="0" fill="hold" grpId="0" nodeType="with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2000"/>
                                        <p:tgtEl>
                                          <p:spTgt spid="83"/>
                                        </p:tgtEl>
                                      </p:cBhvr>
                                    </p:animEffect>
                                  </p:childTnLst>
                                </p:cTn>
                              </p:par>
                            </p:childTnLst>
                          </p:cTn>
                        </p:par>
                        <p:par>
                          <p:cTn id="82" fill="hold">
                            <p:stCondLst>
                              <p:cond delay="23000"/>
                            </p:stCondLst>
                            <p:childTnLst>
                              <p:par>
                                <p:cTn id="83" presetID="47" presetClass="exit" presetSubtype="0" fill="hold" nodeType="afterEffect">
                                  <p:stCondLst>
                                    <p:cond delay="0"/>
                                  </p:stCondLst>
                                  <p:childTnLst>
                                    <p:animEffect transition="out" filter="fade">
                                      <p:cBhvr>
                                        <p:cTn id="84" dur="1000"/>
                                        <p:tgtEl>
                                          <p:spTgt spid="80"/>
                                        </p:tgtEl>
                                      </p:cBhvr>
                                    </p:animEffect>
                                    <p:anim calcmode="lin" valueType="num">
                                      <p:cBhvr>
                                        <p:cTn id="85" dur="1000"/>
                                        <p:tgtEl>
                                          <p:spTgt spid="80"/>
                                        </p:tgtEl>
                                        <p:attrNameLst>
                                          <p:attrName>ppt_x</p:attrName>
                                        </p:attrNameLst>
                                      </p:cBhvr>
                                      <p:tavLst>
                                        <p:tav tm="0">
                                          <p:val>
                                            <p:strVal val="ppt_x"/>
                                          </p:val>
                                        </p:tav>
                                        <p:tav tm="100000">
                                          <p:val>
                                            <p:strVal val="ppt_x"/>
                                          </p:val>
                                        </p:tav>
                                      </p:tavLst>
                                    </p:anim>
                                    <p:anim calcmode="lin" valueType="num">
                                      <p:cBhvr>
                                        <p:cTn id="86" dur="1000"/>
                                        <p:tgtEl>
                                          <p:spTgt spid="80"/>
                                        </p:tgtEl>
                                        <p:attrNameLst>
                                          <p:attrName>ppt_y</p:attrName>
                                        </p:attrNameLst>
                                      </p:cBhvr>
                                      <p:tavLst>
                                        <p:tav tm="0">
                                          <p:val>
                                            <p:strVal val="ppt_y"/>
                                          </p:val>
                                        </p:tav>
                                        <p:tav tm="100000">
                                          <p:val>
                                            <p:strVal val="ppt_y-.1"/>
                                          </p:val>
                                        </p:tav>
                                      </p:tavLst>
                                    </p:anim>
                                    <p:set>
                                      <p:cBhvr>
                                        <p:cTn id="87" dur="1" fill="hold">
                                          <p:stCondLst>
                                            <p:cond delay="999"/>
                                          </p:stCondLst>
                                        </p:cTn>
                                        <p:tgtEl>
                                          <p:spTgt spid="80"/>
                                        </p:tgtEl>
                                        <p:attrNameLst>
                                          <p:attrName>style.visibility</p:attrName>
                                        </p:attrNameLst>
                                      </p:cBhvr>
                                      <p:to>
                                        <p:strVal val="hidden"/>
                                      </p:to>
                                    </p:set>
                                  </p:childTnLst>
                                </p:cTn>
                              </p:par>
                            </p:childTnLst>
                          </p:cTn>
                        </p:par>
                        <p:par>
                          <p:cTn id="88" fill="hold">
                            <p:stCondLst>
                              <p:cond delay="24000"/>
                            </p:stCondLst>
                            <p:childTnLst>
                              <p:par>
                                <p:cTn id="89" presetID="47" presetClass="entr" presetSubtype="0" fill="hold" nodeType="after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1000"/>
                                        <p:tgtEl>
                                          <p:spTgt spid="84"/>
                                        </p:tgtEl>
                                      </p:cBhvr>
                                    </p:animEffect>
                                    <p:anim calcmode="lin" valueType="num">
                                      <p:cBhvr>
                                        <p:cTn id="92" dur="1000" fill="hold"/>
                                        <p:tgtEl>
                                          <p:spTgt spid="84"/>
                                        </p:tgtEl>
                                        <p:attrNameLst>
                                          <p:attrName>ppt_x</p:attrName>
                                        </p:attrNameLst>
                                      </p:cBhvr>
                                      <p:tavLst>
                                        <p:tav tm="0">
                                          <p:val>
                                            <p:strVal val="#ppt_x"/>
                                          </p:val>
                                        </p:tav>
                                        <p:tav tm="100000">
                                          <p:val>
                                            <p:strVal val="#ppt_x"/>
                                          </p:val>
                                        </p:tav>
                                      </p:tavLst>
                                    </p:anim>
                                    <p:anim calcmode="lin" valueType="num">
                                      <p:cBhvr>
                                        <p:cTn id="93" dur="1000" fill="hold"/>
                                        <p:tgtEl>
                                          <p:spTgt spid="84"/>
                                        </p:tgtEl>
                                        <p:attrNameLst>
                                          <p:attrName>ppt_y</p:attrName>
                                        </p:attrNameLst>
                                      </p:cBhvr>
                                      <p:tavLst>
                                        <p:tav tm="0">
                                          <p:val>
                                            <p:strVal val="#ppt_y-.1"/>
                                          </p:val>
                                        </p:tav>
                                        <p:tav tm="100000">
                                          <p:val>
                                            <p:strVal val="#ppt_y"/>
                                          </p:val>
                                        </p:tav>
                                      </p:tavLst>
                                    </p:anim>
                                  </p:childTnLst>
                                </p:cTn>
                              </p:par>
                            </p:childTnLst>
                          </p:cTn>
                        </p:par>
                        <p:par>
                          <p:cTn id="94" fill="hold">
                            <p:stCondLst>
                              <p:cond delay="25000"/>
                            </p:stCondLst>
                            <p:childTnLst>
                              <p:par>
                                <p:cTn id="95" presetID="42" presetClass="path" presetSubtype="0" accel="50000" decel="50000" fill="hold" nodeType="afterEffect">
                                  <p:stCondLst>
                                    <p:cond delay="0"/>
                                  </p:stCondLst>
                                  <p:childTnLst>
                                    <p:animMotion origin="layout" path="M -4.6242E-6 -4.44444E-6 L -0.0013 0.24422 " pathEditMode="relative" rAng="0" ptsTypes="AA">
                                      <p:cBhvr>
                                        <p:cTn id="96" dur="2000" fill="hold"/>
                                        <p:tgtEl>
                                          <p:spTgt spid="84"/>
                                        </p:tgtEl>
                                        <p:attrNameLst>
                                          <p:attrName>ppt_x</p:attrName>
                                          <p:attrName>ppt_y</p:attrName>
                                        </p:attrNameLst>
                                      </p:cBhvr>
                                      <p:rCtr x="-100" y="12200"/>
                                    </p:animMotion>
                                  </p:childTnLst>
                                </p:cTn>
                              </p:par>
                            </p:childTnLst>
                          </p:cTn>
                        </p:par>
                        <p:par>
                          <p:cTn id="97" fill="hold">
                            <p:stCondLst>
                              <p:cond delay="27000"/>
                            </p:stCondLst>
                            <p:childTnLst>
                              <p:par>
                                <p:cTn id="98"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99" dur="2000" fill="hold"/>
                                        <p:tgtEl>
                                          <p:spTgt spid="84"/>
                                        </p:tgtEl>
                                        <p:attrNameLst>
                                          <p:attrName>ppt_x</p:attrName>
                                          <p:attrName>ppt_y</p:attrName>
                                        </p:attrNameLst>
                                      </p:cBhvr>
                                      <p:rCtr x="1300" y="-300"/>
                                    </p:animMotion>
                                  </p:childTnLst>
                                </p:cTn>
                              </p:par>
                              <p:par>
                                <p:cTn id="100" presetID="10" presetClass="entr" presetSubtype="0" fill="hold" grpId="0" nodeType="with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fade">
                                      <p:cBhvr>
                                        <p:cTn id="102" dur="2000"/>
                                        <p:tgtEl>
                                          <p:spTgt spid="87"/>
                                        </p:tgtEl>
                                      </p:cBhvr>
                                    </p:animEffect>
                                  </p:childTnLst>
                                </p:cTn>
                              </p:par>
                            </p:childTnLst>
                          </p:cTn>
                        </p:par>
                        <p:par>
                          <p:cTn id="103" fill="hold">
                            <p:stCondLst>
                              <p:cond delay="29000"/>
                            </p:stCondLst>
                            <p:childTnLst>
                              <p:par>
                                <p:cTn id="104" presetID="47" presetClass="exit" presetSubtype="0" fill="hold" nodeType="afterEffect">
                                  <p:stCondLst>
                                    <p:cond delay="0"/>
                                  </p:stCondLst>
                                  <p:childTnLst>
                                    <p:animEffect transition="out" filter="fade">
                                      <p:cBhvr>
                                        <p:cTn id="105" dur="1000"/>
                                        <p:tgtEl>
                                          <p:spTgt spid="84"/>
                                        </p:tgtEl>
                                      </p:cBhvr>
                                    </p:animEffect>
                                    <p:anim calcmode="lin" valueType="num">
                                      <p:cBhvr>
                                        <p:cTn id="106" dur="1000"/>
                                        <p:tgtEl>
                                          <p:spTgt spid="84"/>
                                        </p:tgtEl>
                                        <p:attrNameLst>
                                          <p:attrName>ppt_x</p:attrName>
                                        </p:attrNameLst>
                                      </p:cBhvr>
                                      <p:tavLst>
                                        <p:tav tm="0">
                                          <p:val>
                                            <p:strVal val="ppt_x"/>
                                          </p:val>
                                        </p:tav>
                                        <p:tav tm="100000">
                                          <p:val>
                                            <p:strVal val="ppt_x"/>
                                          </p:val>
                                        </p:tav>
                                      </p:tavLst>
                                    </p:anim>
                                    <p:anim calcmode="lin" valueType="num">
                                      <p:cBhvr>
                                        <p:cTn id="107" dur="1000"/>
                                        <p:tgtEl>
                                          <p:spTgt spid="84"/>
                                        </p:tgtEl>
                                        <p:attrNameLst>
                                          <p:attrName>ppt_y</p:attrName>
                                        </p:attrNameLst>
                                      </p:cBhvr>
                                      <p:tavLst>
                                        <p:tav tm="0">
                                          <p:val>
                                            <p:strVal val="ppt_y"/>
                                          </p:val>
                                        </p:tav>
                                        <p:tav tm="100000">
                                          <p:val>
                                            <p:strVal val="ppt_y-.1"/>
                                          </p:val>
                                        </p:tav>
                                      </p:tavLst>
                                    </p:anim>
                                    <p:set>
                                      <p:cBhvr>
                                        <p:cTn id="108" dur="1" fill="hold">
                                          <p:stCondLst>
                                            <p:cond delay="9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6" grpId="0" animBg="1"/>
      <p:bldP spid="79" grpId="0" animBg="1"/>
      <p:bldP spid="83" grpId="0" animBg="1"/>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6998.JPG"/>
          <p:cNvPicPr>
            <a:picLocks noGrp="1" noChangeAspect="1"/>
          </p:cNvPicPr>
          <p:nvPr>
            <p:ph idx="1"/>
          </p:nvPr>
        </p:nvPicPr>
        <p:blipFill>
          <a:blip r:embed="rId2"/>
          <a:stretch>
            <a:fillRect/>
          </a:stretch>
        </p:blipFill>
        <p:spPr>
          <a:xfrm>
            <a:off x="2780811" y="272956"/>
            <a:ext cx="6761992" cy="507149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t="9517"/>
          <a:stretch>
            <a:fillRect/>
          </a:stretch>
        </p:blipFill>
        <p:spPr bwMode="auto">
          <a:xfrm>
            <a:off x="2627904" y="5349923"/>
            <a:ext cx="7181850" cy="1258295"/>
          </a:xfrm>
          <a:prstGeom prst="rect">
            <a:avLst/>
          </a:prstGeom>
          <a:noFill/>
          <a:ln w="9525">
            <a:noFill/>
            <a:miter lim="800000"/>
            <a:headEnd/>
            <a:tailEnd/>
          </a:ln>
        </p:spPr>
      </p:pic>
      <p:sp>
        <p:nvSpPr>
          <p:cNvPr id="11" name="Flowchart: Extract 10"/>
          <p:cNvSpPr/>
          <p:nvPr/>
        </p:nvSpPr>
        <p:spPr>
          <a:xfrm>
            <a:off x="2866031" y="2060812"/>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a:off x="2866030" y="2538489"/>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20074" y="1816732"/>
            <a:ext cx="1751675" cy="4290925"/>
          </a:xfrm>
          <a:prstGeom prst="rect">
            <a:avLst/>
          </a:prstGeom>
          <a:noFill/>
          <a:ln w="9525">
            <a:noFill/>
            <a:miter lim="800000"/>
            <a:headEnd/>
            <a:tailEnd/>
          </a:ln>
        </p:spPr>
      </p:pic>
      <p:sp>
        <p:nvSpPr>
          <p:cNvPr id="34" name="Flowchart: Extract 33"/>
          <p:cNvSpPr/>
          <p:nvPr/>
        </p:nvSpPr>
        <p:spPr>
          <a:xfrm>
            <a:off x="4274047" y="2076732"/>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a:off x="4274046" y="2554409"/>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28090" y="1832652"/>
            <a:ext cx="1751675" cy="4290925"/>
          </a:xfrm>
          <a:prstGeom prst="rect">
            <a:avLst/>
          </a:prstGeom>
          <a:noFill/>
          <a:ln w="9525">
            <a:noFill/>
            <a:miter lim="800000"/>
            <a:headEnd/>
            <a:tailEnd/>
          </a:ln>
        </p:spPr>
      </p:pic>
      <p:sp>
        <p:nvSpPr>
          <p:cNvPr id="41" name="Flowchart: Extract 40"/>
          <p:cNvSpPr/>
          <p:nvPr/>
        </p:nvSpPr>
        <p:spPr>
          <a:xfrm>
            <a:off x="5723007" y="2051708"/>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5723006" y="2529385"/>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77050" y="1807628"/>
            <a:ext cx="1751675" cy="4290925"/>
          </a:xfrm>
          <a:prstGeom prst="rect">
            <a:avLst/>
          </a:prstGeom>
          <a:noFill/>
          <a:ln w="9525">
            <a:noFill/>
            <a:miter lim="800000"/>
            <a:headEnd/>
            <a:tailEnd/>
          </a:ln>
        </p:spPr>
      </p:pic>
      <p:sp>
        <p:nvSpPr>
          <p:cNvPr id="44" name="Flowchart: Extract 43"/>
          <p:cNvSpPr/>
          <p:nvPr/>
        </p:nvSpPr>
        <p:spPr>
          <a:xfrm>
            <a:off x="7131023" y="2040332"/>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44"/>
          <p:cNvSpPr/>
          <p:nvPr/>
        </p:nvSpPr>
        <p:spPr>
          <a:xfrm>
            <a:off x="7131022" y="2518009"/>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85066" y="1796252"/>
            <a:ext cx="1751675" cy="4290925"/>
          </a:xfrm>
          <a:prstGeom prst="rect">
            <a:avLst/>
          </a:prstGeom>
          <a:noFill/>
          <a:ln w="9525">
            <a:noFill/>
            <a:miter lim="800000"/>
            <a:headEnd/>
            <a:tailEnd/>
          </a:ln>
        </p:spPr>
      </p:pic>
      <p:sp>
        <p:nvSpPr>
          <p:cNvPr id="47" name="Flowchart: Extract 46"/>
          <p:cNvSpPr/>
          <p:nvPr/>
        </p:nvSpPr>
        <p:spPr>
          <a:xfrm>
            <a:off x="8539039" y="2083548"/>
            <a:ext cx="1064525" cy="586855"/>
          </a:xfrm>
          <a:prstGeom prst="flowChartExtract">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n 47"/>
          <p:cNvSpPr/>
          <p:nvPr/>
        </p:nvSpPr>
        <p:spPr>
          <a:xfrm>
            <a:off x="8539038" y="2561225"/>
            <a:ext cx="1064526" cy="3248167"/>
          </a:xfrm>
          <a:prstGeom prst="can">
            <a:avLst/>
          </a:prstGeom>
          <a:solidFill>
            <a:srgbClr val="A7BCFF">
              <a:alpha val="4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193082" y="1839468"/>
            <a:ext cx="1751675" cy="4290925"/>
          </a:xfrm>
          <a:prstGeom prst="rect">
            <a:avLst/>
          </a:prstGeom>
          <a:noFill/>
          <a:ln w="9525">
            <a:noFill/>
            <a:miter lim="800000"/>
            <a:headEnd/>
            <a:tailEnd/>
          </a:ln>
        </p:spPr>
      </p:pic>
      <p:pic>
        <p:nvPicPr>
          <p:cNvPr id="1036" name="Picture 12"/>
          <p:cNvPicPr>
            <a:picLocks noChangeAspect="1" noChangeArrowheads="1"/>
          </p:cNvPicPr>
          <p:nvPr/>
        </p:nvPicPr>
        <p:blipFill>
          <a:blip r:embed="rId4"/>
          <a:srcRect/>
          <a:stretch>
            <a:fillRect/>
          </a:stretch>
        </p:blipFill>
        <p:spPr bwMode="auto">
          <a:xfrm>
            <a:off x="2549715" y="5269802"/>
            <a:ext cx="7298566" cy="15881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2000"/>
                                        <p:tgtEl>
                                          <p:spTgt spid="34"/>
                                        </p:tgtEl>
                                      </p:cBhvr>
                                    </p:animEffect>
                                    <p:set>
                                      <p:cBhvr>
                                        <p:cTn id="10" dur="1" fill="hold">
                                          <p:stCondLst>
                                            <p:cond delay="1999"/>
                                          </p:stCondLst>
                                        </p:cTn>
                                        <p:tgtEl>
                                          <p:spTgt spid="34"/>
                                        </p:tgtEl>
                                        <p:attrNameLst>
                                          <p:attrName>style.visibility</p:attrName>
                                        </p:attrNameLst>
                                      </p:cBhvr>
                                      <p:to>
                                        <p:strVal val="hidden"/>
                                      </p:to>
                                    </p:set>
                                  </p:childTnLst>
                                </p:cTn>
                              </p:par>
                              <p:par>
                                <p:cTn id="11" presetID="22" presetClass="exit" presetSubtype="1" fill="hold" grpId="0" nodeType="withEffect">
                                  <p:stCondLst>
                                    <p:cond delay="0"/>
                                  </p:stCondLst>
                                  <p:childTnLst>
                                    <p:animEffect transition="out" filter="wipe(up)">
                                      <p:cBhvr>
                                        <p:cTn id="12" dur="2000"/>
                                        <p:tgtEl>
                                          <p:spTgt spid="41"/>
                                        </p:tgtEl>
                                      </p:cBhvr>
                                    </p:animEffect>
                                    <p:set>
                                      <p:cBhvr>
                                        <p:cTn id="13" dur="1" fill="hold">
                                          <p:stCondLst>
                                            <p:cond delay="1999"/>
                                          </p:stCondLst>
                                        </p:cTn>
                                        <p:tgtEl>
                                          <p:spTgt spid="41"/>
                                        </p:tgtEl>
                                        <p:attrNameLst>
                                          <p:attrName>style.visibility</p:attrName>
                                        </p:attrNameLst>
                                      </p:cBhvr>
                                      <p:to>
                                        <p:strVal val="hidden"/>
                                      </p:to>
                                    </p:set>
                                  </p:childTnLst>
                                </p:cTn>
                              </p:par>
                              <p:par>
                                <p:cTn id="14" presetID="22" presetClass="exit" presetSubtype="1" fill="hold" grpId="0" nodeType="withEffect">
                                  <p:stCondLst>
                                    <p:cond delay="0"/>
                                  </p:stCondLst>
                                  <p:childTnLst>
                                    <p:animEffect transition="out" filter="wipe(up)">
                                      <p:cBhvr>
                                        <p:cTn id="15" dur="2000"/>
                                        <p:tgtEl>
                                          <p:spTgt spid="44"/>
                                        </p:tgtEl>
                                      </p:cBhvr>
                                    </p:animEffect>
                                    <p:set>
                                      <p:cBhvr>
                                        <p:cTn id="16" dur="1" fill="hold">
                                          <p:stCondLst>
                                            <p:cond delay="1999"/>
                                          </p:stCondLst>
                                        </p:cTn>
                                        <p:tgtEl>
                                          <p:spTgt spid="44"/>
                                        </p:tgtEl>
                                        <p:attrNameLst>
                                          <p:attrName>style.visibility</p:attrName>
                                        </p:attrNameLst>
                                      </p:cBhvr>
                                      <p:to>
                                        <p:strVal val="hidden"/>
                                      </p:to>
                                    </p:set>
                                  </p:childTnLst>
                                </p:cTn>
                              </p:par>
                              <p:par>
                                <p:cTn id="17" presetID="22" presetClass="exit" presetSubtype="1" fill="hold" grpId="0" nodeType="withEffect">
                                  <p:stCondLst>
                                    <p:cond delay="0"/>
                                  </p:stCondLst>
                                  <p:childTnLst>
                                    <p:animEffect transition="out" filter="wipe(up)">
                                      <p:cBhvr>
                                        <p:cTn id="18" dur="2000"/>
                                        <p:tgtEl>
                                          <p:spTgt spid="47"/>
                                        </p:tgtEl>
                                      </p:cBhvr>
                                    </p:animEffect>
                                    <p:set>
                                      <p:cBhvr>
                                        <p:cTn id="19" dur="1" fill="hold">
                                          <p:stCondLst>
                                            <p:cond delay="1999"/>
                                          </p:stCondLst>
                                        </p:cTn>
                                        <p:tgtEl>
                                          <p:spTgt spid="47"/>
                                        </p:tgtEl>
                                        <p:attrNameLst>
                                          <p:attrName>style.visibility</p:attrName>
                                        </p:attrNameLst>
                                      </p:cBhvr>
                                      <p:to>
                                        <p:strVal val="hidden"/>
                                      </p:to>
                                    </p:set>
                                  </p:childTnLst>
                                </p:cTn>
                              </p:par>
                            </p:childTnLst>
                          </p:cTn>
                        </p:par>
                        <p:par>
                          <p:cTn id="20" fill="hold">
                            <p:stCondLst>
                              <p:cond delay="2000"/>
                            </p:stCondLst>
                            <p:childTnLst>
                              <p:par>
                                <p:cTn id="21" presetID="42" presetClass="path" presetSubtype="0" fill="hold" nodeType="afterEffect">
                                  <p:stCondLst>
                                    <p:cond delay="0"/>
                                  </p:stCondLst>
                                  <p:childTnLst>
                                    <p:animMotion origin="layout" path="M -4.7219E-6 -2.97872E-6 L 0.00013 0.3025 " pathEditMode="relative" rAng="0" ptsTypes="AA">
                                      <p:cBhvr>
                                        <p:cTn id="22" dur="2000" fill="hold"/>
                                        <p:tgtEl>
                                          <p:spTgt spid="10"/>
                                        </p:tgtEl>
                                        <p:attrNameLst>
                                          <p:attrName>ppt_x</p:attrName>
                                          <p:attrName>ppt_y</p:attrName>
                                        </p:attrNameLst>
                                      </p:cBhvr>
                                      <p:rCtr x="0" y="151"/>
                                    </p:animMotion>
                                  </p:childTnLst>
                                </p:cTn>
                              </p:par>
                              <p:par>
                                <p:cTn id="23" presetID="42" presetClass="path" presetSubtype="0" fill="hold" nodeType="withEffect">
                                  <p:stCondLst>
                                    <p:cond delay="0"/>
                                  </p:stCondLst>
                                  <p:childTnLst>
                                    <p:animMotion origin="layout" path="M -4.64635E-6 4.34783E-6 L -4.64635E-6 0.07169 " pathEditMode="relative" rAng="0" ptsTypes="AA">
                                      <p:cBhvr>
                                        <p:cTn id="24" dur="2000" fill="hold"/>
                                        <p:tgtEl>
                                          <p:spTgt spid="35"/>
                                        </p:tgtEl>
                                        <p:attrNameLst>
                                          <p:attrName>ppt_x</p:attrName>
                                          <p:attrName>ppt_y</p:attrName>
                                        </p:attrNameLst>
                                      </p:cBhvr>
                                      <p:rCtr x="0" y="36"/>
                                    </p:animMotion>
                                  </p:childTnLst>
                                </p:cTn>
                              </p:par>
                              <p:par>
                                <p:cTn id="25" presetID="42" presetClass="path" presetSubtype="0" fill="hold" nodeType="withEffect">
                                  <p:stCondLst>
                                    <p:cond delay="0"/>
                                  </p:stCondLst>
                                  <p:childTnLst>
                                    <p:animMotion origin="layout" path="M -1.31041E-6 4.62535E-6 L -1.31041E-6 0.24283 " pathEditMode="relative" rAng="0" ptsTypes="AA">
                                      <p:cBhvr>
                                        <p:cTn id="26" dur="2000" fill="hold"/>
                                        <p:tgtEl>
                                          <p:spTgt spid="42"/>
                                        </p:tgtEl>
                                        <p:attrNameLst>
                                          <p:attrName>ppt_x</p:attrName>
                                          <p:attrName>ppt_y</p:attrName>
                                        </p:attrNameLst>
                                      </p:cBhvr>
                                      <p:rCtr x="0" y="121"/>
                                    </p:animMotion>
                                  </p:childTnLst>
                                </p:cTn>
                              </p:par>
                              <p:par>
                                <p:cTn id="27" presetID="42" presetClass="path" presetSubtype="0" fill="hold" nodeType="withEffect">
                                  <p:stCondLst>
                                    <p:cond delay="0"/>
                                  </p:stCondLst>
                                  <p:childTnLst>
                                    <p:animMotion origin="layout" path="M -1.15931E-6 -7.21554E-7 L -0.00117 0.15911 " pathEditMode="relative" rAng="0" ptsTypes="AA">
                                      <p:cBhvr>
                                        <p:cTn id="28" dur="2000" fill="hold"/>
                                        <p:tgtEl>
                                          <p:spTgt spid="48"/>
                                        </p:tgtEl>
                                        <p:attrNameLst>
                                          <p:attrName>ppt_x</p:attrName>
                                          <p:attrName>ppt_y</p:attrName>
                                        </p:attrNameLst>
                                      </p:cBhvr>
                                      <p:rCtr x="-1" y="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4" grpId="0" animBg="1"/>
      <p:bldP spid="41" grpId="0" animBg="1"/>
      <p:bldP spid="44"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Fermenting Fuel Time Lapse.MOV">
            <a:hlinkClick r:id="" action="ppaction://media"/>
          </p:cNvPr>
          <p:cNvPicPr>
            <a:picLocks noGrp="1" noRot="1" noChangeAspect="1"/>
          </p:cNvPicPr>
          <p:nvPr>
            <p:ph idx="1"/>
            <a:videoFile r:link="rId1"/>
          </p:nvPr>
        </p:nvPicPr>
        <p:blipFill>
          <a:blip r:embed="rId3"/>
          <a:stretch>
            <a:fillRect/>
          </a:stretch>
        </p:blipFill>
        <p:spPr>
          <a:xfrm>
            <a:off x="2822027" y="268014"/>
            <a:ext cx="6810705" cy="510802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 </a:t>
            </a:r>
            <a:endParaRPr lang="en-US" dirty="0"/>
          </a:p>
        </p:txBody>
      </p:sp>
      <p:sp>
        <p:nvSpPr>
          <p:cNvPr id="8" name="Content Placeholder 7"/>
          <p:cNvSpPr>
            <a:spLocks noGrp="1"/>
          </p:cNvSpPr>
          <p:nvPr>
            <p:ph idx="1"/>
          </p:nvPr>
        </p:nvSpPr>
        <p:spPr>
          <a:xfrm>
            <a:off x="838200" y="1508166"/>
            <a:ext cx="10515600" cy="4668797"/>
          </a:xfrm>
        </p:spPr>
        <p:txBody>
          <a:bodyPr/>
          <a:lstStyle/>
          <a:p>
            <a:r>
              <a:rPr lang="en-US" dirty="0" smtClean="0"/>
              <a:t> Ethanol is a renewable source of fuel for vehicles that is widely produced from corn. Ethanol production is reliant on the anaerobic fermentation of corn sugars by yeast. </a:t>
            </a:r>
            <a:endParaRPr lang="en-US" dirty="0"/>
          </a:p>
        </p:txBody>
      </p:sp>
      <p:sp>
        <p:nvSpPr>
          <p:cNvPr id="3075" name="Text Box 3"/>
          <p:cNvSpPr txBox="1">
            <a:spLocks noChangeArrowheads="1"/>
          </p:cNvSpPr>
          <p:nvPr/>
        </p:nvSpPr>
        <p:spPr bwMode="auto">
          <a:xfrm>
            <a:off x="2590488" y="3021820"/>
            <a:ext cx="1298389"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Glucose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Text Box 2"/>
          <p:cNvSpPr txBox="1">
            <a:spLocks noChangeArrowheads="1"/>
          </p:cNvSpPr>
          <p:nvPr/>
        </p:nvSpPr>
        <p:spPr bwMode="auto">
          <a:xfrm>
            <a:off x="4966607" y="3114153"/>
            <a:ext cx="1150236" cy="553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Ethanol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Text Box 1"/>
          <p:cNvSpPr txBox="1">
            <a:spLocks noChangeArrowheads="1"/>
          </p:cNvSpPr>
          <p:nvPr/>
        </p:nvSpPr>
        <p:spPr bwMode="auto">
          <a:xfrm>
            <a:off x="6625379" y="3021820"/>
            <a:ext cx="2352366"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Carbon dioxide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Text Box 4"/>
          <p:cNvSpPr txBox="1">
            <a:spLocks noChangeArrowheads="1"/>
          </p:cNvSpPr>
          <p:nvPr/>
        </p:nvSpPr>
        <p:spPr bwMode="auto">
          <a:xfrm>
            <a:off x="8746630" y="3298819"/>
            <a:ext cx="822325"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Arial" pitchFamily="34" charset="0"/>
                <a:cs typeface="Arial" pitchFamily="34" charset="0"/>
              </a:rPr>
              <a:t>2 ATP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2223906" y="3173528"/>
            <a:ext cx="779813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C</a:t>
            </a:r>
            <a:r>
              <a:rPr kumimoji="0" lang="en-US" sz="3200" b="1" i="0" u="none" strike="noStrike" cap="none" normalizeH="0" baseline="-30000" dirty="0" smtClean="0">
                <a:ln>
                  <a:noFill/>
                </a:ln>
                <a:solidFill>
                  <a:schemeClr val="tx1"/>
                </a:solidFill>
                <a:effectLst/>
                <a:latin typeface="Arial" pitchFamily="34" charset="0"/>
                <a:cs typeface="Arial" pitchFamily="34" charset="0"/>
              </a:rPr>
              <a:t>6</a:t>
            </a:r>
            <a:r>
              <a:rPr kumimoji="0" lang="en-US" sz="3200" b="1" i="0" u="none" strike="noStrike" cap="none" normalizeH="0" baseline="0" dirty="0" smtClean="0">
                <a:ln>
                  <a:noFill/>
                </a:ln>
                <a:solidFill>
                  <a:schemeClr val="tx1"/>
                </a:solidFill>
                <a:effectLst/>
                <a:latin typeface="Arial" pitchFamily="34" charset="0"/>
                <a:cs typeface="Arial" pitchFamily="34" charset="0"/>
              </a:rPr>
              <a:t>H</a:t>
            </a:r>
            <a:r>
              <a:rPr kumimoji="0" lang="en-US" sz="3200" b="1" i="0" u="none" strike="noStrike" cap="none" normalizeH="0" baseline="-30000" dirty="0" smtClean="0">
                <a:ln>
                  <a:noFill/>
                </a:ln>
                <a:solidFill>
                  <a:schemeClr val="tx1"/>
                </a:solidFill>
                <a:effectLst/>
                <a:latin typeface="Arial" pitchFamily="34" charset="0"/>
                <a:cs typeface="Arial" pitchFamily="34" charset="0"/>
              </a:rPr>
              <a:t>12</a:t>
            </a:r>
            <a:r>
              <a:rPr kumimoji="0" lang="en-US" sz="3200" b="1" i="0" u="none" strike="noStrike" cap="none" normalizeH="0" baseline="0" dirty="0" smtClean="0">
                <a:ln>
                  <a:noFill/>
                </a:ln>
                <a:solidFill>
                  <a:schemeClr val="tx1"/>
                </a:solidFill>
                <a:effectLst/>
                <a:latin typeface="Arial" pitchFamily="34" charset="0"/>
                <a:cs typeface="Arial" pitchFamily="34" charset="0"/>
              </a:rPr>
              <a:t>O</a:t>
            </a:r>
            <a:r>
              <a:rPr kumimoji="0" lang="en-US" sz="3200" b="1" i="0" u="none" strike="noStrike" cap="none" normalizeH="0" baseline="-30000" dirty="0" smtClean="0">
                <a:ln>
                  <a:noFill/>
                </a:ln>
                <a:solidFill>
                  <a:schemeClr val="tx1"/>
                </a:solidFill>
                <a:effectLst/>
                <a:latin typeface="Arial" pitchFamily="34" charset="0"/>
                <a:cs typeface="Arial" pitchFamily="34" charset="0"/>
              </a:rPr>
              <a:t>6</a:t>
            </a:r>
            <a:r>
              <a:rPr kumimoji="0" lang="en-US" sz="32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 2 C</a:t>
            </a:r>
            <a:r>
              <a:rPr kumimoji="0" lang="en-US" sz="3200" b="1" i="0" u="none" strike="noStrike" cap="none" normalizeH="0" baseline="-30000" dirty="0" smtClean="0">
                <a:ln>
                  <a:noFill/>
                </a:ln>
                <a:solidFill>
                  <a:schemeClr val="tx1"/>
                </a:solidFill>
                <a:effectLst/>
                <a:latin typeface="Arial" pitchFamily="34" charset="0"/>
                <a:cs typeface="Arial" pitchFamily="34" charset="0"/>
              </a:rPr>
              <a:t>2</a:t>
            </a:r>
            <a:r>
              <a:rPr kumimoji="0" lang="en-US" sz="3200" b="1" i="0" u="none" strike="noStrike" cap="none" normalizeH="0" baseline="0" dirty="0" smtClean="0">
                <a:ln>
                  <a:noFill/>
                </a:ln>
                <a:solidFill>
                  <a:schemeClr val="tx1"/>
                </a:solidFill>
                <a:effectLst/>
                <a:latin typeface="Arial" pitchFamily="34" charset="0"/>
                <a:cs typeface="Arial" pitchFamily="34" charset="0"/>
              </a:rPr>
              <a:t>H</a:t>
            </a:r>
            <a:r>
              <a:rPr kumimoji="0" lang="en-US" sz="3200" b="1" i="0" u="none" strike="noStrike" cap="none" normalizeH="0" baseline="-30000" dirty="0" smtClean="0">
                <a:ln>
                  <a:noFill/>
                </a:ln>
                <a:solidFill>
                  <a:schemeClr val="tx1"/>
                </a:solidFill>
                <a:effectLst/>
                <a:latin typeface="Arial" pitchFamily="34" charset="0"/>
                <a:cs typeface="Arial" pitchFamily="34" charset="0"/>
              </a:rPr>
              <a:t>5</a:t>
            </a:r>
            <a:r>
              <a:rPr kumimoji="0" lang="en-US" sz="3200" b="1" i="0" u="none" strike="noStrike" cap="none" normalizeH="0" baseline="0" dirty="0" smtClean="0">
                <a:ln>
                  <a:noFill/>
                </a:ln>
                <a:solidFill>
                  <a:schemeClr val="tx1"/>
                </a:solidFill>
                <a:effectLst/>
                <a:latin typeface="Arial" pitchFamily="34" charset="0"/>
                <a:cs typeface="Arial" pitchFamily="34" charset="0"/>
              </a:rPr>
              <a:t>OH + 2 CO</a:t>
            </a:r>
            <a:r>
              <a:rPr kumimoji="0" lang="en-US" sz="3200" b="1" i="0" u="none" strike="noStrike" cap="none" normalizeH="0" baseline="-30000" dirty="0" smtClean="0">
                <a:ln>
                  <a:noFill/>
                </a:ln>
                <a:solidFill>
                  <a:schemeClr val="tx1"/>
                </a:solidFill>
                <a:effectLst/>
                <a:latin typeface="Arial" pitchFamily="34" charset="0"/>
                <a:cs typeface="Arial" pitchFamily="34" charset="0"/>
              </a:rPr>
              <a:t>2</a:t>
            </a:r>
            <a:r>
              <a:rPr kumimoji="0" lang="en-US" sz="3200" b="1" i="0" u="none" strike="noStrike" cap="none" normalizeH="0" baseline="0" dirty="0" smtClean="0">
                <a:ln>
                  <a:noFill/>
                </a:ln>
                <a:solidFill>
                  <a:schemeClr val="tx1"/>
                </a:solidFill>
                <a:effectLst/>
                <a:latin typeface="Arial" pitchFamily="34" charset="0"/>
                <a:cs typeface="Arial" pitchFamily="34" charset="0"/>
              </a:rPr>
              <a:t> + Energy</a:t>
            </a:r>
            <a:r>
              <a:rPr kumimoji="0" lang="en-US" sz="1400" b="1" i="0" u="none" strike="noStrike" cap="none" normalizeH="0" baseline="0" dirty="0" smtClean="0">
                <a:ln>
                  <a:noFill/>
                </a:ln>
                <a:solidFill>
                  <a:schemeClr val="tx1"/>
                </a:solidFill>
                <a:effectLst/>
                <a:latin typeface="Arial" pitchFamily="34"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 15"/>
          <p:cNvGrpSpPr/>
          <p:nvPr/>
        </p:nvGrpSpPr>
        <p:grpSpPr>
          <a:xfrm rot="1079547">
            <a:off x="6819900" y="4457700"/>
            <a:ext cx="1085850" cy="381000"/>
            <a:chOff x="6819900" y="4857750"/>
            <a:chExt cx="1085850" cy="381000"/>
          </a:xfrm>
        </p:grpSpPr>
        <p:sp>
          <p:nvSpPr>
            <p:cNvPr id="13" name="Oval 12"/>
            <p:cNvSpPr/>
            <p:nvPr/>
          </p:nvSpPr>
          <p:spPr>
            <a:xfrm>
              <a:off x="681990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2475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162800" y="48577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7" name="Group 16"/>
          <p:cNvGrpSpPr/>
          <p:nvPr/>
        </p:nvGrpSpPr>
        <p:grpSpPr>
          <a:xfrm rot="628969">
            <a:off x="7105650" y="5314950"/>
            <a:ext cx="1085850" cy="381000"/>
            <a:chOff x="6819900" y="4857750"/>
            <a:chExt cx="1085850" cy="381000"/>
          </a:xfrm>
        </p:grpSpPr>
        <p:sp>
          <p:nvSpPr>
            <p:cNvPr id="18" name="Oval 17"/>
            <p:cNvSpPr/>
            <p:nvPr/>
          </p:nvSpPr>
          <p:spPr>
            <a:xfrm>
              <a:off x="681990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24750" y="4857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62800" y="48577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1" name="Group 20"/>
          <p:cNvGrpSpPr/>
          <p:nvPr/>
        </p:nvGrpSpPr>
        <p:grpSpPr>
          <a:xfrm rot="20045464">
            <a:off x="4501802" y="4312351"/>
            <a:ext cx="1404542" cy="838200"/>
            <a:chOff x="6610350" y="4762500"/>
            <a:chExt cx="1404542" cy="838200"/>
          </a:xfrm>
        </p:grpSpPr>
        <p:sp>
          <p:nvSpPr>
            <p:cNvPr id="22" name="Oval 21"/>
            <p:cNvSpPr/>
            <p:nvPr/>
          </p:nvSpPr>
          <p:spPr>
            <a:xfrm>
              <a:off x="68199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7524750" y="4991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1628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7786292" y="5051627"/>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3900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87705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10350" y="50673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87705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3900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20202032">
            <a:off x="5302525" y="5156600"/>
            <a:ext cx="1361426" cy="838200"/>
            <a:chOff x="6610350" y="4762500"/>
            <a:chExt cx="1361426" cy="838200"/>
          </a:xfrm>
        </p:grpSpPr>
        <p:sp>
          <p:nvSpPr>
            <p:cNvPr id="32" name="Oval 31"/>
            <p:cNvSpPr/>
            <p:nvPr/>
          </p:nvSpPr>
          <p:spPr>
            <a:xfrm>
              <a:off x="68199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7524750" y="4991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1628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7743176" y="5059513"/>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23900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77050" y="53721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610350" y="50673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87705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239000" y="47625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114550" y="4362450"/>
            <a:ext cx="1695450" cy="1714500"/>
            <a:chOff x="6210300" y="3981450"/>
            <a:chExt cx="1695450" cy="1714500"/>
          </a:xfrm>
        </p:grpSpPr>
        <p:sp>
          <p:nvSpPr>
            <p:cNvPr id="58" name="Oval 57"/>
            <p:cNvSpPr/>
            <p:nvPr/>
          </p:nvSpPr>
          <p:spPr>
            <a:xfrm>
              <a:off x="7448550" y="42481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610350" y="41529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629400" y="51816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199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p:cNvSpPr/>
            <p:nvPr/>
          </p:nvSpPr>
          <p:spPr>
            <a:xfrm>
              <a:off x="7410450" y="46863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162800" y="49911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p:cNvSpPr/>
            <p:nvPr/>
          </p:nvSpPr>
          <p:spPr>
            <a:xfrm>
              <a:off x="6553200" y="54102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562850" y="54673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77050" y="50863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210300" y="47815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96050" y="40767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77150" y="41910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610350" y="47053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Oval 51"/>
            <p:cNvSpPr/>
            <p:nvPr/>
          </p:nvSpPr>
          <p:spPr>
            <a:xfrm>
              <a:off x="6800850" y="43815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p:cNvSpPr/>
            <p:nvPr/>
          </p:nvSpPr>
          <p:spPr>
            <a:xfrm>
              <a:off x="7181850" y="438150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p:cNvSpPr/>
            <p:nvPr/>
          </p:nvSpPr>
          <p:spPr>
            <a:xfrm>
              <a:off x="6324600" y="46291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743700" y="47815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86600" y="4038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915150" y="44958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239000" y="50482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353300" y="523875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105650" y="4133850"/>
              <a:ext cx="381000" cy="381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7105650" y="42100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315200" y="398145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1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44286" y="432962"/>
            <a:ext cx="5753100" cy="4791075"/>
          </a:xfrm>
          <a:prstGeom prst="rect">
            <a:avLst/>
          </a:prstGeom>
          <a:noFill/>
          <a:ln w="9525">
            <a:noFill/>
            <a:miter lim="800000"/>
            <a:headEnd/>
            <a:tailEnd/>
          </a:ln>
        </p:spPr>
      </p:pic>
      <p:pic>
        <p:nvPicPr>
          <p:cNvPr id="3078" name="Picture 6"/>
          <p:cNvPicPr>
            <a:picLocks noChangeAspect="1" noChangeArrowheads="1"/>
          </p:cNvPicPr>
          <p:nvPr/>
        </p:nvPicPr>
        <p:blipFill>
          <a:blip r:embed="rId3">
            <a:clrChange>
              <a:clrFrom>
                <a:srgbClr val="606060"/>
              </a:clrFrom>
              <a:clrTo>
                <a:srgbClr val="606060">
                  <a:alpha val="0"/>
                </a:srgbClr>
              </a:clrTo>
            </a:clrChange>
          </a:blip>
          <a:srcRect l="1553"/>
          <a:stretch>
            <a:fillRect/>
          </a:stretch>
        </p:blipFill>
        <p:spPr bwMode="auto">
          <a:xfrm>
            <a:off x="6211614" y="1295400"/>
            <a:ext cx="4909328" cy="3480251"/>
          </a:xfrm>
          <a:prstGeom prst="rect">
            <a:avLst/>
          </a:prstGeom>
          <a:noFill/>
          <a:ln w="9525">
            <a:noFill/>
            <a:miter lim="800000"/>
            <a:headEnd/>
            <a:tailEnd/>
          </a:ln>
        </p:spPr>
      </p:pic>
      <p:pic>
        <p:nvPicPr>
          <p:cNvPr id="3079" name="Picture 7"/>
          <p:cNvPicPr>
            <a:picLocks noChangeAspect="1" noChangeArrowheads="1"/>
          </p:cNvPicPr>
          <p:nvPr/>
        </p:nvPicPr>
        <p:blipFill>
          <a:blip r:embed="rId4"/>
          <a:srcRect/>
          <a:stretch>
            <a:fillRect/>
          </a:stretch>
        </p:blipFill>
        <p:spPr bwMode="auto">
          <a:xfrm>
            <a:off x="6681788" y="1171575"/>
            <a:ext cx="1571625" cy="1485900"/>
          </a:xfrm>
          <a:prstGeom prst="rect">
            <a:avLst/>
          </a:prstGeom>
          <a:noFill/>
          <a:ln w="9525">
            <a:noFill/>
            <a:miter lim="800000"/>
            <a:headEnd/>
            <a:tailEnd/>
          </a:ln>
        </p:spPr>
      </p:pic>
      <p:graphicFrame>
        <p:nvGraphicFramePr>
          <p:cNvPr id="10" name="Table 9"/>
          <p:cNvGraphicFramePr>
            <a:graphicFrameLocks noGrp="1"/>
          </p:cNvGraphicFramePr>
          <p:nvPr/>
        </p:nvGraphicFramePr>
        <p:xfrm>
          <a:off x="394138" y="1041653"/>
          <a:ext cx="5365859" cy="3750564"/>
        </p:xfrm>
        <a:graphic>
          <a:graphicData uri="http://schemas.openxmlformats.org/drawingml/2006/table">
            <a:tbl>
              <a:tblPr/>
              <a:tblGrid>
                <a:gridCol w="725039"/>
                <a:gridCol w="765159"/>
                <a:gridCol w="765159"/>
                <a:gridCol w="815598"/>
                <a:gridCol w="764586"/>
                <a:gridCol w="765159"/>
                <a:gridCol w="765159"/>
              </a:tblGrid>
              <a:tr h="238937">
                <a:tc>
                  <a:txBody>
                    <a:bodyPr/>
                    <a:lstStyle/>
                    <a:p>
                      <a:pPr marL="0" marR="0">
                        <a:lnSpc>
                          <a:spcPct val="115000"/>
                        </a:lnSpc>
                        <a:spcBef>
                          <a:spcPts val="0"/>
                        </a:spcBef>
                        <a:spcAft>
                          <a:spcPts val="0"/>
                        </a:spcAft>
                      </a:pPr>
                      <a:r>
                        <a:rPr lang="en-US" sz="1100" dirty="0">
                          <a:solidFill>
                            <a:srgbClr val="000000"/>
                          </a:solidFill>
                          <a:latin typeface="Cambria"/>
                          <a:ea typeface="Cambria"/>
                          <a:cs typeface="Times New Roman"/>
                        </a:rPr>
                        <a:t>Time (min)</a:t>
                      </a:r>
                      <a:endParaRPr lang="en-US" sz="11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1</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2</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latin typeface="Cambria"/>
                          <a:ea typeface="Cambria"/>
                          <a:cs typeface="Times New Roman"/>
                        </a:rPr>
                        <a:t>Test Tube 3</a:t>
                      </a:r>
                      <a:endParaRPr lang="en-US" sz="11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4</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5</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mbria"/>
                          <a:ea typeface="Cambria"/>
                          <a:cs typeface="Times New Roman"/>
                        </a:rPr>
                        <a:t>Test Tube 6</a:t>
                      </a:r>
                      <a:endParaRPr lang="en-US" sz="110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10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0</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3</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3</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20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0</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6</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4</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25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9</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30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6</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2.5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35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14</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9</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3</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40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4</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45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2.5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16</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12.5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5</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50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3</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19</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6</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55</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3.5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16 </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7</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59">
                <a:tc>
                  <a:txBody>
                    <a:bodyPr/>
                    <a:lstStyle/>
                    <a:p>
                      <a:pPr marL="0" marR="0" algn="ctr">
                        <a:lnSpc>
                          <a:spcPct val="115000"/>
                        </a:lnSpc>
                        <a:spcBef>
                          <a:spcPts val="0"/>
                        </a:spcBef>
                        <a:spcAft>
                          <a:spcPts val="0"/>
                        </a:spcAft>
                      </a:pPr>
                      <a:r>
                        <a:rPr lang="en-US" sz="1100">
                          <a:solidFill>
                            <a:srgbClr val="000000"/>
                          </a:solidFill>
                          <a:latin typeface="Cambria"/>
                          <a:ea typeface="Cambria"/>
                          <a:cs typeface="Times New Roman"/>
                        </a:rPr>
                        <a:t>60</a:t>
                      </a:r>
                      <a:endParaRPr lang="en-US" sz="1100">
                        <a:solidFill>
                          <a:srgbClr val="000000"/>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3.5</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26</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solidFill>
                            <a:schemeClr val="bg1"/>
                          </a:solidFill>
                          <a:latin typeface="Segoe Print"/>
                          <a:ea typeface="Cambria"/>
                          <a:cs typeface="Times New Roman"/>
                        </a:rPr>
                        <a:t>18</a:t>
                      </a:r>
                      <a:endParaRPr lang="en-US" sz="110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solidFill>
                            <a:schemeClr val="bg1"/>
                          </a:solidFill>
                          <a:latin typeface="Segoe Print"/>
                          <a:ea typeface="Cambria"/>
                          <a:cs typeface="Times New Roman"/>
                        </a:rPr>
                        <a:t>8</a:t>
                      </a:r>
                      <a:endParaRPr lang="en-US" sz="1100" dirty="0">
                        <a:solidFill>
                          <a:schemeClr val="bg1"/>
                        </a:solidFill>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80"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Arial" pitchFamily="34" charset="0"/>
                <a:cs typeface="Arial" pitchFamily="34" charset="0"/>
              </a:rPr>
              <a:t>Data Collection: CO</a:t>
            </a:r>
            <a:r>
              <a:rPr kumimoji="0" lang="en-US" sz="1100" b="0" i="0" u="none" strike="noStrike" cap="none" normalizeH="0" baseline="-30000" smtClean="0">
                <a:ln>
                  <a:noFill/>
                </a:ln>
                <a:solidFill>
                  <a:srgbClr val="000000"/>
                </a:solidFill>
                <a:effectLst/>
                <a:latin typeface="Arial" pitchFamily="34" charset="0"/>
                <a:ea typeface="Arial" pitchFamily="34" charset="0"/>
                <a:cs typeface="Arial" pitchFamily="34" charset="0"/>
              </a:rPr>
              <a:t>2</a:t>
            </a:r>
            <a:r>
              <a:rPr kumimoji="0" lang="en-US" sz="1100" b="0" i="0" u="none" strike="noStrike" cap="none" normalizeH="0" baseline="0" smtClean="0">
                <a:ln>
                  <a:noFill/>
                </a:ln>
                <a:solidFill>
                  <a:srgbClr val="000000"/>
                </a:solidFill>
                <a:effectLst/>
                <a:latin typeface="Arial" pitchFamily="34" charset="0"/>
                <a:ea typeface="Arial" pitchFamily="34" charset="0"/>
                <a:cs typeface="Arial" pitchFamily="34" charset="0"/>
              </a:rPr>
              <a:t> produced (ml)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1117572" y="1429136"/>
          <a:ext cx="4640820" cy="3364992"/>
        </p:xfrm>
        <a:graphic>
          <a:graphicData uri="http://schemas.openxmlformats.org/drawingml/2006/table">
            <a:tbl>
              <a:tblPr/>
              <a:tblGrid>
                <a:gridCol w="765159"/>
                <a:gridCol w="765159"/>
                <a:gridCol w="815598"/>
                <a:gridCol w="764586"/>
                <a:gridCol w="765159"/>
                <a:gridCol w="765159"/>
              </a:tblGrid>
              <a:tr h="272416">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0</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0</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0</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0</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0</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6</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4</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2</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9</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2</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6</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2.5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2</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14</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9</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3</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4</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16</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12.5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19</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15</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6</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16 </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7</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2416">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3.5</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26</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a:solidFill>
                            <a:srgbClr val="002060"/>
                          </a:solidFill>
                          <a:latin typeface="Segoe Print"/>
                          <a:ea typeface="Cambria"/>
                          <a:cs typeface="Times New Roman"/>
                        </a:rPr>
                        <a:t>18</a:t>
                      </a:r>
                      <a:endParaRPr lang="en-US" sz="110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dirty="0">
                          <a:solidFill>
                            <a:srgbClr val="002060"/>
                          </a:solidFill>
                          <a:latin typeface="Segoe Print"/>
                          <a:ea typeface="Cambria"/>
                          <a:cs typeface="Times New Roman"/>
                        </a:rPr>
                        <a:t>8</a:t>
                      </a:r>
                      <a:endParaRPr lang="en-US" sz="1100" dirty="0">
                        <a:solidFill>
                          <a:srgbClr val="000000"/>
                        </a:solidFill>
                        <a:latin typeface="Arial"/>
                        <a:ea typeface="Arial"/>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0"/>
                                        <p:tgtEl>
                                          <p:spTgt spid="13"/>
                                        </p:tgtEl>
                                      </p:cBhvr>
                                    </p:animEffect>
                                  </p:childTnLst>
                                </p:cTn>
                              </p:par>
                              <p:par>
                                <p:cTn id="8" presetID="22" presetClass="exit" presetSubtype="8" fill="hold" nodeType="withEffect">
                                  <p:stCondLst>
                                    <p:cond delay="0"/>
                                  </p:stCondLst>
                                  <p:childTnLst>
                                    <p:animEffect transition="out" filter="wipe(left)">
                                      <p:cBhvr>
                                        <p:cTn id="9" dur="5000"/>
                                        <p:tgtEl>
                                          <p:spTgt spid="3078"/>
                                        </p:tgtEl>
                                      </p:cBhvr>
                                    </p:animEffect>
                                    <p:set>
                                      <p:cBhvr>
                                        <p:cTn id="10" dur="1" fill="hold">
                                          <p:stCondLst>
                                            <p:cond delay="49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37283" y="346841"/>
            <a:ext cx="1308538" cy="329499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76634" y="287138"/>
            <a:ext cx="9959688" cy="34027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a Better Procedure</a:t>
            </a:r>
            <a:endParaRPr lang="en-US" dirty="0"/>
          </a:p>
        </p:txBody>
      </p:sp>
      <p:sp>
        <p:nvSpPr>
          <p:cNvPr id="9" name="Content Placeholder 8"/>
          <p:cNvSpPr>
            <a:spLocks noGrp="1"/>
          </p:cNvSpPr>
          <p:nvPr>
            <p:ph idx="1"/>
          </p:nvPr>
        </p:nvSpPr>
        <p:spPr/>
        <p:txBody>
          <a:bodyPr>
            <a:normAutofit/>
          </a:bodyPr>
          <a:lstStyle/>
          <a:p>
            <a:r>
              <a:rPr lang="en-US" sz="3600" dirty="0" smtClean="0"/>
              <a:t>Students will now use their results to develop another experiment or a procedure for a larger scale fermentation. </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577937" y="209550"/>
            <a:ext cx="8799552" cy="415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727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56"/>
            <a:ext cx="10515600" cy="1325563"/>
          </a:xfrm>
        </p:spPr>
        <p:txBody>
          <a:bodyPr/>
          <a:lstStyle/>
          <a:p>
            <a:r>
              <a:rPr lang="en-US" dirty="0" smtClean="0"/>
              <a:t>Enzymes </a:t>
            </a:r>
            <a:endParaRPr lang="en-US" dirty="0"/>
          </a:p>
        </p:txBody>
      </p:sp>
      <p:sp>
        <p:nvSpPr>
          <p:cNvPr id="8" name="Content Placeholder 7"/>
          <p:cNvSpPr>
            <a:spLocks noGrp="1"/>
          </p:cNvSpPr>
          <p:nvPr>
            <p:ph idx="1"/>
          </p:nvPr>
        </p:nvSpPr>
        <p:spPr>
          <a:xfrm>
            <a:off x="800100" y="3543300"/>
            <a:ext cx="10515600" cy="2171700"/>
          </a:xfrm>
        </p:spPr>
        <p:txBody>
          <a:bodyPr/>
          <a:lstStyle/>
          <a:p>
            <a:r>
              <a:rPr lang="en-US" dirty="0" smtClean="0"/>
              <a:t>Scientists and industry professionals are constantly working to make the fermentation procedure more efficient. Different enzymes are added to the corn in order to break the starch into simple sugars that the yeast can process into ethanol. </a:t>
            </a:r>
            <a:endParaRPr lang="en-US" dirty="0"/>
          </a:p>
        </p:txBody>
      </p:sp>
      <p:pic>
        <p:nvPicPr>
          <p:cNvPr id="4" name="Picture 3"/>
          <p:cNvPicPr/>
          <p:nvPr/>
        </p:nvPicPr>
        <p:blipFill>
          <a:blip r:embed="rId2" cstate="print"/>
          <a:srcRect/>
          <a:stretch>
            <a:fillRect/>
          </a:stretch>
        </p:blipFill>
        <p:spPr bwMode="auto">
          <a:xfrm>
            <a:off x="3273054" y="1190847"/>
            <a:ext cx="5539868" cy="1930727"/>
          </a:xfrm>
          <a:prstGeom prst="rect">
            <a:avLst/>
          </a:prstGeom>
          <a:noFill/>
          <a:ln w="9525">
            <a:noFill/>
            <a:miter lim="800000"/>
            <a:headEnd/>
            <a:tailEnd/>
          </a:ln>
        </p:spPr>
      </p:pic>
    </p:spTree>
    <p:extLst>
      <p:ext uri="{BB962C8B-B14F-4D97-AF65-F5344CB8AC3E}">
        <p14:creationId xmlns:p14="http://schemas.microsoft.com/office/powerpoint/2010/main" val="285118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56"/>
            <a:ext cx="10515600" cy="1325563"/>
          </a:xfrm>
        </p:spPr>
        <p:txBody>
          <a:bodyPr/>
          <a:lstStyle/>
          <a:p>
            <a:r>
              <a:rPr lang="en-US" dirty="0" smtClean="0"/>
              <a:t>Enzymes </a:t>
            </a:r>
            <a:endParaRPr lang="en-US" dirty="0"/>
          </a:p>
        </p:txBody>
      </p:sp>
      <p:pic>
        <p:nvPicPr>
          <p:cNvPr id="4" name="Picture 3"/>
          <p:cNvPicPr/>
          <p:nvPr/>
        </p:nvPicPr>
        <p:blipFill>
          <a:blip r:embed="rId2" cstate="print"/>
          <a:srcRect t="57709"/>
          <a:stretch>
            <a:fillRect/>
          </a:stretch>
        </p:blipFill>
        <p:spPr bwMode="auto">
          <a:xfrm>
            <a:off x="339354" y="1295400"/>
            <a:ext cx="11373866" cy="1676400"/>
          </a:xfrm>
          <a:prstGeom prst="rect">
            <a:avLst/>
          </a:prstGeom>
          <a:noFill/>
          <a:ln w="9525">
            <a:noFill/>
            <a:miter lim="800000"/>
            <a:headEnd/>
            <a:tailEnd/>
          </a:ln>
        </p:spPr>
      </p:pic>
      <p:pic>
        <p:nvPicPr>
          <p:cNvPr id="5" name="Picture 4"/>
          <p:cNvPicPr/>
          <p:nvPr/>
        </p:nvPicPr>
        <p:blipFill>
          <a:blip r:embed="rId2" cstate="print"/>
          <a:srcRect l="66775" t="55736"/>
          <a:stretch>
            <a:fillRect/>
          </a:stretch>
        </p:blipFill>
        <p:spPr bwMode="auto">
          <a:xfrm>
            <a:off x="1543050" y="3638550"/>
            <a:ext cx="3219450" cy="1581150"/>
          </a:xfrm>
          <a:prstGeom prst="rect">
            <a:avLst/>
          </a:prstGeom>
          <a:noFill/>
          <a:ln w="9525">
            <a:noFill/>
            <a:miter lim="800000"/>
            <a:headEnd/>
            <a:tailEnd/>
          </a:ln>
        </p:spPr>
      </p:pic>
      <p:pic>
        <p:nvPicPr>
          <p:cNvPr id="6" name="Picture 5"/>
          <p:cNvPicPr/>
          <p:nvPr/>
        </p:nvPicPr>
        <p:blipFill>
          <a:blip r:embed="rId2" cstate="print"/>
          <a:srcRect l="66775" t="70135" r="22019"/>
          <a:stretch>
            <a:fillRect/>
          </a:stretch>
        </p:blipFill>
        <p:spPr bwMode="auto">
          <a:xfrm>
            <a:off x="8134350" y="4171950"/>
            <a:ext cx="1085850" cy="1066800"/>
          </a:xfrm>
          <a:prstGeom prst="rect">
            <a:avLst/>
          </a:prstGeom>
          <a:noFill/>
          <a:ln w="9525">
            <a:noFill/>
            <a:miter lim="800000"/>
            <a:headEnd/>
            <a:tailEnd/>
          </a:ln>
        </p:spPr>
      </p:pic>
      <p:sp>
        <p:nvSpPr>
          <p:cNvPr id="7" name="TextBox 6"/>
          <p:cNvSpPr txBox="1"/>
          <p:nvPr/>
        </p:nvSpPr>
        <p:spPr>
          <a:xfrm>
            <a:off x="2324100" y="3543300"/>
            <a:ext cx="1584473" cy="584775"/>
          </a:xfrm>
          <a:prstGeom prst="rect">
            <a:avLst/>
          </a:prstGeom>
          <a:noFill/>
        </p:spPr>
        <p:txBody>
          <a:bodyPr wrap="none" rtlCol="0">
            <a:spAutoFit/>
          </a:bodyPr>
          <a:lstStyle/>
          <a:p>
            <a:r>
              <a:rPr lang="en-US" sz="3200" dirty="0" smtClean="0"/>
              <a:t>Amylase</a:t>
            </a:r>
            <a:endParaRPr lang="en-US" sz="3200" dirty="0"/>
          </a:p>
        </p:txBody>
      </p:sp>
      <p:sp>
        <p:nvSpPr>
          <p:cNvPr id="9" name="TextBox 8"/>
          <p:cNvSpPr txBox="1"/>
          <p:nvPr/>
        </p:nvSpPr>
        <p:spPr>
          <a:xfrm>
            <a:off x="7658100" y="3581400"/>
            <a:ext cx="2501198" cy="584775"/>
          </a:xfrm>
          <a:prstGeom prst="rect">
            <a:avLst/>
          </a:prstGeom>
          <a:noFill/>
        </p:spPr>
        <p:txBody>
          <a:bodyPr wrap="none" rtlCol="0">
            <a:spAutoFit/>
          </a:bodyPr>
          <a:lstStyle/>
          <a:p>
            <a:r>
              <a:rPr lang="en-US" sz="3200" dirty="0" smtClean="0"/>
              <a:t>Glucoamylase</a:t>
            </a:r>
            <a:endParaRPr lang="en-US" sz="3200" dirty="0"/>
          </a:p>
        </p:txBody>
      </p:sp>
      <p:pic>
        <p:nvPicPr>
          <p:cNvPr id="10" name="Picture 9"/>
          <p:cNvPicPr/>
          <p:nvPr/>
        </p:nvPicPr>
        <p:blipFill>
          <a:blip r:embed="rId2" cstate="print">
            <a:clrChange>
              <a:clrFrom>
                <a:srgbClr val="FFFFFF"/>
              </a:clrFrom>
              <a:clrTo>
                <a:srgbClr val="FFFFFF">
                  <a:alpha val="0"/>
                </a:srgbClr>
              </a:clrTo>
            </a:clrChange>
          </a:blip>
          <a:srcRect l="66775" t="55736"/>
          <a:stretch>
            <a:fillRect/>
          </a:stretch>
        </p:blipFill>
        <p:spPr bwMode="auto">
          <a:xfrm rot="575747">
            <a:off x="342900" y="4819650"/>
            <a:ext cx="3219450" cy="1581150"/>
          </a:xfrm>
          <a:prstGeom prst="rect">
            <a:avLst/>
          </a:prstGeom>
          <a:noFill/>
          <a:ln w="9525">
            <a:noFill/>
            <a:miter lim="800000"/>
            <a:headEnd/>
            <a:tailEnd/>
          </a:ln>
        </p:spPr>
      </p:pic>
      <p:pic>
        <p:nvPicPr>
          <p:cNvPr id="11" name="Picture 10"/>
          <p:cNvPicPr/>
          <p:nvPr/>
        </p:nvPicPr>
        <p:blipFill>
          <a:blip r:embed="rId2" cstate="print"/>
          <a:srcRect l="66775" t="70135" r="22019"/>
          <a:stretch>
            <a:fillRect/>
          </a:stretch>
        </p:blipFill>
        <p:spPr bwMode="auto">
          <a:xfrm rot="580534">
            <a:off x="9582150" y="4667250"/>
            <a:ext cx="1085850" cy="1066800"/>
          </a:xfrm>
          <a:prstGeom prst="rect">
            <a:avLst/>
          </a:prstGeom>
          <a:noFill/>
          <a:ln w="9525">
            <a:noFill/>
            <a:miter lim="800000"/>
            <a:headEnd/>
            <a:tailEnd/>
          </a:ln>
        </p:spPr>
      </p:pic>
      <p:pic>
        <p:nvPicPr>
          <p:cNvPr id="12" name="Picture 11"/>
          <p:cNvPicPr/>
          <p:nvPr/>
        </p:nvPicPr>
        <p:blipFill>
          <a:blip r:embed="rId2" cstate="print"/>
          <a:srcRect l="66775" t="70135" r="22019"/>
          <a:stretch>
            <a:fillRect/>
          </a:stretch>
        </p:blipFill>
        <p:spPr bwMode="auto">
          <a:xfrm rot="20925583">
            <a:off x="10668000" y="3905250"/>
            <a:ext cx="1085850" cy="1066800"/>
          </a:xfrm>
          <a:prstGeom prst="rect">
            <a:avLst/>
          </a:prstGeom>
          <a:noFill/>
          <a:ln w="9525">
            <a:noFill/>
            <a:miter lim="800000"/>
            <a:headEnd/>
            <a:tailEnd/>
          </a:ln>
        </p:spPr>
      </p:pic>
      <p:pic>
        <p:nvPicPr>
          <p:cNvPr id="13" name="Picture 12"/>
          <p:cNvPicPr/>
          <p:nvPr/>
        </p:nvPicPr>
        <p:blipFill>
          <a:blip r:embed="rId2" cstate="print"/>
          <a:srcRect l="66775" t="70135" r="22019"/>
          <a:stretch>
            <a:fillRect/>
          </a:stretch>
        </p:blipFill>
        <p:spPr bwMode="auto">
          <a:xfrm rot="414944">
            <a:off x="11012592" y="5181601"/>
            <a:ext cx="1085850" cy="1066800"/>
          </a:xfrm>
          <a:prstGeom prst="rect">
            <a:avLst/>
          </a:prstGeom>
          <a:noFill/>
          <a:ln w="9525">
            <a:noFill/>
            <a:miter lim="800000"/>
            <a:headEnd/>
            <a:tailEnd/>
          </a:ln>
        </p:spPr>
      </p:pic>
      <p:pic>
        <p:nvPicPr>
          <p:cNvPr id="14" name="Picture 13"/>
          <p:cNvPicPr/>
          <p:nvPr/>
        </p:nvPicPr>
        <p:blipFill>
          <a:blip r:embed="rId2" cstate="print"/>
          <a:srcRect l="66775" t="70135" r="22019"/>
          <a:stretch>
            <a:fillRect/>
          </a:stretch>
        </p:blipFill>
        <p:spPr bwMode="auto">
          <a:xfrm rot="20593377">
            <a:off x="8575884" y="5405858"/>
            <a:ext cx="1085850" cy="1066800"/>
          </a:xfrm>
          <a:prstGeom prst="rect">
            <a:avLst/>
          </a:prstGeom>
          <a:noFill/>
          <a:ln w="9525">
            <a:noFill/>
            <a:miter lim="800000"/>
            <a:headEnd/>
            <a:tailEnd/>
          </a:ln>
        </p:spPr>
      </p:pic>
      <p:pic>
        <p:nvPicPr>
          <p:cNvPr id="15" name="Picture 14"/>
          <p:cNvPicPr/>
          <p:nvPr/>
        </p:nvPicPr>
        <p:blipFill>
          <a:blip r:embed="rId2" cstate="print"/>
          <a:srcRect l="66775" t="70135" r="22019"/>
          <a:stretch>
            <a:fillRect/>
          </a:stretch>
        </p:blipFill>
        <p:spPr bwMode="auto">
          <a:xfrm rot="20417424">
            <a:off x="7105650" y="5067300"/>
            <a:ext cx="1085850" cy="1066800"/>
          </a:xfrm>
          <a:prstGeom prst="rect">
            <a:avLst/>
          </a:prstGeom>
          <a:noFill/>
          <a:ln w="9525">
            <a:noFill/>
            <a:miter lim="800000"/>
            <a:headEnd/>
            <a:tailEnd/>
          </a:ln>
        </p:spPr>
      </p:pic>
    </p:spTree>
    <p:extLst>
      <p:ext uri="{BB962C8B-B14F-4D97-AF65-F5344CB8AC3E}">
        <p14:creationId xmlns:p14="http://schemas.microsoft.com/office/powerpoint/2010/main" val="285118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 </a:t>
            </a:r>
            <a:endParaRPr lang="en-US" dirty="0"/>
          </a:p>
        </p:txBody>
      </p:sp>
      <p:sp>
        <p:nvSpPr>
          <p:cNvPr id="8" name="Content Placeholder 7"/>
          <p:cNvSpPr>
            <a:spLocks noGrp="1"/>
          </p:cNvSpPr>
          <p:nvPr>
            <p:ph idx="1"/>
          </p:nvPr>
        </p:nvSpPr>
        <p:spPr/>
        <p:txBody>
          <a:bodyPr/>
          <a:lstStyle/>
          <a:p>
            <a:r>
              <a:rPr lang="en-US" dirty="0" smtClean="0"/>
              <a:t>This lab is designed to allow students to experiment with different variables in the fermentation process to determine their effect. These findings are then used to develop a fermentation procedure that they may use on a larger sample for the distillation lab. </a:t>
            </a:r>
            <a:endParaRPr lang="en-US" dirty="0"/>
          </a:p>
        </p:txBody>
      </p:sp>
    </p:spTree>
    <p:extLst>
      <p:ext uri="{BB962C8B-B14F-4D97-AF65-F5344CB8AC3E}">
        <p14:creationId xmlns:p14="http://schemas.microsoft.com/office/powerpoint/2010/main" val="285118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84696" y="1970690"/>
            <a:ext cx="1472541" cy="34675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Preparing samples</a:t>
            </a:r>
            <a:endParaRPr lang="en-US" dirty="0"/>
          </a:p>
        </p:txBody>
      </p:sp>
      <p:sp>
        <p:nvSpPr>
          <p:cNvPr id="3" name="Content Placeholder 2"/>
          <p:cNvSpPr>
            <a:spLocks noGrp="1"/>
          </p:cNvSpPr>
          <p:nvPr>
            <p:ph idx="1"/>
          </p:nvPr>
        </p:nvSpPr>
        <p:spPr>
          <a:xfrm>
            <a:off x="4745421" y="1907626"/>
            <a:ext cx="6844861" cy="3181515"/>
          </a:xfrm>
        </p:spPr>
        <p:txBody>
          <a:bodyPr/>
          <a:lstStyle/>
          <a:p>
            <a:pPr>
              <a:buNone/>
            </a:pPr>
            <a:r>
              <a:rPr lang="en-US" dirty="0" smtClean="0"/>
              <a:t>Materials needed:</a:t>
            </a:r>
          </a:p>
          <a:p>
            <a:pPr>
              <a:buNone/>
            </a:pPr>
            <a:r>
              <a:rPr lang="en-US" dirty="0" smtClean="0"/>
              <a:t>	1 test tube  </a:t>
            </a:r>
          </a:p>
          <a:p>
            <a:pPr>
              <a:buNone/>
            </a:pPr>
            <a:r>
              <a:rPr lang="en-US" dirty="0" smtClean="0"/>
              <a:t>	1.0 g ground corn</a:t>
            </a:r>
          </a:p>
          <a:p>
            <a:pPr>
              <a:buNone/>
            </a:pPr>
            <a:r>
              <a:rPr lang="en-US" dirty="0" smtClean="0"/>
              <a:t>	5 ml of distilled water</a:t>
            </a:r>
          </a:p>
          <a:p>
            <a:pPr>
              <a:buNone/>
            </a:pPr>
            <a:r>
              <a:rPr lang="en-US" dirty="0" smtClean="0"/>
              <a:t>	Stirring rod</a:t>
            </a:r>
          </a:p>
          <a:p>
            <a:pPr>
              <a:buNone/>
            </a:pPr>
            <a:r>
              <a:rPr lang="en-US" dirty="0" smtClean="0"/>
              <a:t>	Test tube </a:t>
            </a:r>
            <a:r>
              <a:rPr lang="en-US" dirty="0" err="1" smtClean="0"/>
              <a:t>cholder</a:t>
            </a:r>
            <a:endParaRPr lang="en-US" dirty="0" smtClean="0"/>
          </a:p>
          <a:p>
            <a:pPr>
              <a:buNone/>
            </a:pPr>
            <a:endParaRPr lang="en-US" dirty="0" smtClean="0"/>
          </a:p>
        </p:txBody>
      </p:sp>
      <p:sp>
        <p:nvSpPr>
          <p:cNvPr id="8" name="Oval 7"/>
          <p:cNvSpPr/>
          <p:nvPr/>
        </p:nvSpPr>
        <p:spPr>
          <a:xfrm>
            <a:off x="-1328532" y="4652477"/>
            <a:ext cx="441363" cy="417673"/>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28532" y="2362577"/>
            <a:ext cx="441363" cy="2517569"/>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1314680" y="2384352"/>
            <a:ext cx="415636" cy="2517569"/>
          </a:xfrm>
          <a:prstGeom prst="rect">
            <a:avLst/>
          </a:prstGeom>
          <a:solidFill>
            <a:schemeClr val="bg1">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1326557" y="2258950"/>
            <a:ext cx="439389" cy="225627"/>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2537986" y="1596424"/>
            <a:ext cx="809625" cy="338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n 13"/>
          <p:cNvSpPr/>
          <p:nvPr/>
        </p:nvSpPr>
        <p:spPr>
          <a:xfrm>
            <a:off x="2709693" y="3368538"/>
            <a:ext cx="441435" cy="882869"/>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2714953" y="4114800"/>
            <a:ext cx="441435" cy="882869"/>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Preparing samples</a:t>
            </a:r>
            <a:endParaRPr lang="en-US" dirty="0"/>
          </a:p>
        </p:txBody>
      </p:sp>
      <p:sp>
        <p:nvSpPr>
          <p:cNvPr id="3" name="Content Placeholder 2"/>
          <p:cNvSpPr>
            <a:spLocks noGrp="1"/>
          </p:cNvSpPr>
          <p:nvPr>
            <p:ph idx="1"/>
          </p:nvPr>
        </p:nvSpPr>
        <p:spPr>
          <a:xfrm>
            <a:off x="4745421" y="1907626"/>
            <a:ext cx="6844861" cy="3181515"/>
          </a:xfrm>
        </p:spPr>
        <p:txBody>
          <a:bodyPr/>
          <a:lstStyle/>
          <a:p>
            <a:pPr marL="514350" indent="-514350">
              <a:buAutoNum type="arabicPeriod"/>
            </a:pPr>
            <a:r>
              <a:rPr lang="en-US" dirty="0" smtClean="0"/>
              <a:t>Add 1.0 g of corn to each test tube</a:t>
            </a:r>
          </a:p>
          <a:p>
            <a:pPr marL="514350" indent="-514350">
              <a:buAutoNum type="arabicPeriod"/>
            </a:pPr>
            <a:r>
              <a:rPr lang="en-US" dirty="0" smtClean="0"/>
              <a:t>Add approximately 5 ml of water</a:t>
            </a:r>
          </a:p>
          <a:p>
            <a:pPr marL="514350" indent="-514350">
              <a:buAutoNum type="arabicPeriod"/>
            </a:pPr>
            <a:r>
              <a:rPr lang="en-US" dirty="0" smtClean="0"/>
              <a:t>Use stirring rod to mix well</a:t>
            </a:r>
          </a:p>
          <a:p>
            <a:pPr>
              <a:buNone/>
            </a:pPr>
            <a:endParaRPr lang="en-US" dirty="0" smtClean="0"/>
          </a:p>
        </p:txBody>
      </p:sp>
      <p:sp>
        <p:nvSpPr>
          <p:cNvPr id="19" name="Can 18"/>
          <p:cNvSpPr/>
          <p:nvPr/>
        </p:nvSpPr>
        <p:spPr>
          <a:xfrm>
            <a:off x="2704433" y="3379044"/>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2506456" y="1738313"/>
            <a:ext cx="809625" cy="3381375"/>
          </a:xfrm>
          <a:prstGeom prst="rect">
            <a:avLst/>
          </a:prstGeom>
          <a:noFill/>
          <a:ln w="9525">
            <a:noFill/>
            <a:miter lim="800000"/>
            <a:headEnd/>
            <a:tailEnd/>
          </a:ln>
        </p:spPr>
      </p:pic>
      <p:grpSp>
        <p:nvGrpSpPr>
          <p:cNvPr id="4" name="Group 17"/>
          <p:cNvGrpSpPr/>
          <p:nvPr/>
        </p:nvGrpSpPr>
        <p:grpSpPr>
          <a:xfrm>
            <a:off x="2882462" y="-110362"/>
            <a:ext cx="47296" cy="3231931"/>
            <a:chOff x="2882462" y="0"/>
            <a:chExt cx="47296" cy="3231931"/>
          </a:xfrm>
        </p:grpSpPr>
        <p:cxnSp>
          <p:nvCxnSpPr>
            <p:cNvPr id="16" name="Straight Connector 15"/>
            <p:cNvCxnSpPr/>
            <p:nvPr/>
          </p:nvCxnSpPr>
          <p:spPr>
            <a:xfrm>
              <a:off x="2882462" y="0"/>
              <a:ext cx="47296" cy="3231931"/>
            </a:xfrm>
            <a:prstGeom prst="line">
              <a:avLst/>
            </a:prstGeom>
            <a:ln w="47625" cap="rnd">
              <a:solidFill>
                <a:srgbClr val="4472C4">
                  <a:alpha val="40000"/>
                </a:srgbClr>
              </a:solidFill>
              <a:beve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82462" y="0"/>
              <a:ext cx="47296" cy="3231931"/>
            </a:xfrm>
            <a:prstGeom prst="line">
              <a:avLst/>
            </a:prstGeom>
            <a:ln w="76200" cap="rnd">
              <a:solidFill>
                <a:srgbClr val="4472C4">
                  <a:alpha val="40000"/>
                </a:srgbClr>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par>
                          <p:cTn id="24" fill="hold">
                            <p:stCondLst>
                              <p:cond delay="7000"/>
                            </p:stCondLst>
                            <p:childTnLst>
                              <p:par>
                                <p:cTn id="25" presetID="47"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8000"/>
                            </p:stCondLst>
                            <p:childTnLst>
                              <p:par>
                                <p:cTn id="31" presetID="42" presetClass="path" presetSubtype="0" accel="50000" decel="50000" fill="hold" nodeType="afterEffect">
                                  <p:stCondLst>
                                    <p:cond delay="0"/>
                                  </p:stCondLst>
                                  <p:childTnLst>
                                    <p:animMotion origin="layout" path="M -4.6242E-6 -4.44444E-6 L -0.0013 0.24422 " pathEditMode="relative" rAng="0" ptsTypes="AA">
                                      <p:cBhvr>
                                        <p:cTn id="32" dur="2000" fill="hold"/>
                                        <p:tgtEl>
                                          <p:spTgt spid="4"/>
                                        </p:tgtEl>
                                        <p:attrNameLst>
                                          <p:attrName>ppt_x</p:attrName>
                                          <p:attrName>ppt_y</p:attrName>
                                        </p:attrNameLst>
                                      </p:cBhvr>
                                      <p:rCtr x="-100" y="12200"/>
                                    </p:animMotion>
                                  </p:childTnLst>
                                </p:cTn>
                              </p:par>
                            </p:childTnLst>
                          </p:cTn>
                        </p:par>
                        <p:par>
                          <p:cTn id="33" fill="hold">
                            <p:stCondLst>
                              <p:cond delay="10000"/>
                            </p:stCondLst>
                            <p:childTnLst>
                              <p:par>
                                <p:cTn id="34" presetID="46" presetClass="path" presetSubtype="0" accel="50000" decel="50000" fill="hold" nodeType="afterEffect">
                                  <p:stCondLst>
                                    <p:cond delay="0"/>
                                  </p:stCondLst>
                                  <p:childTnLst>
                                    <p:animMotion origin="layout" path="M -0.01432 0.24306 C -0.01471 0.2294 -0.00924 0.21737 -0.00182 0.21644 C 0.00521 0.21528 0.01186 0.22477 0.01225 0.2382 C 0.0129 0.2507 0.00821 0.26227 0.00157 0.2632 C -0.00455 0.26389 -0.01029 0.25602 -0.01068 0.24445 C -0.01107 0.23403 -0.00729 0.22385 -0.00169 0.22315 C 0.00352 0.22246 0.00834 0.22894 0.00873 0.23843 C 0.00912 0.24723 0.006 0.25579 0.00131 0.25625 C -0.00286 0.25695 -0.00677 0.25186 -0.00716 0.24399 C -0.00742 0.23681 -0.00508 0.2301 -0.00143 0.22987 C 0.00183 0.2294 0.00495 0.23311 0.00521 0.23889 C 0.00548 0.24422 0.00378 0.24908 0.00118 0.24954 C -0.00104 0.25 -0.00338 0.24769 -0.00351 0.24352 C -0.00377 0.24028 -0.00286 0.23658 -0.00117 0.23635 C 0.00013 0.23635 0.00144 0.23704 0.0017 0.23936 C 0.00183 0.24075 0.00157 0.24237 0.00092 0.24283 C 0.00053 0.24306 0.0004 0.24306 -4.6242E-6 0.24283 " pathEditMode="relative" rAng="0" ptsTypes="fffffffffffffffff">
                                      <p:cBhvr>
                                        <p:cTn id="35" dur="2000" fill="hold"/>
                                        <p:tgtEl>
                                          <p:spTgt spid="4"/>
                                        </p:tgtEl>
                                        <p:attrNameLst>
                                          <p:attrName>ppt_x</p:attrName>
                                          <p:attrName>ppt_y</p:attrName>
                                        </p:attrNameLst>
                                      </p:cBhvr>
                                      <p:rCtr x="1300" y="-300"/>
                                    </p:animMotion>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3000"/>
                                        <p:tgtEl>
                                          <p:spTgt spid="19"/>
                                        </p:tgtEl>
                                      </p:cBhvr>
                                    </p:animEffect>
                                  </p:childTnLst>
                                </p:cTn>
                              </p:par>
                            </p:childTnLst>
                          </p:cTn>
                        </p:par>
                        <p:par>
                          <p:cTn id="39" fill="hold">
                            <p:stCondLst>
                              <p:cond delay="13000"/>
                            </p:stCondLst>
                            <p:childTnLst>
                              <p:par>
                                <p:cTn id="40" presetID="47" presetClass="exit" presetSubtype="0" fill="hold" nodeType="afterEffect">
                                  <p:stCondLst>
                                    <p:cond delay="0"/>
                                  </p:stCondLst>
                                  <p:childTnLst>
                                    <p:animEffect transition="out" filter="fade">
                                      <p:cBhvr>
                                        <p:cTn id="41" dur="1000"/>
                                        <p:tgtEl>
                                          <p:spTgt spid="4"/>
                                        </p:tgtEl>
                                      </p:cBhvr>
                                    </p:animEffect>
                                    <p:anim calcmode="lin" valueType="num">
                                      <p:cBhvr>
                                        <p:cTn id="42" dur="1000"/>
                                        <p:tgtEl>
                                          <p:spTgt spid="4"/>
                                        </p:tgtEl>
                                        <p:attrNameLst>
                                          <p:attrName>ppt_x</p:attrName>
                                        </p:attrNameLst>
                                      </p:cBhvr>
                                      <p:tavLst>
                                        <p:tav tm="0">
                                          <p:val>
                                            <p:strVal val="ppt_x"/>
                                          </p:val>
                                        </p:tav>
                                        <p:tav tm="100000">
                                          <p:val>
                                            <p:strVal val="ppt_x"/>
                                          </p:val>
                                        </p:tav>
                                      </p:tavLst>
                                    </p:anim>
                                    <p:anim calcmode="lin" valueType="num">
                                      <p:cBhvr>
                                        <p:cTn id="43" dur="1000"/>
                                        <p:tgtEl>
                                          <p:spTgt spid="4"/>
                                        </p:tgtEl>
                                        <p:attrNameLst>
                                          <p:attrName>ppt_y</p:attrName>
                                        </p:attrNameLst>
                                      </p:cBhvr>
                                      <p:tavLst>
                                        <p:tav tm="0">
                                          <p:val>
                                            <p:strVal val="ppt_y"/>
                                          </p:val>
                                        </p:tav>
                                        <p:tav tm="100000">
                                          <p:val>
                                            <p:strVal val="ppt_y-.1"/>
                                          </p:val>
                                        </p:tav>
                                      </p:tavLst>
                                    </p:anim>
                                    <p:set>
                                      <p:cBhvr>
                                        <p:cTn id="4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 grpId="0" uiExpand="1" build="p"/>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5372100"/>
            <a:ext cx="12192000"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Rectangle 64"/>
          <p:cNvSpPr/>
          <p:nvPr/>
        </p:nvSpPr>
        <p:spPr>
          <a:xfrm>
            <a:off x="5334000" y="47625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058150" y="49530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609850" y="457200"/>
            <a:ext cx="1295400" cy="5905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032235" y="5034479"/>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r="14459"/>
          <a:stretch>
            <a:fillRect/>
          </a:stretch>
        </p:blipFill>
        <p:spPr bwMode="auto">
          <a:xfrm>
            <a:off x="908166" y="129478"/>
            <a:ext cx="8519613" cy="3402734"/>
          </a:xfrm>
          <a:prstGeom prst="rect">
            <a:avLst/>
          </a:prstGeom>
          <a:noFill/>
          <a:ln w="9525">
            <a:noFill/>
            <a:miter lim="800000"/>
            <a:headEnd/>
            <a:tailEnd/>
          </a:ln>
        </p:spPr>
      </p:pic>
      <p:sp>
        <p:nvSpPr>
          <p:cNvPr id="6" name="Can 5"/>
          <p:cNvSpPr/>
          <p:nvPr/>
        </p:nvSpPr>
        <p:spPr>
          <a:xfrm>
            <a:off x="3021728" y="4614080"/>
            <a:ext cx="441435" cy="557020"/>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2837515" y="3460859"/>
            <a:ext cx="809625" cy="3381375"/>
          </a:xfrm>
          <a:prstGeom prst="rect">
            <a:avLst/>
          </a:prstGeom>
          <a:noFill/>
          <a:ln w="9525">
            <a:noFill/>
            <a:miter lim="800000"/>
            <a:headEnd/>
            <a:tailEnd/>
          </a:ln>
        </p:spPr>
      </p:pic>
      <p:grpSp>
        <p:nvGrpSpPr>
          <p:cNvPr id="18" name="Group 17"/>
          <p:cNvGrpSpPr/>
          <p:nvPr/>
        </p:nvGrpSpPr>
        <p:grpSpPr>
          <a:xfrm>
            <a:off x="-210655" y="3058509"/>
            <a:ext cx="2579731" cy="2938092"/>
            <a:chOff x="-210655" y="3058509"/>
            <a:chExt cx="2579731" cy="2938092"/>
          </a:xfrm>
        </p:grpSpPr>
        <p:grpSp>
          <p:nvGrpSpPr>
            <p:cNvPr id="17" name="Group 16"/>
            <p:cNvGrpSpPr/>
            <p:nvPr/>
          </p:nvGrpSpPr>
          <p:grpSpPr>
            <a:xfrm>
              <a:off x="961697" y="3058509"/>
              <a:ext cx="220717" cy="2837794"/>
              <a:chOff x="961697" y="3058509"/>
              <a:chExt cx="220717" cy="2837794"/>
            </a:xfrm>
          </p:grpSpPr>
          <p:sp>
            <p:nvSpPr>
              <p:cNvPr id="14" name="Can 13"/>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sp>
        <p:nvSpPr>
          <p:cNvPr id="19" name="Can 18"/>
          <p:cNvSpPr/>
          <p:nvPr/>
        </p:nvSpPr>
        <p:spPr>
          <a:xfrm>
            <a:off x="4367085" y="5044985"/>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4172365" y="3471365"/>
            <a:ext cx="809625" cy="3381375"/>
          </a:xfrm>
          <a:prstGeom prst="rect">
            <a:avLst/>
          </a:prstGeom>
          <a:noFill/>
          <a:ln w="9525">
            <a:noFill/>
            <a:miter lim="800000"/>
            <a:headEnd/>
            <a:tailEnd/>
          </a:ln>
        </p:spPr>
      </p:pic>
      <p:sp>
        <p:nvSpPr>
          <p:cNvPr id="22" name="Can 21"/>
          <p:cNvSpPr/>
          <p:nvPr/>
        </p:nvSpPr>
        <p:spPr>
          <a:xfrm>
            <a:off x="5701935" y="5055491"/>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5691428" y="4635092"/>
            <a:ext cx="441435" cy="557020"/>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5507215" y="3481871"/>
            <a:ext cx="809625" cy="3381375"/>
          </a:xfrm>
          <a:prstGeom prst="rect">
            <a:avLst/>
          </a:prstGeom>
          <a:noFill/>
          <a:ln w="9525">
            <a:noFill/>
            <a:miter lim="800000"/>
            <a:headEnd/>
            <a:tailEnd/>
          </a:ln>
        </p:spPr>
      </p:pic>
      <p:sp>
        <p:nvSpPr>
          <p:cNvPr id="25" name="Can 24"/>
          <p:cNvSpPr/>
          <p:nvPr/>
        </p:nvSpPr>
        <p:spPr>
          <a:xfrm>
            <a:off x="7036785" y="5065997"/>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6842065" y="3492377"/>
            <a:ext cx="809625" cy="3381375"/>
          </a:xfrm>
          <a:prstGeom prst="rect">
            <a:avLst/>
          </a:prstGeom>
          <a:noFill/>
          <a:ln w="9525">
            <a:noFill/>
            <a:miter lim="800000"/>
            <a:headEnd/>
            <a:tailEnd/>
          </a:ln>
        </p:spPr>
      </p:pic>
      <p:sp>
        <p:nvSpPr>
          <p:cNvPr id="28" name="Can 27"/>
          <p:cNvSpPr/>
          <p:nvPr/>
        </p:nvSpPr>
        <p:spPr>
          <a:xfrm>
            <a:off x="8371635" y="5076503"/>
            <a:ext cx="441435" cy="1618625"/>
          </a:xfrm>
          <a:prstGeom prst="can">
            <a:avLst>
              <a:gd name="adj" fmla="val 35714"/>
            </a:avLst>
          </a:prstGeom>
          <a:solidFill>
            <a:srgbClr val="FFFF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28"/>
          <p:cNvSpPr/>
          <p:nvPr/>
        </p:nvSpPr>
        <p:spPr>
          <a:xfrm>
            <a:off x="8361128" y="4656104"/>
            <a:ext cx="441435" cy="557020"/>
          </a:xfrm>
          <a:prstGeom prst="can">
            <a:avLst>
              <a:gd name="adj" fmla="val 35714"/>
            </a:avLst>
          </a:prstGeom>
          <a:solidFill>
            <a:srgbClr val="4472C4">
              <a:alpha val="2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
          <p:cNvPicPr>
            <a:picLocks noChangeAspect="1" noChangeArrowheads="1"/>
          </p:cNvPicPr>
          <p:nvPr/>
        </p:nvPicPr>
        <p:blipFill>
          <a:blip r:embed="rId3">
            <a:clrChange>
              <a:clrFrom>
                <a:srgbClr val="BFBFBF"/>
              </a:clrFrom>
              <a:clrTo>
                <a:srgbClr val="BFBFBF">
                  <a:alpha val="0"/>
                </a:srgbClr>
              </a:clrTo>
            </a:clrChange>
          </a:blip>
          <a:srcRect/>
          <a:stretch>
            <a:fillRect/>
          </a:stretch>
        </p:blipFill>
        <p:spPr bwMode="auto">
          <a:xfrm>
            <a:off x="8176915" y="3502883"/>
            <a:ext cx="809625" cy="3381375"/>
          </a:xfrm>
          <a:prstGeom prst="rect">
            <a:avLst/>
          </a:prstGeom>
          <a:noFill/>
          <a:ln w="9525">
            <a:noFill/>
            <a:miter lim="800000"/>
            <a:headEnd/>
            <a:tailEnd/>
          </a:ln>
        </p:spPr>
      </p:pic>
      <p:pic>
        <p:nvPicPr>
          <p:cNvPr id="1027" name="Picture 3" descr="C:\Users\jburk\AppData\Local\Microsoft\Windows\Temporary Internet Files\Content.IE5\DMK31S6A\Becherglas.svg[1].png"/>
          <p:cNvPicPr>
            <a:picLocks noChangeAspect="1" noChangeArrowheads="1"/>
          </p:cNvPicPr>
          <p:nvPr/>
        </p:nvPicPr>
        <p:blipFill>
          <a:blip r:embed="rId5"/>
          <a:srcRect/>
          <a:stretch>
            <a:fillRect/>
          </a:stretch>
        </p:blipFill>
        <p:spPr bwMode="auto">
          <a:xfrm>
            <a:off x="88656" y="4272454"/>
            <a:ext cx="1961883" cy="2585545"/>
          </a:xfrm>
          <a:prstGeom prst="rect">
            <a:avLst/>
          </a:prstGeom>
          <a:noFill/>
        </p:spPr>
      </p:pic>
      <p:sp>
        <p:nvSpPr>
          <p:cNvPr id="36" name="Can 35"/>
          <p:cNvSpPr/>
          <p:nvPr/>
        </p:nvSpPr>
        <p:spPr>
          <a:xfrm>
            <a:off x="409904" y="5470631"/>
            <a:ext cx="1434662" cy="1277007"/>
          </a:xfrm>
          <a:prstGeom prst="can">
            <a:avLst>
              <a:gd name="adj" fmla="val 27651"/>
            </a:avLst>
          </a:prstGeom>
          <a:solidFill>
            <a:srgbClr val="4472C4">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14855" y="6038220"/>
            <a:ext cx="97065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Amylase</a:t>
            </a:r>
            <a:endParaRPr lang="en-US" dirty="0"/>
          </a:p>
        </p:txBody>
      </p:sp>
      <p:grpSp>
        <p:nvGrpSpPr>
          <p:cNvPr id="52" name="Group 51"/>
          <p:cNvGrpSpPr/>
          <p:nvPr/>
        </p:nvGrpSpPr>
        <p:grpSpPr>
          <a:xfrm>
            <a:off x="1975497" y="1255984"/>
            <a:ext cx="2579731" cy="2938092"/>
            <a:chOff x="-210655" y="3058509"/>
            <a:chExt cx="2579731" cy="2938092"/>
          </a:xfrm>
        </p:grpSpPr>
        <p:grpSp>
          <p:nvGrpSpPr>
            <p:cNvPr id="53" name="Group 52"/>
            <p:cNvGrpSpPr/>
            <p:nvPr/>
          </p:nvGrpSpPr>
          <p:grpSpPr>
            <a:xfrm>
              <a:off x="961697" y="3058509"/>
              <a:ext cx="220717" cy="2837794"/>
              <a:chOff x="961697" y="3058509"/>
              <a:chExt cx="220717" cy="2837794"/>
            </a:xfrm>
          </p:grpSpPr>
          <p:sp>
            <p:nvSpPr>
              <p:cNvPr id="55" name="Can 54"/>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n 55"/>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an 56"/>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grpSp>
        <p:nvGrpSpPr>
          <p:cNvPr id="58" name="Group 57"/>
          <p:cNvGrpSpPr/>
          <p:nvPr/>
        </p:nvGrpSpPr>
        <p:grpSpPr>
          <a:xfrm>
            <a:off x="4642497" y="1408384"/>
            <a:ext cx="2579731" cy="2938092"/>
            <a:chOff x="-210655" y="3058509"/>
            <a:chExt cx="2579731" cy="2938092"/>
          </a:xfrm>
        </p:grpSpPr>
        <p:grpSp>
          <p:nvGrpSpPr>
            <p:cNvPr id="59" name="Group 58"/>
            <p:cNvGrpSpPr/>
            <p:nvPr/>
          </p:nvGrpSpPr>
          <p:grpSpPr>
            <a:xfrm>
              <a:off x="961697" y="3058509"/>
              <a:ext cx="220717" cy="2837794"/>
              <a:chOff x="961697" y="3058509"/>
              <a:chExt cx="220717" cy="2837794"/>
            </a:xfrm>
          </p:grpSpPr>
          <p:sp>
            <p:nvSpPr>
              <p:cNvPr id="61" name="Can 60"/>
              <p:cNvSpPr/>
              <p:nvPr/>
            </p:nvSpPr>
            <p:spPr>
              <a:xfrm>
                <a:off x="961697" y="3058509"/>
                <a:ext cx="220717"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61"/>
              <p:cNvSpPr/>
              <p:nvPr/>
            </p:nvSpPr>
            <p:spPr>
              <a:xfrm>
                <a:off x="987970" y="3305505"/>
                <a:ext cx="162910" cy="914400"/>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an 62"/>
              <p:cNvSpPr/>
              <p:nvPr/>
            </p:nvSpPr>
            <p:spPr>
              <a:xfrm>
                <a:off x="1030009" y="4198907"/>
                <a:ext cx="89343" cy="1697396"/>
              </a:xfrm>
              <a:prstGeom prst="can">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2" descr="C:\Users\jburk\AppData\Local\Microsoft\Windows\Temporary Internet Files\Content.IE5\L2WUARP6\i5DCk[1].jpg"/>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rot="2706431">
              <a:off x="-253703" y="3373821"/>
              <a:ext cx="2665828" cy="2579731"/>
            </a:xfrm>
            <a:prstGeom prst="rect">
              <a:avLst/>
            </a:prstGeom>
            <a:noFill/>
          </p:spPr>
        </p:pic>
      </p:grpSp>
      <p:sp>
        <p:nvSpPr>
          <p:cNvPr id="67" name="TextBox 66"/>
          <p:cNvSpPr txBox="1"/>
          <p:nvPr/>
        </p:nvSpPr>
        <p:spPr>
          <a:xfrm>
            <a:off x="3086100" y="5238750"/>
            <a:ext cx="340158" cy="461665"/>
          </a:xfrm>
          <a:prstGeom prst="rect">
            <a:avLst/>
          </a:prstGeom>
          <a:noFill/>
        </p:spPr>
        <p:txBody>
          <a:bodyPr wrap="none" rtlCol="0">
            <a:spAutoFit/>
          </a:bodyPr>
          <a:lstStyle/>
          <a:p>
            <a:r>
              <a:rPr lang="en-US" sz="2400" b="1" dirty="0" smtClean="0"/>
              <a:t>1</a:t>
            </a:r>
            <a:endParaRPr lang="en-US" sz="2400" b="1" dirty="0"/>
          </a:p>
        </p:txBody>
      </p:sp>
      <p:sp>
        <p:nvSpPr>
          <p:cNvPr id="68" name="TextBox 67"/>
          <p:cNvSpPr txBox="1"/>
          <p:nvPr/>
        </p:nvSpPr>
        <p:spPr>
          <a:xfrm>
            <a:off x="4400550" y="5238750"/>
            <a:ext cx="340158" cy="461665"/>
          </a:xfrm>
          <a:prstGeom prst="rect">
            <a:avLst/>
          </a:prstGeom>
          <a:noFill/>
        </p:spPr>
        <p:txBody>
          <a:bodyPr wrap="none" rtlCol="0">
            <a:spAutoFit/>
          </a:bodyPr>
          <a:lstStyle/>
          <a:p>
            <a:r>
              <a:rPr lang="en-US" sz="2400" b="1" dirty="0" smtClean="0"/>
              <a:t>2</a:t>
            </a:r>
            <a:endParaRPr lang="en-US" sz="2400" b="1" dirty="0"/>
          </a:p>
        </p:txBody>
      </p:sp>
      <p:sp>
        <p:nvSpPr>
          <p:cNvPr id="69" name="TextBox 68"/>
          <p:cNvSpPr txBox="1"/>
          <p:nvPr/>
        </p:nvSpPr>
        <p:spPr>
          <a:xfrm>
            <a:off x="5734050" y="5238750"/>
            <a:ext cx="340158" cy="461665"/>
          </a:xfrm>
          <a:prstGeom prst="rect">
            <a:avLst/>
          </a:prstGeom>
          <a:noFill/>
        </p:spPr>
        <p:txBody>
          <a:bodyPr wrap="none" rtlCol="0">
            <a:spAutoFit/>
          </a:bodyPr>
          <a:lstStyle/>
          <a:p>
            <a:r>
              <a:rPr lang="en-US" sz="2400" b="1" dirty="0" smtClean="0"/>
              <a:t>3</a:t>
            </a:r>
            <a:endParaRPr lang="en-US" sz="2400" b="1" dirty="0"/>
          </a:p>
        </p:txBody>
      </p:sp>
      <p:sp>
        <p:nvSpPr>
          <p:cNvPr id="70" name="TextBox 69"/>
          <p:cNvSpPr txBox="1"/>
          <p:nvPr/>
        </p:nvSpPr>
        <p:spPr>
          <a:xfrm>
            <a:off x="7067550" y="5238750"/>
            <a:ext cx="340158" cy="461665"/>
          </a:xfrm>
          <a:prstGeom prst="rect">
            <a:avLst/>
          </a:prstGeom>
          <a:noFill/>
        </p:spPr>
        <p:txBody>
          <a:bodyPr wrap="none" rtlCol="0">
            <a:spAutoFit/>
          </a:bodyPr>
          <a:lstStyle/>
          <a:p>
            <a:r>
              <a:rPr lang="en-US" sz="2400" b="1" dirty="0" smtClean="0"/>
              <a:t>4</a:t>
            </a:r>
            <a:endParaRPr lang="en-US" sz="2400" b="1" dirty="0"/>
          </a:p>
        </p:txBody>
      </p:sp>
      <p:sp>
        <p:nvSpPr>
          <p:cNvPr id="71" name="TextBox 70"/>
          <p:cNvSpPr txBox="1"/>
          <p:nvPr/>
        </p:nvSpPr>
        <p:spPr>
          <a:xfrm>
            <a:off x="8420100" y="5238750"/>
            <a:ext cx="340158" cy="461665"/>
          </a:xfrm>
          <a:prstGeom prst="rect">
            <a:avLst/>
          </a:prstGeom>
          <a:noFill/>
        </p:spPr>
        <p:txBody>
          <a:bodyPr wrap="none" rtlCol="0">
            <a:spAutoFit/>
          </a:bodyPr>
          <a:lstStyle/>
          <a:p>
            <a:r>
              <a:rPr lang="en-US" sz="2400" b="1" dirty="0" smtClean="0"/>
              <a:t>5</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0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20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20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99244E-6 -0.21968 C 0.01693 -0.35371 0.03386 -0.48774 0.05822 -0.52894 C 0.08258 -0.56968 0.12713 -0.51389 0.14615 -0.46621 C 0.16516 -0.41829 0.16855 -0.32987 0.17207 -0.24144 " pathEditMode="relative" rAng="0" ptsTypes="aaaA">
                                      <p:cBhvr>
                                        <p:cTn id="17" dur="2000" fill="hold"/>
                                        <p:tgtEl>
                                          <p:spTgt spid="18"/>
                                        </p:tgtEl>
                                        <p:attrNameLst>
                                          <p:attrName>ppt_x</p:attrName>
                                          <p:attrName>ppt_y</p:attrName>
                                        </p:attrNameLst>
                                      </p:cBhvr>
                                      <p:rCtr x="8600" y="-17500"/>
                                    </p:animMotion>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par>
                          <p:cTn id="27" fill="hold">
                            <p:stCondLst>
                              <p:cond delay="2500"/>
                            </p:stCondLst>
                            <p:childTnLst>
                              <p:par>
                                <p:cTn id="28" presetID="0" presetClass="path" presetSubtype="0" accel="50000" decel="50000" fill="hold" nodeType="afterEffect">
                                  <p:stCondLst>
                                    <p:cond delay="0"/>
                                  </p:stCondLst>
                                  <p:childTnLst>
                                    <p:animMotion origin="layout" path="M 3.33333E-6 0 C 0.02187 -0.12199 0.04375 -0.24352 0.07539 -0.28102 C 0.10703 -0.31806 0.16471 -0.26736 0.18945 -0.22407 C 0.21419 -0.18079 0.21836 -0.10023 0.22317 -0.01991 " pathEditMode="relative" rAng="0" ptsTypes="aaaA">
                                      <p:cBhvr>
                                        <p:cTn id="29" dur="2000" fill="hold"/>
                                        <p:tgtEl>
                                          <p:spTgt spid="52"/>
                                        </p:tgtEl>
                                        <p:attrNameLst>
                                          <p:attrName>ppt_x</p:attrName>
                                          <p:attrName>ppt_y</p:attrName>
                                        </p:attrNameLst>
                                      </p:cBhvr>
                                      <p:rCtr x="11200" y="-15900"/>
                                    </p:animMotion>
                                  </p:childTnLst>
                                </p:cTn>
                              </p:par>
                            </p:childTnLst>
                          </p:cTn>
                        </p:par>
                        <p:par>
                          <p:cTn id="30" fill="hold">
                            <p:stCondLst>
                              <p:cond delay="4500"/>
                            </p:stCondLst>
                            <p:childTnLst>
                              <p:par>
                                <p:cTn id="31" presetID="22" presetClass="entr" presetSubtype="4"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5000"/>
                            </p:stCondLst>
                            <p:childTnLst>
                              <p:par>
                                <p:cTn id="35" presetID="1" presetClass="exit" presetSubtype="0" fill="hold" nodeType="afterEffect">
                                  <p:stCondLst>
                                    <p:cond delay="0"/>
                                  </p:stCondLst>
                                  <p:childTnLst>
                                    <p:set>
                                      <p:cBhvr>
                                        <p:cTn id="36" dur="1" fill="hold">
                                          <p:stCondLst>
                                            <p:cond delay="0"/>
                                          </p:stCondLst>
                                        </p:cTn>
                                        <p:tgtEl>
                                          <p:spTgt spid="5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par>
                          <p:cTn id="39" fill="hold">
                            <p:stCondLst>
                              <p:cond delay="5000"/>
                            </p:stCondLst>
                            <p:childTnLst>
                              <p:par>
                                <p:cTn id="40" presetID="0" presetClass="path" presetSubtype="0" accel="50000" decel="50000" fill="hold" nodeType="afterEffect">
                                  <p:stCondLst>
                                    <p:cond delay="0"/>
                                  </p:stCondLst>
                                  <p:childTnLst>
                                    <p:animMotion origin="layout" path="M 3.33333E-6 0 C 0.02187 -0.12199 0.04375 -0.24352 0.07539 -0.28102 C 0.10703 -0.31806 0.16471 -0.26736 0.18945 -0.22407 C 0.21419 -0.18079 0.21836 -0.10023 0.22317 -0.01991 " pathEditMode="relative" rAng="0" ptsTypes="aaaA">
                                      <p:cBhvr>
                                        <p:cTn id="41" dur="2000" fill="hold"/>
                                        <p:tgtEl>
                                          <p:spTgt spid="58"/>
                                        </p:tgtEl>
                                        <p:attrNameLst>
                                          <p:attrName>ppt_x</p:attrName>
                                          <p:attrName>ppt_y</p:attrName>
                                        </p:attrNameLst>
                                      </p:cBhvr>
                                      <p:rCtr x="11200" y="-15900"/>
                                    </p:animMotion>
                                  </p:childTnLst>
                                </p:cTn>
                              </p:par>
                            </p:childTnLst>
                          </p:cTn>
                        </p:par>
                        <p:par>
                          <p:cTn id="42" fill="hold">
                            <p:stCondLst>
                              <p:cond delay="7000"/>
                            </p:stCondLst>
                            <p:childTnLst>
                              <p:par>
                                <p:cTn id="43" presetID="22" presetClass="entr" presetSubtype="4"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4" grpId="0" animBg="1"/>
      <p:bldP spid="6" grpId="0" animBg="1"/>
      <p:bldP spid="23"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be 11"/>
          <p:cNvSpPr/>
          <p:nvPr/>
        </p:nvSpPr>
        <p:spPr>
          <a:xfrm>
            <a:off x="520260" y="4403335"/>
            <a:ext cx="2885090" cy="1513490"/>
          </a:xfrm>
          <a:prstGeom prst="cube">
            <a:avLst>
              <a:gd name="adj" fmla="val 495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2"/>
          <a:srcRect l="2282"/>
          <a:stretch>
            <a:fillRect/>
          </a:stretch>
        </p:blipFill>
        <p:spPr bwMode="auto">
          <a:xfrm>
            <a:off x="2412124" y="4315931"/>
            <a:ext cx="2201901" cy="1805852"/>
          </a:xfrm>
          <a:prstGeom prst="rect">
            <a:avLst/>
          </a:prstGeom>
          <a:noFill/>
          <a:ln w="9525">
            <a:noFill/>
            <a:miter lim="800000"/>
            <a:headEnd/>
            <a:tailEnd/>
          </a:ln>
        </p:spPr>
      </p:pic>
      <p:pic>
        <p:nvPicPr>
          <p:cNvPr id="23554" name="Picture 2"/>
          <p:cNvPicPr>
            <a:picLocks noChangeAspect="1" noChangeArrowheads="1"/>
          </p:cNvPicPr>
          <p:nvPr/>
        </p:nvPicPr>
        <p:blipFill>
          <a:blip r:embed="rId2"/>
          <a:srcRect l="4147"/>
          <a:stretch>
            <a:fillRect/>
          </a:stretch>
        </p:blipFill>
        <p:spPr bwMode="auto">
          <a:xfrm>
            <a:off x="3058510" y="4315931"/>
            <a:ext cx="2159883" cy="1805852"/>
          </a:xfrm>
          <a:prstGeom prst="rect">
            <a:avLst/>
          </a:prstGeom>
          <a:noFill/>
          <a:ln w="9525">
            <a:noFill/>
            <a:miter lim="800000"/>
            <a:headEnd/>
            <a:tailEnd/>
          </a:ln>
        </p:spPr>
      </p:pic>
      <p:sp>
        <p:nvSpPr>
          <p:cNvPr id="10" name="Rectangle 9"/>
          <p:cNvSpPr/>
          <p:nvPr/>
        </p:nvSpPr>
        <p:spPr>
          <a:xfrm>
            <a:off x="1340069" y="4398579"/>
            <a:ext cx="2979683" cy="1891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37434" y="4030707"/>
            <a:ext cx="2963917" cy="10090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7434" y="3878307"/>
            <a:ext cx="2963917" cy="10090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Boiling Samples</a:t>
            </a:r>
            <a:endParaRPr lang="en-US" dirty="0"/>
          </a:p>
        </p:txBody>
      </p:sp>
      <p:sp>
        <p:nvSpPr>
          <p:cNvPr id="3" name="Content Placeholder 2"/>
          <p:cNvSpPr>
            <a:spLocks noGrp="1"/>
          </p:cNvSpPr>
          <p:nvPr>
            <p:ph idx="1"/>
          </p:nvPr>
        </p:nvSpPr>
        <p:spPr>
          <a:xfrm>
            <a:off x="6274676" y="1825625"/>
            <a:ext cx="5079124" cy="4351338"/>
          </a:xfrm>
        </p:spPr>
        <p:txBody>
          <a:bodyPr/>
          <a:lstStyle/>
          <a:p>
            <a:r>
              <a:rPr lang="en-US" dirty="0" smtClean="0"/>
              <a:t>Boiling breaks down the cellulose in the corn </a:t>
            </a:r>
          </a:p>
          <a:p>
            <a:r>
              <a:rPr lang="en-US" dirty="0" smtClean="0"/>
              <a:t>Materials Needed Hot Plate</a:t>
            </a:r>
          </a:p>
          <a:p>
            <a:r>
              <a:rPr lang="en-US" dirty="0" smtClean="0"/>
              <a:t>500 ml Beaker (or larger)</a:t>
            </a:r>
          </a:p>
          <a:p>
            <a:r>
              <a:rPr lang="en-US" dirty="0" smtClean="0"/>
              <a:t>Water</a:t>
            </a:r>
          </a:p>
          <a:p>
            <a:r>
              <a:rPr lang="en-US" dirty="0" smtClean="0"/>
              <a:t>Bring 250-300 ml of water to boiling on a hot plate</a:t>
            </a:r>
          </a:p>
          <a:p>
            <a:pPr>
              <a:buNone/>
            </a:pPr>
            <a:endParaRPr lang="en-US" dirty="0"/>
          </a:p>
        </p:txBody>
      </p:sp>
      <p:sp>
        <p:nvSpPr>
          <p:cNvPr id="4" name="Can 3"/>
          <p:cNvSpPr/>
          <p:nvPr/>
        </p:nvSpPr>
        <p:spPr>
          <a:xfrm>
            <a:off x="1718441" y="1702676"/>
            <a:ext cx="2270235" cy="2885089"/>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1734206" y="4004441"/>
            <a:ext cx="2238704" cy="599091"/>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p:cNvSpPr/>
          <p:nvPr/>
        </p:nvSpPr>
        <p:spPr>
          <a:xfrm>
            <a:off x="1347940" y="3857281"/>
            <a:ext cx="2963917" cy="1009004"/>
          </a:xfrm>
          <a:prstGeom prst="ellipse">
            <a:avLst/>
          </a:prstGeom>
          <a:solidFill>
            <a:srgbClr val="A6A6A6">
              <a:alpha val="18039"/>
            </a:srgbClr>
          </a:solidFill>
          <a:ln>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1744713" y="3231918"/>
            <a:ext cx="2228197" cy="1355844"/>
          </a:xfrm>
          <a:prstGeom prst="can">
            <a:avLst>
              <a:gd name="adj" fmla="val 39061"/>
            </a:avLst>
          </a:prstGeom>
          <a:solidFill>
            <a:srgbClr val="B4C7E7">
              <a:alpha val="43137"/>
            </a:srgbClr>
          </a:solidFill>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2490951" y="413054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p:cNvSpPr/>
          <p:nvPr/>
        </p:nvSpPr>
        <p:spPr>
          <a:xfrm>
            <a:off x="2033751" y="433551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p:cNvSpPr/>
          <p:nvPr/>
        </p:nvSpPr>
        <p:spPr>
          <a:xfrm>
            <a:off x="2264981" y="421989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a:off x="2564535" y="429872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p:cNvSpPr/>
          <p:nvPr/>
        </p:nvSpPr>
        <p:spPr>
          <a:xfrm>
            <a:off x="2795765" y="4183102"/>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a:off x="3095319" y="432499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26"/>
          <p:cNvSpPr/>
          <p:nvPr/>
        </p:nvSpPr>
        <p:spPr>
          <a:xfrm>
            <a:off x="3326549" y="4209374"/>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Oval 27"/>
          <p:cNvSpPr/>
          <p:nvPr/>
        </p:nvSpPr>
        <p:spPr>
          <a:xfrm>
            <a:off x="3578805" y="43197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Oval 29"/>
          <p:cNvSpPr/>
          <p:nvPr/>
        </p:nvSpPr>
        <p:spPr>
          <a:xfrm>
            <a:off x="3037663" y="4116748"/>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Oval 30"/>
          <p:cNvSpPr/>
          <p:nvPr/>
        </p:nvSpPr>
        <p:spPr>
          <a:xfrm>
            <a:off x="2779053" y="439276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p:cNvSpPr/>
          <p:nvPr/>
        </p:nvSpPr>
        <p:spPr>
          <a:xfrm>
            <a:off x="3699591" y="4198636"/>
            <a:ext cx="110359" cy="126125"/>
          </a:xfrm>
          <a:prstGeom prst="ellipse">
            <a:avLst/>
          </a:prstGeom>
          <a:solidFill>
            <a:schemeClr val="bg1"/>
          </a:solidFill>
          <a:ln>
            <a:solidFill>
              <a:srgbClr val="B4C7E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1100"/>
                                  </p:stCondLst>
                                  <p:childTnLst>
                                    <p:set>
                                      <p:cBhvr>
                                        <p:cTn id="8" dur="1" fill="hold">
                                          <p:stCondLst>
                                            <p:cond delay="0"/>
                                          </p:stCondLst>
                                        </p:cTn>
                                        <p:tgtEl>
                                          <p:spTgt spid="22"/>
                                        </p:tgtEl>
                                        <p:attrNameLst>
                                          <p:attrName>style.visibility</p:attrName>
                                        </p:attrNameLst>
                                      </p:cBhvr>
                                      <p:to>
                                        <p:strVal val="visible"/>
                                      </p:to>
                                    </p:set>
                                  </p:childTnLst>
                                </p:cTn>
                              </p:par>
                              <p:par>
                                <p:cTn id="9" presetID="64" presetClass="path" presetSubtype="0" repeatCount="indefinite" accel="50000" fill="hold" grpId="2" nodeType="withEffect">
                                  <p:stCondLst>
                                    <p:cond delay="1100"/>
                                  </p:stCondLst>
                                  <p:childTnLst>
                                    <p:animMotion origin="layout" path="M -1.12804E-6 -3.7037E-6 L -1.12804E-6 -0.13148 " pathEditMode="relative" rAng="0" ptsTypes="AA">
                                      <p:cBhvr>
                                        <p:cTn id="10" dur="2000" fill="hold"/>
                                        <p:tgtEl>
                                          <p:spTgt spid="22"/>
                                        </p:tgtEl>
                                        <p:attrNameLst>
                                          <p:attrName>ppt_x</p:attrName>
                                          <p:attrName>ppt_y</p:attrName>
                                        </p:attrNameLst>
                                      </p:cBhvr>
                                      <p:rCtr x="0" y="-66"/>
                                    </p:animMotion>
                                  </p:childTnLst>
                                </p:cTn>
                              </p:par>
                              <p:par>
                                <p:cTn id="11" presetID="1"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1" nodeType="withEffect">
                                  <p:stCondLst>
                                    <p:cond delay="1500"/>
                                  </p:stCondLst>
                                  <p:childTnLst>
                                    <p:set>
                                      <p:cBhvr>
                                        <p:cTn id="14" dur="1" fill="hold">
                                          <p:stCondLst>
                                            <p:cond delay="0"/>
                                          </p:stCondLst>
                                        </p:cTn>
                                        <p:tgtEl>
                                          <p:spTgt spid="23"/>
                                        </p:tgtEl>
                                        <p:attrNameLst>
                                          <p:attrName>style.visibility</p:attrName>
                                        </p:attrNameLst>
                                      </p:cBhvr>
                                      <p:to>
                                        <p:strVal val="visible"/>
                                      </p:to>
                                    </p:set>
                                  </p:childTnLst>
                                </p:cTn>
                              </p:par>
                              <p:par>
                                <p:cTn id="15" presetID="64" presetClass="path" presetSubtype="0" repeatCount="indefinite" accel="50000" fill="hold" grpId="2" nodeType="withEffect">
                                  <p:stCondLst>
                                    <p:cond delay="1500"/>
                                  </p:stCondLst>
                                  <p:childTnLst>
                                    <p:animMotion origin="layout" path="M -1.12804E-6 -3.7037E-6 L -1.12804E-6 -0.13148 " pathEditMode="relative" rAng="0" ptsTypes="AA">
                                      <p:cBhvr>
                                        <p:cTn id="16" dur="2000" fill="hold"/>
                                        <p:tgtEl>
                                          <p:spTgt spid="23"/>
                                        </p:tgtEl>
                                        <p:attrNameLst>
                                          <p:attrName>ppt_x</p:attrName>
                                          <p:attrName>ppt_y</p:attrName>
                                        </p:attrNameLst>
                                      </p:cBhvr>
                                      <p:rCtr x="0" y="-66"/>
                                    </p:animMotion>
                                  </p:childTnLst>
                                </p:cTn>
                              </p:par>
                              <p:par>
                                <p:cTn id="17" presetID="1" presetClass="entr" presetSubtype="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1" nodeType="withEffect">
                                  <p:stCondLst>
                                    <p:cond delay="800"/>
                                  </p:stCondLst>
                                  <p:childTnLst>
                                    <p:set>
                                      <p:cBhvr>
                                        <p:cTn id="20" dur="1" fill="hold">
                                          <p:stCondLst>
                                            <p:cond delay="0"/>
                                          </p:stCondLst>
                                        </p:cTn>
                                        <p:tgtEl>
                                          <p:spTgt spid="24"/>
                                        </p:tgtEl>
                                        <p:attrNameLst>
                                          <p:attrName>style.visibility</p:attrName>
                                        </p:attrNameLst>
                                      </p:cBhvr>
                                      <p:to>
                                        <p:strVal val="visible"/>
                                      </p:to>
                                    </p:set>
                                  </p:childTnLst>
                                </p:cTn>
                              </p:par>
                              <p:par>
                                <p:cTn id="21" presetID="64" presetClass="path" presetSubtype="0" repeatCount="indefinite" accel="50000" fill="hold" grpId="2" nodeType="withEffect">
                                  <p:stCondLst>
                                    <p:cond delay="800"/>
                                  </p:stCondLst>
                                  <p:childTnLst>
                                    <p:animMotion origin="layout" path="M -1.12804E-6 -3.7037E-6 L -1.12804E-6 -0.13148 " pathEditMode="relative" rAng="0" ptsTypes="AA">
                                      <p:cBhvr>
                                        <p:cTn id="22" dur="2000" fill="hold"/>
                                        <p:tgtEl>
                                          <p:spTgt spid="24"/>
                                        </p:tgtEl>
                                        <p:attrNameLst>
                                          <p:attrName>ppt_x</p:attrName>
                                          <p:attrName>ppt_y</p:attrName>
                                        </p:attrNameLst>
                                      </p:cBhvr>
                                      <p:rCtr x="0" y="-66"/>
                                    </p:animMotion>
                                  </p:childTnLst>
                                </p:cTn>
                              </p:par>
                              <p:par>
                                <p:cTn id="23" presetID="1" presetClass="entr" presetSubtype="0" fill="hold" grpId="0" nodeType="withEffect">
                                  <p:stCondLst>
                                    <p:cond delay="80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64" presetClass="path" presetSubtype="0" repeatCount="indefinite" accel="50000" fill="hold" grpId="2" nodeType="withEffect">
                                  <p:stCondLst>
                                    <p:cond delay="0"/>
                                  </p:stCondLst>
                                  <p:childTnLst>
                                    <p:animMotion origin="layout" path="M -1.12804E-6 -3.7037E-6 L -1.12804E-6 -0.13148 " pathEditMode="relative" rAng="0" ptsTypes="AA">
                                      <p:cBhvr>
                                        <p:cTn id="28" dur="2000" fill="hold"/>
                                        <p:tgtEl>
                                          <p:spTgt spid="25"/>
                                        </p:tgtEl>
                                        <p:attrNameLst>
                                          <p:attrName>ppt_x</p:attrName>
                                          <p:attrName>ppt_y</p:attrName>
                                        </p:attrNameLst>
                                      </p:cBhvr>
                                      <p:rCtr x="0" y="-66"/>
                                    </p:animMotion>
                                  </p:childTnLst>
                                </p:cTn>
                              </p:par>
                              <p:par>
                                <p:cTn id="29" presetID="1" presetClass="entr" presetSubtype="0" fill="hold" grpId="0" nodeType="withEffect">
                                  <p:stCondLst>
                                    <p:cond delay="130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1" nodeType="withEffect">
                                  <p:stCondLst>
                                    <p:cond delay="1300"/>
                                  </p:stCondLst>
                                  <p:childTnLst>
                                    <p:set>
                                      <p:cBhvr>
                                        <p:cTn id="32" dur="1" fill="hold">
                                          <p:stCondLst>
                                            <p:cond delay="0"/>
                                          </p:stCondLst>
                                        </p:cTn>
                                        <p:tgtEl>
                                          <p:spTgt spid="26"/>
                                        </p:tgtEl>
                                        <p:attrNameLst>
                                          <p:attrName>style.visibility</p:attrName>
                                        </p:attrNameLst>
                                      </p:cBhvr>
                                      <p:to>
                                        <p:strVal val="visible"/>
                                      </p:to>
                                    </p:set>
                                  </p:childTnLst>
                                </p:cTn>
                              </p:par>
                              <p:par>
                                <p:cTn id="33" presetID="64" presetClass="path" presetSubtype="0" repeatCount="indefinite" accel="50000" fill="hold" grpId="2" nodeType="withEffect">
                                  <p:stCondLst>
                                    <p:cond delay="1300"/>
                                  </p:stCondLst>
                                  <p:childTnLst>
                                    <p:animMotion origin="layout" path="M -1.12804E-6 -3.7037E-6 L -1.12804E-6 -0.13148 " pathEditMode="relative" rAng="0" ptsTypes="AA">
                                      <p:cBhvr>
                                        <p:cTn id="34" dur="2000" fill="hold"/>
                                        <p:tgtEl>
                                          <p:spTgt spid="26"/>
                                        </p:tgtEl>
                                        <p:attrNameLst>
                                          <p:attrName>ppt_x</p:attrName>
                                          <p:attrName>ppt_y</p:attrName>
                                        </p:attrNameLst>
                                      </p:cBhvr>
                                      <p:rCtr x="0" y="-66"/>
                                    </p:animMotion>
                                  </p:childTnLst>
                                </p:cTn>
                              </p:par>
                              <p:par>
                                <p:cTn id="35" presetID="1" presetClass="entr" presetSubtype="0" fill="hold" grpId="0" nodeType="withEffect">
                                  <p:stCondLst>
                                    <p:cond delay="40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1" nodeType="withEffect">
                                  <p:stCondLst>
                                    <p:cond delay="400"/>
                                  </p:stCondLst>
                                  <p:childTnLst>
                                    <p:set>
                                      <p:cBhvr>
                                        <p:cTn id="38" dur="1" fill="hold">
                                          <p:stCondLst>
                                            <p:cond delay="0"/>
                                          </p:stCondLst>
                                        </p:cTn>
                                        <p:tgtEl>
                                          <p:spTgt spid="27"/>
                                        </p:tgtEl>
                                        <p:attrNameLst>
                                          <p:attrName>style.visibility</p:attrName>
                                        </p:attrNameLst>
                                      </p:cBhvr>
                                      <p:to>
                                        <p:strVal val="visible"/>
                                      </p:to>
                                    </p:set>
                                  </p:childTnLst>
                                </p:cTn>
                              </p:par>
                              <p:par>
                                <p:cTn id="39" presetID="64" presetClass="path" presetSubtype="0" repeatCount="indefinite" accel="50000" fill="hold" grpId="2" nodeType="withEffect">
                                  <p:stCondLst>
                                    <p:cond delay="400"/>
                                  </p:stCondLst>
                                  <p:childTnLst>
                                    <p:animMotion origin="layout" path="M -1.12804E-6 -3.7037E-6 L -1.12804E-6 -0.13148 " pathEditMode="relative" rAng="0" ptsTypes="AA">
                                      <p:cBhvr>
                                        <p:cTn id="40" dur="2000" fill="hold"/>
                                        <p:tgtEl>
                                          <p:spTgt spid="27"/>
                                        </p:tgtEl>
                                        <p:attrNameLst>
                                          <p:attrName>ppt_x</p:attrName>
                                          <p:attrName>ppt_y</p:attrName>
                                        </p:attrNameLst>
                                      </p:cBhvr>
                                      <p:rCtr x="0" y="-66"/>
                                    </p:animMotion>
                                  </p:childTnLst>
                                </p:cTn>
                              </p:par>
                              <p:par>
                                <p:cTn id="41" presetID="1" presetClass="entr" presetSubtype="0" fill="hold" grpId="0" nodeType="withEffect">
                                  <p:stCondLst>
                                    <p:cond delay="80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64" presetClass="path" presetSubtype="0" repeatCount="indefinite" accel="50000" fill="hold" grpId="2" nodeType="withEffect">
                                  <p:stCondLst>
                                    <p:cond delay="0"/>
                                  </p:stCondLst>
                                  <p:childTnLst>
                                    <p:animMotion origin="layout" path="M -1.12804E-6 -3.7037E-6 L -1.12804E-6 -0.13148 " pathEditMode="relative" rAng="0" ptsTypes="AA">
                                      <p:cBhvr>
                                        <p:cTn id="46" dur="2000" fill="hold"/>
                                        <p:tgtEl>
                                          <p:spTgt spid="28"/>
                                        </p:tgtEl>
                                        <p:attrNameLst>
                                          <p:attrName>ppt_x</p:attrName>
                                          <p:attrName>ppt_y</p:attrName>
                                        </p:attrNameLst>
                                      </p:cBhvr>
                                      <p:rCtr x="0" y="-66"/>
                                    </p:animMotion>
                                  </p:childTnLst>
                                </p:cTn>
                              </p:par>
                              <p:par>
                                <p:cTn id="47" presetID="1" presetClass="entr" presetSubtype="0" fill="hold" grpId="0" nodeType="withEffect">
                                  <p:stCondLst>
                                    <p:cond delay="80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64" presetClass="path" presetSubtype="0" repeatCount="indefinite" accel="50000" fill="hold" grpId="2" nodeType="withEffect">
                                  <p:stCondLst>
                                    <p:cond delay="0"/>
                                  </p:stCondLst>
                                  <p:childTnLst>
                                    <p:animMotion origin="layout" path="M -1.12804E-6 -3.7037E-6 L -1.12804E-6 -0.13148 " pathEditMode="relative" rAng="0" ptsTypes="AA">
                                      <p:cBhvr>
                                        <p:cTn id="52" dur="2000" fill="hold"/>
                                        <p:tgtEl>
                                          <p:spTgt spid="29"/>
                                        </p:tgtEl>
                                        <p:attrNameLst>
                                          <p:attrName>ppt_x</p:attrName>
                                          <p:attrName>ppt_y</p:attrName>
                                        </p:attrNameLst>
                                      </p:cBhvr>
                                      <p:rCtr x="0" y="-66"/>
                                    </p:animMotion>
                                  </p:childTnLst>
                                </p:cTn>
                              </p:par>
                              <p:par>
                                <p:cTn id="53" presetID="1" presetClass="entr" presetSubtype="0" fill="hold" grpId="0" nodeType="withEffect">
                                  <p:stCondLst>
                                    <p:cond delay="5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1" nodeType="withEffect">
                                  <p:stCondLst>
                                    <p:cond delay="800"/>
                                  </p:stCondLst>
                                  <p:childTnLst>
                                    <p:set>
                                      <p:cBhvr>
                                        <p:cTn id="56" dur="1" fill="hold">
                                          <p:stCondLst>
                                            <p:cond delay="0"/>
                                          </p:stCondLst>
                                        </p:cTn>
                                        <p:tgtEl>
                                          <p:spTgt spid="30"/>
                                        </p:tgtEl>
                                        <p:attrNameLst>
                                          <p:attrName>style.visibility</p:attrName>
                                        </p:attrNameLst>
                                      </p:cBhvr>
                                      <p:to>
                                        <p:strVal val="visible"/>
                                      </p:to>
                                    </p:set>
                                  </p:childTnLst>
                                </p:cTn>
                              </p:par>
                              <p:par>
                                <p:cTn id="57" presetID="64" presetClass="path" presetSubtype="0" repeatCount="indefinite" accel="50000" fill="hold" grpId="2" nodeType="withEffect">
                                  <p:stCondLst>
                                    <p:cond delay="800"/>
                                  </p:stCondLst>
                                  <p:childTnLst>
                                    <p:animMotion origin="layout" path="M -1.12804E-6 -3.7037E-6 L -1.12804E-6 -0.13148 " pathEditMode="relative" rAng="0" ptsTypes="AA">
                                      <p:cBhvr>
                                        <p:cTn id="58" dur="2000" fill="hold"/>
                                        <p:tgtEl>
                                          <p:spTgt spid="30"/>
                                        </p:tgtEl>
                                        <p:attrNameLst>
                                          <p:attrName>ppt_x</p:attrName>
                                          <p:attrName>ppt_y</p:attrName>
                                        </p:attrNameLst>
                                      </p:cBhvr>
                                      <p:rCtr x="0" y="-66"/>
                                    </p:animMotion>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childTnLst>
                                </p:cTn>
                              </p:par>
                              <p:par>
                                <p:cTn id="63" presetID="64" presetClass="path" presetSubtype="0" repeatCount="indefinite" accel="50000" fill="hold" grpId="2" nodeType="withEffect">
                                  <p:stCondLst>
                                    <p:cond delay="500"/>
                                  </p:stCondLst>
                                  <p:childTnLst>
                                    <p:animMotion origin="layout" path="M -1.12804E-6 -3.7037E-6 L -1.12804E-6 -0.13148 " pathEditMode="relative" rAng="0" ptsTypes="AA">
                                      <p:cBhvr>
                                        <p:cTn id="64" dur="2000" fill="hold"/>
                                        <p:tgtEl>
                                          <p:spTgt spid="31"/>
                                        </p:tgtEl>
                                        <p:attrNameLst>
                                          <p:attrName>ppt_x</p:attrName>
                                          <p:attrName>ppt_y</p:attrName>
                                        </p:attrNameLst>
                                      </p:cBhvr>
                                      <p:rCtr x="0" y="-66"/>
                                    </p:animMotion>
                                  </p:childTnLst>
                                </p:cTn>
                              </p:par>
                              <p:par>
                                <p:cTn id="65" presetID="1" presetClass="entr" presetSubtype="0" fill="hold" grpId="0" nodeType="withEffect">
                                  <p:stCondLst>
                                    <p:cond delay="170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1" nodeType="withEffect">
                                  <p:stCondLst>
                                    <p:cond delay="1700"/>
                                  </p:stCondLst>
                                  <p:childTnLst>
                                    <p:set>
                                      <p:cBhvr>
                                        <p:cTn id="68" dur="1" fill="hold">
                                          <p:stCondLst>
                                            <p:cond delay="0"/>
                                          </p:stCondLst>
                                        </p:cTn>
                                        <p:tgtEl>
                                          <p:spTgt spid="32"/>
                                        </p:tgtEl>
                                        <p:attrNameLst>
                                          <p:attrName>style.visibility</p:attrName>
                                        </p:attrNameLst>
                                      </p:cBhvr>
                                      <p:to>
                                        <p:strVal val="visible"/>
                                      </p:to>
                                    </p:set>
                                  </p:childTnLst>
                                </p:cTn>
                              </p:par>
                              <p:par>
                                <p:cTn id="69" presetID="64" presetClass="path" presetSubtype="0" repeatCount="indefinite" accel="50000" fill="hold" grpId="2" nodeType="withEffect">
                                  <p:stCondLst>
                                    <p:cond delay="1700"/>
                                  </p:stCondLst>
                                  <p:childTnLst>
                                    <p:animMotion origin="layout" path="M -1.12804E-6 -3.7037E-6 L -1.12804E-6 -0.13148 " pathEditMode="relative" rAng="0" ptsTypes="AA">
                                      <p:cBhvr>
                                        <p:cTn id="70" dur="2000" fill="hold"/>
                                        <p:tgtEl>
                                          <p:spTgt spid="32"/>
                                        </p:tgtEl>
                                        <p:attrNameLst>
                                          <p:attrName>ppt_x</p:attrName>
                                          <p:attrName>ppt_y</p:attrName>
                                        </p:attrNameLst>
                                      </p:cBhvr>
                                      <p:rCtr x="0" y="-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30" grpId="0" animBg="1"/>
      <p:bldP spid="30" grpId="1" animBg="1"/>
      <p:bldP spid="30" grpId="2" animBg="1"/>
      <p:bldP spid="31" grpId="0" animBg="1"/>
      <p:bldP spid="31" grpId="1" animBg="1"/>
      <p:bldP spid="31" grpId="2" animBg="1"/>
      <p:bldP spid="32" grpId="0" animBg="1"/>
      <p:bldP spid="32" grpId="1" animBg="1"/>
      <p:bldP spid="32"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23357</TotalTime>
  <Words>498</Words>
  <Application>Microsoft Office PowerPoint</Application>
  <PresentationFormat>Widescreen</PresentationFormat>
  <Paragraphs>247</Paragraphs>
  <Slides>24</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 Unicode MS</vt:lpstr>
      <vt:lpstr>Arial</vt:lpstr>
      <vt:lpstr>Avenir Book</vt:lpstr>
      <vt:lpstr>Avenir Light</vt:lpstr>
      <vt:lpstr>Avenir Medium</vt:lpstr>
      <vt:lpstr>Calibri</vt:lpstr>
      <vt:lpstr>Cambria</vt:lpstr>
      <vt:lpstr>Segoe Print</vt:lpstr>
      <vt:lpstr>Times New Roman</vt:lpstr>
      <vt:lpstr>Office Theme</vt:lpstr>
      <vt:lpstr>Custom Design</vt:lpstr>
      <vt:lpstr>Fermenting Fuel </vt:lpstr>
      <vt:lpstr>Ethanol </vt:lpstr>
      <vt:lpstr>Enzymes </vt:lpstr>
      <vt:lpstr>Enzymes </vt:lpstr>
      <vt:lpstr>Ethanol </vt:lpstr>
      <vt:lpstr>Preparing samples</vt:lpstr>
      <vt:lpstr>Preparing samples</vt:lpstr>
      <vt:lpstr>PowerPoint Presentation</vt:lpstr>
      <vt:lpstr>Boiling Samples</vt:lpstr>
      <vt:lpstr>Boiling Samples</vt:lpstr>
      <vt:lpstr>PowerPoint Presentation</vt:lpstr>
      <vt:lpstr>PowerPoint Presentation</vt:lpstr>
      <vt:lpstr>PowerPoint Presentation</vt:lpstr>
      <vt:lpstr>PowerPoint Presentation</vt:lpstr>
      <vt:lpstr>Add distilled water to equalize volume</vt:lpstr>
      <vt:lpstr>Stir with Stirring Rod</vt:lpstr>
      <vt:lpstr>PowerPoint Presentation</vt:lpstr>
      <vt:lpstr>PowerPoint Presentation</vt:lpstr>
      <vt:lpstr>PowerPoint Presentation</vt:lpstr>
      <vt:lpstr>PowerPoint Presentation</vt:lpstr>
      <vt:lpstr>PowerPoint Presentation</vt:lpstr>
      <vt:lpstr>Engineering a Better Procedure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Clawson</dc:creator>
  <cp:lastModifiedBy>James Burk</cp:lastModifiedBy>
  <cp:revision>57</cp:revision>
  <dcterms:created xsi:type="dcterms:W3CDTF">2018-01-23T00:48:28Z</dcterms:created>
  <dcterms:modified xsi:type="dcterms:W3CDTF">2022-05-31T21:03:11Z</dcterms:modified>
</cp:coreProperties>
</file>