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5"/>
  </p:notesMasterIdLst>
  <p:sldIdLst>
    <p:sldId id="256" r:id="rId3"/>
    <p:sldId id="258" r:id="rId4"/>
    <p:sldId id="263" r:id="rId5"/>
    <p:sldId id="264" r:id="rId6"/>
    <p:sldId id="265" r:id="rId7"/>
    <p:sldId id="266" r:id="rId8"/>
    <p:sldId id="267" r:id="rId9"/>
    <p:sldId id="268" r:id="rId10"/>
    <p:sldId id="270" r:id="rId11"/>
    <p:sldId id="271" r:id="rId12"/>
    <p:sldId id="272" r:id="rId13"/>
    <p:sldId id="26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05B"/>
    <a:srgbClr val="F8C1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70"/>
    <p:restoredTop sz="94654"/>
  </p:normalViewPr>
  <p:slideViewPr>
    <p:cSldViewPr snapToGrid="0" snapToObjects="1">
      <p:cViewPr varScale="1">
        <p:scale>
          <a:sx n="82" d="100"/>
          <a:sy n="82" d="100"/>
        </p:scale>
        <p:origin x="1882"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362E26-92E4-EF48-BF19-17061C4687C2}" type="datetimeFigureOut">
              <a:rPr lang="en-US" smtClean="0"/>
              <a:t>7/24/2018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D16F8B-624F-BF46-949A-241F612F3FFA}" type="slidenum">
              <a:rPr lang="en-US" smtClean="0"/>
              <a:t>‹#›</a:t>
            </a:fld>
            <a:endParaRPr lang="en-US"/>
          </a:p>
        </p:txBody>
      </p:sp>
    </p:spTree>
    <p:extLst>
      <p:ext uri="{BB962C8B-B14F-4D97-AF65-F5344CB8AC3E}">
        <p14:creationId xmlns:p14="http://schemas.microsoft.com/office/powerpoint/2010/main" val="53634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Date Placeholder 6"/>
          <p:cNvSpPr>
            <a:spLocks noGrp="1"/>
          </p:cNvSpPr>
          <p:nvPr>
            <p:ph type="dt" sz="half" idx="10"/>
          </p:nvPr>
        </p:nvSpPr>
        <p:spPr/>
        <p:txBody>
          <a:bodyPr/>
          <a:lstStyle/>
          <a:p>
            <a:fld id="{A137D7B4-0A5A-594B-BF23-61864096AED7}" type="datetime1">
              <a:rPr lang="en-US" smtClean="0"/>
              <a:t>7/24/2018</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US"/>
              <a:t>Fdg </a:t>
            </a:r>
          </a:p>
        </p:txBody>
      </p:sp>
      <p:sp>
        <p:nvSpPr>
          <p:cNvPr id="9" name="Slide Number Placeholder 8"/>
          <p:cNvSpPr>
            <a:spLocks noGrp="1"/>
          </p:cNvSpPr>
          <p:nvPr>
            <p:ph type="sldNum" sz="quarter" idx="12"/>
          </p:nvPr>
        </p:nvSpPr>
        <p:spPr/>
        <p:txBody>
          <a:bodyPr/>
          <a:lstStyle/>
          <a:p>
            <a:fld id="{BF913C96-2115-3F44-AAE1-249F34947E94}" type="slidenum">
              <a:rPr lang="en-US" smtClean="0"/>
              <a:t>‹#›</a:t>
            </a:fld>
            <a:endParaRPr lang="en-US"/>
          </a:p>
        </p:txBody>
      </p:sp>
    </p:spTree>
    <p:extLst>
      <p:ext uri="{BB962C8B-B14F-4D97-AF65-F5344CB8AC3E}">
        <p14:creationId xmlns:p14="http://schemas.microsoft.com/office/powerpoint/2010/main" val="1440064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BC0A6F-1AB0-6647-8E50-E905DE12F690}" type="datetime1">
              <a:rPr lang="en-US" smtClean="0"/>
              <a:t>7/24/2018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US"/>
              <a:t>Fdg </a:t>
            </a:r>
          </a:p>
        </p:txBody>
      </p:sp>
      <p:sp>
        <p:nvSpPr>
          <p:cNvPr id="6" name="Slide Number Placeholder 5"/>
          <p:cNvSpPr>
            <a:spLocks noGrp="1"/>
          </p:cNvSpPr>
          <p:nvPr>
            <p:ph type="sldNum" sz="quarter" idx="12"/>
          </p:nvPr>
        </p:nvSpPr>
        <p:spPr/>
        <p:txBody>
          <a:bodyPr/>
          <a:lstStyle/>
          <a:p>
            <a:fld id="{BF913C96-2115-3F44-AAE1-249F34947E94}" type="slidenum">
              <a:rPr lang="en-US" smtClean="0"/>
              <a:t>‹#›</a:t>
            </a:fld>
            <a:endParaRPr lang="en-US"/>
          </a:p>
        </p:txBody>
      </p:sp>
    </p:spTree>
    <p:extLst>
      <p:ext uri="{BB962C8B-B14F-4D97-AF65-F5344CB8AC3E}">
        <p14:creationId xmlns:p14="http://schemas.microsoft.com/office/powerpoint/2010/main" val="1629953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9C3ED-EC3A-044A-A07F-E70EA6DFE119}" type="datetime1">
              <a:rPr lang="en-US" smtClean="0"/>
              <a:t>7/24/2018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US"/>
              <a:t>Fdg </a:t>
            </a:r>
          </a:p>
        </p:txBody>
      </p:sp>
      <p:sp>
        <p:nvSpPr>
          <p:cNvPr id="6" name="Slide Number Placeholder 5"/>
          <p:cNvSpPr>
            <a:spLocks noGrp="1"/>
          </p:cNvSpPr>
          <p:nvPr>
            <p:ph type="sldNum" sz="quarter" idx="12"/>
          </p:nvPr>
        </p:nvSpPr>
        <p:spPr/>
        <p:txBody>
          <a:bodyPr/>
          <a:lstStyle/>
          <a:p>
            <a:fld id="{BF913C96-2115-3F44-AAE1-249F34947E94}" type="slidenum">
              <a:rPr lang="en-US" smtClean="0"/>
              <a:t>‹#›</a:t>
            </a:fld>
            <a:endParaRPr lang="en-US"/>
          </a:p>
        </p:txBody>
      </p:sp>
    </p:spTree>
    <p:extLst>
      <p:ext uri="{BB962C8B-B14F-4D97-AF65-F5344CB8AC3E}">
        <p14:creationId xmlns:p14="http://schemas.microsoft.com/office/powerpoint/2010/main" val="1327930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3440E28-9133-9841-89AE-CFA168DB9B91}" type="datetimeFigureOut">
              <a:rPr lang="en-US" smtClean="0"/>
              <a:t>7/24/2018</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99D0F151-45A6-2B4C-B934-19AA3F992815}" type="slidenum">
              <a:rPr lang="en-US" smtClean="0"/>
              <a:t>‹#›</a:t>
            </a:fld>
            <a:endParaRPr lang="en-US"/>
          </a:p>
        </p:txBody>
      </p:sp>
    </p:spTree>
    <p:extLst>
      <p:ext uri="{BB962C8B-B14F-4D97-AF65-F5344CB8AC3E}">
        <p14:creationId xmlns:p14="http://schemas.microsoft.com/office/powerpoint/2010/main" val="893351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CB45F61-0BD9-EB45-936F-6041BED578B6}" type="datetime1">
              <a:rPr lang="en-US" smtClean="0"/>
              <a:t>7/24/2018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US"/>
              <a:t>Fdg </a:t>
            </a:r>
          </a:p>
        </p:txBody>
      </p:sp>
      <p:sp>
        <p:nvSpPr>
          <p:cNvPr id="6" name="Slide Number Placeholder 5"/>
          <p:cNvSpPr>
            <a:spLocks noGrp="1"/>
          </p:cNvSpPr>
          <p:nvPr>
            <p:ph type="sldNum" sz="quarter" idx="12"/>
          </p:nvPr>
        </p:nvSpPr>
        <p:spPr/>
        <p:txBody>
          <a:bodyPr/>
          <a:lstStyle/>
          <a:p>
            <a:fld id="{BF913C96-2115-3F44-AAE1-249F34947E94}" type="slidenum">
              <a:rPr lang="en-US" smtClean="0"/>
              <a:t>‹#›</a:t>
            </a:fld>
            <a:endParaRPr lang="en-US"/>
          </a:p>
        </p:txBody>
      </p:sp>
    </p:spTree>
    <p:extLst>
      <p:ext uri="{BB962C8B-B14F-4D97-AF65-F5344CB8AC3E}">
        <p14:creationId xmlns:p14="http://schemas.microsoft.com/office/powerpoint/2010/main" val="1017232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922F5B-66FF-664F-99AE-8D90197266B1}" type="datetime1">
              <a:rPr lang="en-US" smtClean="0"/>
              <a:t>7/24/2018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US"/>
              <a:t>Fdg </a:t>
            </a:r>
          </a:p>
        </p:txBody>
      </p:sp>
      <p:sp>
        <p:nvSpPr>
          <p:cNvPr id="6" name="Slide Number Placeholder 5"/>
          <p:cNvSpPr>
            <a:spLocks noGrp="1"/>
          </p:cNvSpPr>
          <p:nvPr>
            <p:ph type="sldNum" sz="quarter" idx="12"/>
          </p:nvPr>
        </p:nvSpPr>
        <p:spPr/>
        <p:txBody>
          <a:bodyPr/>
          <a:lstStyle/>
          <a:p>
            <a:fld id="{BF913C96-2115-3F44-AAE1-249F34947E94}" type="slidenum">
              <a:rPr lang="en-US" smtClean="0"/>
              <a:t>‹#›</a:t>
            </a:fld>
            <a:endParaRPr lang="en-US"/>
          </a:p>
        </p:txBody>
      </p:sp>
    </p:spTree>
    <p:extLst>
      <p:ext uri="{BB962C8B-B14F-4D97-AF65-F5344CB8AC3E}">
        <p14:creationId xmlns:p14="http://schemas.microsoft.com/office/powerpoint/2010/main" val="501952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660F46-E139-484D-90AE-4E94CE769738}" type="datetime1">
              <a:rPr lang="en-US" smtClean="0"/>
              <a:t>7/24/2018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US"/>
              <a:t>Fdg </a:t>
            </a:r>
          </a:p>
        </p:txBody>
      </p:sp>
      <p:sp>
        <p:nvSpPr>
          <p:cNvPr id="7" name="Slide Number Placeholder 6"/>
          <p:cNvSpPr>
            <a:spLocks noGrp="1"/>
          </p:cNvSpPr>
          <p:nvPr>
            <p:ph type="sldNum" sz="quarter" idx="12"/>
          </p:nvPr>
        </p:nvSpPr>
        <p:spPr/>
        <p:txBody>
          <a:bodyPr/>
          <a:lstStyle/>
          <a:p>
            <a:fld id="{BF913C96-2115-3F44-AAE1-249F34947E94}" type="slidenum">
              <a:rPr lang="en-US" smtClean="0"/>
              <a:t>‹#›</a:t>
            </a:fld>
            <a:endParaRPr lang="en-US"/>
          </a:p>
        </p:txBody>
      </p:sp>
    </p:spTree>
    <p:extLst>
      <p:ext uri="{BB962C8B-B14F-4D97-AF65-F5344CB8AC3E}">
        <p14:creationId xmlns:p14="http://schemas.microsoft.com/office/powerpoint/2010/main" val="995986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C3A2717-057D-9E43-8D1A-25750CE55DAE}" type="datetime1">
              <a:rPr lang="en-US" smtClean="0"/>
              <a:t>7/24/2018</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US"/>
              <a:t>Fdg </a:t>
            </a:r>
          </a:p>
        </p:txBody>
      </p:sp>
      <p:sp>
        <p:nvSpPr>
          <p:cNvPr id="9" name="Slide Number Placeholder 8"/>
          <p:cNvSpPr>
            <a:spLocks noGrp="1"/>
          </p:cNvSpPr>
          <p:nvPr>
            <p:ph type="sldNum" sz="quarter" idx="12"/>
          </p:nvPr>
        </p:nvSpPr>
        <p:spPr/>
        <p:txBody>
          <a:bodyPr/>
          <a:lstStyle/>
          <a:p>
            <a:fld id="{BF913C96-2115-3F44-AAE1-249F34947E94}" type="slidenum">
              <a:rPr lang="en-US" smtClean="0"/>
              <a:t>‹#›</a:t>
            </a:fld>
            <a:endParaRPr lang="en-US"/>
          </a:p>
        </p:txBody>
      </p:sp>
    </p:spTree>
    <p:extLst>
      <p:ext uri="{BB962C8B-B14F-4D97-AF65-F5344CB8AC3E}">
        <p14:creationId xmlns:p14="http://schemas.microsoft.com/office/powerpoint/2010/main" val="2050048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38427A-544C-7F4A-AD77-705DA6DC6F6A}" type="datetime1">
              <a:rPr lang="en-US" smtClean="0"/>
              <a:t>7/24/2018</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US"/>
              <a:t>Fdg </a:t>
            </a:r>
          </a:p>
        </p:txBody>
      </p:sp>
      <p:sp>
        <p:nvSpPr>
          <p:cNvPr id="5" name="Slide Number Placeholder 4"/>
          <p:cNvSpPr>
            <a:spLocks noGrp="1"/>
          </p:cNvSpPr>
          <p:nvPr>
            <p:ph type="sldNum" sz="quarter" idx="12"/>
          </p:nvPr>
        </p:nvSpPr>
        <p:spPr/>
        <p:txBody>
          <a:bodyPr/>
          <a:lstStyle/>
          <a:p>
            <a:fld id="{BF913C96-2115-3F44-AAE1-249F34947E94}" type="slidenum">
              <a:rPr lang="en-US" smtClean="0"/>
              <a:t>‹#›</a:t>
            </a:fld>
            <a:endParaRPr lang="en-US"/>
          </a:p>
        </p:txBody>
      </p:sp>
    </p:spTree>
    <p:extLst>
      <p:ext uri="{BB962C8B-B14F-4D97-AF65-F5344CB8AC3E}">
        <p14:creationId xmlns:p14="http://schemas.microsoft.com/office/powerpoint/2010/main" val="929994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6A1F42-CB8E-5545-806A-D979B0DB604E}" type="datetime1">
              <a:rPr lang="en-US" smtClean="0"/>
              <a:t>7/24/2018</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US"/>
              <a:t>Fdg </a:t>
            </a:r>
          </a:p>
        </p:txBody>
      </p:sp>
      <p:sp>
        <p:nvSpPr>
          <p:cNvPr id="4" name="Slide Number Placeholder 3"/>
          <p:cNvSpPr>
            <a:spLocks noGrp="1"/>
          </p:cNvSpPr>
          <p:nvPr>
            <p:ph type="sldNum" sz="quarter" idx="12"/>
          </p:nvPr>
        </p:nvSpPr>
        <p:spPr/>
        <p:txBody>
          <a:bodyPr/>
          <a:lstStyle/>
          <a:p>
            <a:fld id="{BF913C96-2115-3F44-AAE1-249F34947E94}" type="slidenum">
              <a:rPr lang="en-US" smtClean="0"/>
              <a:t>‹#›</a:t>
            </a:fld>
            <a:endParaRPr lang="en-US"/>
          </a:p>
        </p:txBody>
      </p:sp>
    </p:spTree>
    <p:extLst>
      <p:ext uri="{BB962C8B-B14F-4D97-AF65-F5344CB8AC3E}">
        <p14:creationId xmlns:p14="http://schemas.microsoft.com/office/powerpoint/2010/main" val="1028267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A9551D-EAA2-ED4A-8D3B-DBB62A0928BE}" type="datetime1">
              <a:rPr lang="en-US" smtClean="0"/>
              <a:t>7/24/2018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US"/>
              <a:t>Fdg </a:t>
            </a:r>
          </a:p>
        </p:txBody>
      </p:sp>
      <p:sp>
        <p:nvSpPr>
          <p:cNvPr id="7" name="Slide Number Placeholder 6"/>
          <p:cNvSpPr>
            <a:spLocks noGrp="1"/>
          </p:cNvSpPr>
          <p:nvPr>
            <p:ph type="sldNum" sz="quarter" idx="12"/>
          </p:nvPr>
        </p:nvSpPr>
        <p:spPr/>
        <p:txBody>
          <a:bodyPr/>
          <a:lstStyle/>
          <a:p>
            <a:fld id="{BF913C96-2115-3F44-AAE1-249F34947E94}" type="slidenum">
              <a:rPr lang="en-US" smtClean="0"/>
              <a:t>‹#›</a:t>
            </a:fld>
            <a:endParaRPr lang="en-US"/>
          </a:p>
        </p:txBody>
      </p:sp>
    </p:spTree>
    <p:extLst>
      <p:ext uri="{BB962C8B-B14F-4D97-AF65-F5344CB8AC3E}">
        <p14:creationId xmlns:p14="http://schemas.microsoft.com/office/powerpoint/2010/main" val="1293570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FB7488-AFCA-DA48-802A-07434379CAC2}" type="datetime1">
              <a:rPr lang="en-US" smtClean="0"/>
              <a:t>7/24/2018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US"/>
              <a:t>Fdg </a:t>
            </a:r>
          </a:p>
        </p:txBody>
      </p:sp>
      <p:sp>
        <p:nvSpPr>
          <p:cNvPr id="7" name="Slide Number Placeholder 6"/>
          <p:cNvSpPr>
            <a:spLocks noGrp="1"/>
          </p:cNvSpPr>
          <p:nvPr>
            <p:ph type="sldNum" sz="quarter" idx="12"/>
          </p:nvPr>
        </p:nvSpPr>
        <p:spPr/>
        <p:txBody>
          <a:bodyPr/>
          <a:lstStyle/>
          <a:p>
            <a:fld id="{BF913C96-2115-3F44-AAE1-249F34947E94}" type="slidenum">
              <a:rPr lang="en-US" smtClean="0"/>
              <a:t>‹#›</a:t>
            </a:fld>
            <a:endParaRPr lang="en-US"/>
          </a:p>
        </p:txBody>
      </p:sp>
    </p:spTree>
    <p:extLst>
      <p:ext uri="{BB962C8B-B14F-4D97-AF65-F5344CB8AC3E}">
        <p14:creationId xmlns:p14="http://schemas.microsoft.com/office/powerpoint/2010/main" val="2056989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21360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37D7B4-0A5A-594B-BF23-61864096AED7}" type="datetime1">
              <a:rPr lang="en-US" smtClean="0"/>
              <a:t>7/24/2018</a:t>
            </a:fld>
            <a:endParaRPr lang="en-US"/>
          </a:p>
        </p:txBody>
      </p:sp>
      <p:sp>
        <p:nvSpPr>
          <p:cNvPr id="6" name="Slide Number Placeholder 5"/>
          <p:cNvSpPr>
            <a:spLocks noGrp="1"/>
          </p:cNvSpPr>
          <p:nvPr>
            <p:ph type="sldNum" sz="quarter" idx="4"/>
          </p:nvPr>
        </p:nvSpPr>
        <p:spPr>
          <a:xfrm>
            <a:off x="8610600" y="621360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913C96-2115-3F44-AAE1-249F34947E94}" type="slidenum">
              <a:rPr lang="en-US" smtClean="0"/>
              <a:t>‹#›</a:t>
            </a:fld>
            <a:endParaRPr lang="en-US"/>
          </a:p>
        </p:txBody>
      </p:sp>
      <p:grpSp>
        <p:nvGrpSpPr>
          <p:cNvPr id="26" name="Group 25"/>
          <p:cNvGrpSpPr/>
          <p:nvPr userDrawn="1"/>
        </p:nvGrpSpPr>
        <p:grpSpPr>
          <a:xfrm>
            <a:off x="-5774" y="5306518"/>
            <a:ext cx="12197774" cy="1580665"/>
            <a:chOff x="-5774" y="5334223"/>
            <a:chExt cx="12197774" cy="1552959"/>
          </a:xfrm>
        </p:grpSpPr>
        <p:cxnSp>
          <p:nvCxnSpPr>
            <p:cNvPr id="8" name="Straight Connector 7"/>
            <p:cNvCxnSpPr/>
            <p:nvPr/>
          </p:nvCxnSpPr>
          <p:spPr>
            <a:xfrm>
              <a:off x="6700345" y="6689772"/>
              <a:ext cx="5491655" cy="0"/>
            </a:xfrm>
            <a:prstGeom prst="line">
              <a:avLst/>
            </a:prstGeom>
            <a:ln w="57150">
              <a:solidFill>
                <a:srgbClr val="FFD05B"/>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774" y="6689772"/>
              <a:ext cx="5273604" cy="1916"/>
            </a:xfrm>
            <a:prstGeom prst="line">
              <a:avLst/>
            </a:prstGeom>
            <a:ln w="57150">
              <a:solidFill>
                <a:srgbClr val="FFD05B"/>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774" y="6615374"/>
              <a:ext cx="5273604" cy="0"/>
            </a:xfrm>
            <a:prstGeom prst="line">
              <a:avLst/>
            </a:prstGeom>
            <a:ln w="19050">
              <a:solidFill>
                <a:srgbClr val="FFD05B"/>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747641" y="6615374"/>
              <a:ext cx="5444359" cy="0"/>
            </a:xfrm>
            <a:prstGeom prst="line">
              <a:avLst/>
            </a:prstGeom>
            <a:ln w="19050">
              <a:solidFill>
                <a:srgbClr val="FFD05B"/>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13" cstate="screen">
              <a:alphaModFix/>
              <a:extLst>
                <a:ext uri="{28A0092B-C50C-407E-A947-70E740481C1C}">
                  <a14:useLocalDpi xmlns:a14="http://schemas.microsoft.com/office/drawing/2010/main"/>
                </a:ext>
              </a:extLst>
            </a:blip>
            <a:stretch>
              <a:fillRect/>
            </a:stretch>
          </p:blipFill>
          <p:spPr>
            <a:xfrm>
              <a:off x="5256281" y="5334223"/>
              <a:ext cx="1691057" cy="1552959"/>
            </a:xfrm>
            <a:prstGeom prst="rect">
              <a:avLst/>
            </a:prstGeom>
          </p:spPr>
        </p:pic>
      </p:grpSp>
    </p:spTree>
    <p:extLst>
      <p:ext uri="{BB962C8B-B14F-4D97-AF65-F5344CB8AC3E}">
        <p14:creationId xmlns:p14="http://schemas.microsoft.com/office/powerpoint/2010/main" val="1064436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Avenir Book" charset="0"/>
          <a:ea typeface="Avenir Book" charset="0"/>
          <a:cs typeface="Avenir Book"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Avenir Light" charset="0"/>
          <a:cs typeface="Avenir Light"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venir Light" charset="0"/>
          <a:ea typeface="Avenir Light" charset="0"/>
          <a:cs typeface="Avenir Light"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Avenir Light" charset="0"/>
          <a:cs typeface="Avenir Light"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Avenir Light" charset="0"/>
          <a:cs typeface="Avenir Light"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Avenir Light" charset="0"/>
          <a:cs typeface="Avenir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3" name="TextBox 42"/>
          <p:cNvSpPr txBox="1"/>
          <p:nvPr userDrawn="1"/>
        </p:nvSpPr>
        <p:spPr>
          <a:xfrm>
            <a:off x="7378262" y="2380593"/>
            <a:ext cx="184731" cy="369332"/>
          </a:xfrm>
          <a:prstGeom prst="rect">
            <a:avLst/>
          </a:prstGeom>
          <a:noFill/>
        </p:spPr>
        <p:txBody>
          <a:bodyPr wrap="none" rtlCol="0">
            <a:spAutoFit/>
          </a:bodyPr>
          <a:lstStyle/>
          <a:p>
            <a:endParaRPr lang="en-US" dirty="0"/>
          </a:p>
        </p:txBody>
      </p:sp>
      <p:sp>
        <p:nvSpPr>
          <p:cNvPr id="50" name="TextBox 49"/>
          <p:cNvSpPr txBox="1"/>
          <p:nvPr userDrawn="1"/>
        </p:nvSpPr>
        <p:spPr>
          <a:xfrm>
            <a:off x="4838700" y="3731507"/>
            <a:ext cx="2526862" cy="338554"/>
          </a:xfrm>
          <a:prstGeom prst="rect">
            <a:avLst/>
          </a:prstGeom>
          <a:noFill/>
        </p:spPr>
        <p:txBody>
          <a:bodyPr wrap="square" rtlCol="0">
            <a:spAutoFit/>
          </a:bodyPr>
          <a:lstStyle/>
          <a:p>
            <a:pPr algn="ctr"/>
            <a:r>
              <a:rPr lang="en-US" sz="1600" b="0" i="0" dirty="0">
                <a:solidFill>
                  <a:schemeClr val="tx1">
                    <a:alpha val="65000"/>
                  </a:schemeClr>
                </a:solidFill>
                <a:latin typeface="Avenir Light" charset="0"/>
                <a:ea typeface="Avenir Light" charset="0"/>
                <a:cs typeface="Avenir Light" charset="0"/>
              </a:rPr>
              <a:t>Connect with us</a:t>
            </a:r>
            <a:r>
              <a:rPr lang="en-US" sz="1600" b="0" i="0" baseline="0" dirty="0">
                <a:solidFill>
                  <a:schemeClr val="tx1">
                    <a:alpha val="65000"/>
                  </a:schemeClr>
                </a:solidFill>
                <a:latin typeface="Avenir Light" charset="0"/>
                <a:ea typeface="Avenir Light" charset="0"/>
                <a:cs typeface="Avenir Light" charset="0"/>
              </a:rPr>
              <a:t>: </a:t>
            </a:r>
          </a:p>
        </p:txBody>
      </p:sp>
      <p:grpSp>
        <p:nvGrpSpPr>
          <p:cNvPr id="14" name="Group 13"/>
          <p:cNvGrpSpPr/>
          <p:nvPr userDrawn="1"/>
        </p:nvGrpSpPr>
        <p:grpSpPr>
          <a:xfrm>
            <a:off x="6926" y="5334223"/>
            <a:ext cx="12197774" cy="1552959"/>
            <a:chOff x="-5774" y="5334223"/>
            <a:chExt cx="12197774" cy="1552959"/>
          </a:xfrm>
        </p:grpSpPr>
        <p:cxnSp>
          <p:nvCxnSpPr>
            <p:cNvPr id="15" name="Straight Connector 14"/>
            <p:cNvCxnSpPr/>
            <p:nvPr/>
          </p:nvCxnSpPr>
          <p:spPr>
            <a:xfrm>
              <a:off x="6700345" y="6689772"/>
              <a:ext cx="5491655" cy="0"/>
            </a:xfrm>
            <a:prstGeom prst="line">
              <a:avLst/>
            </a:prstGeom>
            <a:ln w="57150">
              <a:solidFill>
                <a:srgbClr val="FFD05B"/>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774" y="6689772"/>
              <a:ext cx="5273604" cy="1916"/>
            </a:xfrm>
            <a:prstGeom prst="line">
              <a:avLst/>
            </a:prstGeom>
            <a:ln w="57150">
              <a:solidFill>
                <a:srgbClr val="FFD05B"/>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774" y="6615374"/>
              <a:ext cx="5273604" cy="0"/>
            </a:xfrm>
            <a:prstGeom prst="line">
              <a:avLst/>
            </a:prstGeom>
            <a:ln w="19050">
              <a:solidFill>
                <a:srgbClr val="FFD05B"/>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747641" y="6615374"/>
              <a:ext cx="5444359" cy="0"/>
            </a:xfrm>
            <a:prstGeom prst="line">
              <a:avLst/>
            </a:prstGeom>
            <a:ln w="19050">
              <a:solidFill>
                <a:srgbClr val="FFD05B"/>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5256281" y="5334223"/>
              <a:ext cx="1691057" cy="1552959"/>
            </a:xfrm>
            <a:prstGeom prst="rect">
              <a:avLst/>
            </a:prstGeom>
          </p:spPr>
        </p:pic>
      </p:grpSp>
      <p:pic>
        <p:nvPicPr>
          <p:cNvPr id="18" name="Picture 1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94625" y="867690"/>
            <a:ext cx="3202750" cy="2619977"/>
          </a:xfrm>
          <a:prstGeom prst="rect">
            <a:avLst/>
          </a:prstGeom>
        </p:spPr>
      </p:pic>
      <p:sp>
        <p:nvSpPr>
          <p:cNvPr id="2" name="TextBox 1"/>
          <p:cNvSpPr txBox="1"/>
          <p:nvPr userDrawn="1"/>
        </p:nvSpPr>
        <p:spPr>
          <a:xfrm>
            <a:off x="4260147" y="263858"/>
            <a:ext cx="3671839" cy="584775"/>
          </a:xfrm>
          <a:prstGeom prst="rect">
            <a:avLst/>
          </a:prstGeom>
          <a:noFill/>
        </p:spPr>
        <p:txBody>
          <a:bodyPr wrap="none" rtlCol="0">
            <a:spAutoFit/>
          </a:bodyPr>
          <a:lstStyle/>
          <a:p>
            <a:r>
              <a:rPr lang="en-US" sz="3200" b="0" i="0" dirty="0">
                <a:latin typeface="Avenir Medium" charset="0"/>
                <a:ea typeface="Avenir Medium" charset="0"/>
                <a:cs typeface="Avenir Medium" charset="0"/>
              </a:rPr>
              <a:t>Brought to you by:</a:t>
            </a:r>
          </a:p>
        </p:txBody>
      </p:sp>
      <p:sp>
        <p:nvSpPr>
          <p:cNvPr id="12" name="TextBox 11"/>
          <p:cNvSpPr txBox="1"/>
          <p:nvPr userDrawn="1"/>
        </p:nvSpPr>
        <p:spPr>
          <a:xfrm>
            <a:off x="4838700" y="4800418"/>
            <a:ext cx="2526862" cy="615553"/>
          </a:xfrm>
          <a:prstGeom prst="rect">
            <a:avLst/>
          </a:prstGeom>
          <a:noFill/>
        </p:spPr>
        <p:txBody>
          <a:bodyPr wrap="square" rtlCol="0">
            <a:spAutoFit/>
          </a:bodyPr>
          <a:lstStyle/>
          <a:p>
            <a:pPr algn="ctr"/>
            <a:r>
              <a:rPr lang="en-US" sz="1800" b="1" i="0" dirty="0">
                <a:solidFill>
                  <a:schemeClr val="tx1">
                    <a:alpha val="65000"/>
                  </a:schemeClr>
                </a:solidFill>
                <a:latin typeface="Avenir Light" charset="0"/>
                <a:ea typeface="Avenir Light" charset="0"/>
                <a:cs typeface="Avenir Light" charset="0"/>
              </a:rPr>
              <a:t>#</a:t>
            </a:r>
            <a:r>
              <a:rPr lang="en-US" sz="1800" b="1" i="0">
                <a:solidFill>
                  <a:schemeClr val="tx1">
                    <a:alpha val="65000"/>
                  </a:schemeClr>
                </a:solidFill>
                <a:latin typeface="Avenir Light" charset="0"/>
                <a:ea typeface="Avenir Light" charset="0"/>
                <a:cs typeface="Avenir Light" charset="0"/>
              </a:rPr>
              <a:t>kansascornSTEM</a:t>
            </a:r>
            <a:endParaRPr lang="en-US" sz="1800" b="1" i="0" dirty="0">
              <a:solidFill>
                <a:schemeClr val="tx1">
                  <a:alpha val="65000"/>
                </a:schemeClr>
              </a:solidFill>
              <a:latin typeface="Avenir Light" charset="0"/>
              <a:ea typeface="Avenir Light" charset="0"/>
              <a:cs typeface="Avenir Light" charset="0"/>
            </a:endParaRPr>
          </a:p>
          <a:p>
            <a:pPr algn="ctr"/>
            <a:r>
              <a:rPr lang="en-US" sz="1600" b="0" i="0" dirty="0" err="1">
                <a:solidFill>
                  <a:schemeClr val="tx1">
                    <a:alpha val="65000"/>
                  </a:schemeClr>
                </a:solidFill>
                <a:latin typeface="Avenir Light" charset="0"/>
                <a:ea typeface="Avenir Light" charset="0"/>
                <a:cs typeface="Avenir Light" charset="0"/>
              </a:rPr>
              <a:t>kscorn.com</a:t>
            </a:r>
            <a:endParaRPr lang="en-US" sz="1600" b="0" i="0" dirty="0">
              <a:solidFill>
                <a:schemeClr val="tx1">
                  <a:alpha val="65000"/>
                </a:schemeClr>
              </a:solidFill>
              <a:latin typeface="Avenir Light" charset="0"/>
              <a:ea typeface="Avenir Light" charset="0"/>
              <a:cs typeface="Avenir Light" charset="0"/>
            </a:endParaRPr>
          </a:p>
        </p:txBody>
      </p:sp>
      <p:grpSp>
        <p:nvGrpSpPr>
          <p:cNvPr id="5" name="Group 4"/>
          <p:cNvGrpSpPr/>
          <p:nvPr userDrawn="1"/>
        </p:nvGrpSpPr>
        <p:grpSpPr>
          <a:xfrm>
            <a:off x="5450299" y="4177865"/>
            <a:ext cx="1310042" cy="555282"/>
            <a:chOff x="5450299" y="4457265"/>
            <a:chExt cx="1310042" cy="555282"/>
          </a:xfrm>
        </p:grpSpPr>
        <p:pic>
          <p:nvPicPr>
            <p:cNvPr id="3" name="Picture 2"/>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450299" y="4457265"/>
              <a:ext cx="555282" cy="555282"/>
            </a:xfrm>
            <a:prstGeom prst="rect">
              <a:avLst/>
            </a:prstGeom>
          </p:spPr>
        </p:pic>
        <p:pic>
          <p:nvPicPr>
            <p:cNvPr id="21" name="Picture 20"/>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205059" y="4525271"/>
              <a:ext cx="555282" cy="451166"/>
            </a:xfrm>
            <a:prstGeom prst="rect">
              <a:avLst/>
            </a:prstGeom>
          </p:spPr>
        </p:pic>
      </p:grpSp>
    </p:spTree>
    <p:extLst>
      <p:ext uri="{BB962C8B-B14F-4D97-AF65-F5344CB8AC3E}">
        <p14:creationId xmlns:p14="http://schemas.microsoft.com/office/powerpoint/2010/main" val="1474833169"/>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ctr" defTabSz="914400" rtl="0" eaLnBrk="1" latinLnBrk="0" hangingPunct="1">
        <a:lnSpc>
          <a:spcPct val="90000"/>
        </a:lnSpc>
        <a:spcBef>
          <a:spcPts val="1000"/>
        </a:spcBef>
        <a:buFontTx/>
        <a:buNone/>
        <a:defRPr sz="2500" kern="1200" baseline="0">
          <a:solidFill>
            <a:schemeClr val="tx1">
              <a:alpha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Pipette Technique</a:t>
            </a:r>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8833499">
            <a:off x="-2764338" y="400020"/>
            <a:ext cx="8295805" cy="5530537"/>
          </a:xfrm>
          <a:prstGeom prst="rect">
            <a:avLst/>
          </a:prstGeom>
        </p:spPr>
      </p:pic>
    </p:spTree>
    <p:extLst>
      <p:ext uri="{BB962C8B-B14F-4D97-AF65-F5344CB8AC3E}">
        <p14:creationId xmlns:p14="http://schemas.microsoft.com/office/powerpoint/2010/main" val="1878274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945" y="365125"/>
            <a:ext cx="11416146" cy="1325563"/>
          </a:xfrm>
        </p:spPr>
        <p:txBody>
          <a:bodyPr/>
          <a:lstStyle/>
          <a:p>
            <a:r>
              <a:rPr lang="en-US" dirty="0"/>
              <a:t>Check your Precision… Are you repeatable? </a:t>
            </a:r>
          </a:p>
        </p:txBody>
      </p:sp>
      <p:pic>
        <p:nvPicPr>
          <p:cNvPr id="3" name="Picture 2"/>
          <p:cNvPicPr>
            <a:picLocks noChangeAspect="1"/>
          </p:cNvPicPr>
          <p:nvPr/>
        </p:nvPicPr>
        <p:blipFill>
          <a:blip r:embed="rId2"/>
          <a:stretch>
            <a:fillRect/>
          </a:stretch>
        </p:blipFill>
        <p:spPr>
          <a:xfrm>
            <a:off x="3205596" y="4093054"/>
            <a:ext cx="5143500" cy="1543050"/>
          </a:xfrm>
          <a:prstGeom prst="rect">
            <a:avLst/>
          </a:prstGeom>
        </p:spPr>
      </p:pic>
      <p:sp>
        <p:nvSpPr>
          <p:cNvPr id="4" name="TextBox 3"/>
          <p:cNvSpPr txBox="1"/>
          <p:nvPr/>
        </p:nvSpPr>
        <p:spPr>
          <a:xfrm>
            <a:off x="1136072" y="2050473"/>
            <a:ext cx="8825345" cy="2246769"/>
          </a:xfrm>
          <a:prstGeom prst="rect">
            <a:avLst/>
          </a:prstGeom>
          <a:noFill/>
        </p:spPr>
        <p:txBody>
          <a:bodyPr wrap="square" rtlCol="0">
            <a:spAutoFit/>
          </a:bodyPr>
          <a:lstStyle/>
          <a:p>
            <a:pPr marL="285750" indent="-285750">
              <a:buFont typeface="Arial" panose="020B0604020202020204" pitchFamily="34" charset="0"/>
              <a:buChar char="•"/>
            </a:pPr>
            <a:r>
              <a:rPr lang="en-US" sz="2000" dirty="0"/>
              <a:t>Repeat the process 10 more times, recording your final weight after each trial. </a:t>
            </a:r>
          </a:p>
          <a:p>
            <a:pPr marL="285750" indent="-285750">
              <a:buFont typeface="Arial" panose="020B0604020202020204" pitchFamily="34" charset="0"/>
              <a:buChar char="•"/>
            </a:pPr>
            <a:r>
              <a:rPr lang="en-US" sz="2000" dirty="0"/>
              <a:t>Then analyze the data points by using the coefficient of variation equation below </a:t>
            </a:r>
          </a:p>
          <a:p>
            <a:pPr marL="285750" indent="-285750">
              <a:buFont typeface="Arial" panose="020B0604020202020204" pitchFamily="34" charset="0"/>
              <a:buChar char="•"/>
            </a:pPr>
            <a:r>
              <a:rPr lang="en-US" sz="2000" dirty="0"/>
              <a:t>OPTIONALLY: USE Excel to do the work for you!  </a:t>
            </a:r>
          </a:p>
          <a:p>
            <a:pPr marL="800100" lvl="1" indent="-342900">
              <a:buFont typeface="+mj-lt"/>
              <a:buAutoNum type="arabicPeriod"/>
            </a:pPr>
            <a:r>
              <a:rPr lang="en-US" sz="2000" dirty="0"/>
              <a:t>Input all the weights into a spread sheet </a:t>
            </a:r>
          </a:p>
          <a:p>
            <a:pPr marL="800100" lvl="1" indent="-342900">
              <a:buFont typeface="+mj-lt"/>
              <a:buAutoNum type="arabicPeriod"/>
            </a:pPr>
            <a:r>
              <a:rPr lang="en-US" sz="2000" dirty="0"/>
              <a:t>Then using the Excel short cut for determining standard deviation </a:t>
            </a:r>
          </a:p>
          <a:p>
            <a:pPr marL="800100" lvl="1" indent="-342900">
              <a:buFont typeface="+mj-lt"/>
              <a:buAutoNum type="arabicPeriod"/>
            </a:pPr>
            <a:r>
              <a:rPr lang="en-US" sz="2000" dirty="0"/>
              <a:t>=STDEV(A2:A13)/AVERAGE(A2:A13)*100 </a:t>
            </a:r>
          </a:p>
          <a:p>
            <a:pPr marL="800100" lvl="1" indent="-342900">
              <a:buFont typeface="+mj-lt"/>
              <a:buAutoNum type="arabicPeriod"/>
            </a:pPr>
            <a:r>
              <a:rPr lang="en-US" sz="2000" dirty="0"/>
              <a:t>Making sure your cell tags match where you have placed your data. </a:t>
            </a:r>
          </a:p>
        </p:txBody>
      </p:sp>
    </p:spTree>
    <p:extLst>
      <p:ext uri="{BB962C8B-B14F-4D97-AF65-F5344CB8AC3E}">
        <p14:creationId xmlns:p14="http://schemas.microsoft.com/office/powerpoint/2010/main" val="2448795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and Discussion Questions	</a:t>
            </a:r>
          </a:p>
        </p:txBody>
      </p:sp>
      <p:sp>
        <p:nvSpPr>
          <p:cNvPr id="3" name="Content Placeholder 2"/>
          <p:cNvSpPr>
            <a:spLocks noGrp="1"/>
          </p:cNvSpPr>
          <p:nvPr>
            <p:ph idx="1"/>
          </p:nvPr>
        </p:nvSpPr>
        <p:spPr>
          <a:xfrm>
            <a:off x="838200" y="1590098"/>
            <a:ext cx="10515600" cy="4351338"/>
          </a:xfrm>
        </p:spPr>
        <p:txBody>
          <a:bodyPr>
            <a:normAutofit fontScale="92500" lnSpcReduction="20000"/>
          </a:bodyPr>
          <a:lstStyle/>
          <a:p>
            <a:pPr marL="514350" indent="-514350">
              <a:buFont typeface="+mj-lt"/>
              <a:buAutoNum type="arabicPeriod"/>
            </a:pPr>
            <a:r>
              <a:rPr lang="en-US" dirty="0"/>
              <a:t>Using your mathematical models determine what is the optional volume setting for this particular task. </a:t>
            </a:r>
          </a:p>
          <a:p>
            <a:pPr marL="514350" indent="-514350">
              <a:buFont typeface="+mj-lt"/>
              <a:buAutoNum type="arabicPeriod"/>
            </a:pPr>
            <a:r>
              <a:rPr lang="en-US" dirty="0"/>
              <a:t>Why would having a variable pipette be a good thing? How does it affect your overall %Error if you are completing less samples for one total volume. </a:t>
            </a:r>
          </a:p>
          <a:p>
            <a:pPr marL="514350" indent="-514350">
              <a:buFont typeface="+mj-lt"/>
              <a:buAutoNum type="arabicPeriod"/>
            </a:pPr>
            <a:r>
              <a:rPr lang="en-US" dirty="0"/>
              <a:t>What are some things that could affect your overall accuracy in this lab? What about precision? </a:t>
            </a:r>
          </a:p>
          <a:p>
            <a:pPr lvl="1"/>
            <a:r>
              <a:rPr lang="en-US" dirty="0"/>
              <a:t>How can you control those variables? </a:t>
            </a:r>
          </a:p>
          <a:p>
            <a:pPr marL="514350" indent="-514350">
              <a:buFont typeface="+mj-lt"/>
              <a:buAutoNum type="arabicPeriod"/>
            </a:pPr>
            <a:r>
              <a:rPr lang="en-US" dirty="0"/>
              <a:t>In major seed development labs, where precision and accuracy can be vitally important, most pipetting is automated and controlled via computer. How would this increase the accuracy and prevision of professional labs? How would that impact the overall quality of their product?</a:t>
            </a:r>
          </a:p>
        </p:txBody>
      </p:sp>
    </p:spTree>
    <p:extLst>
      <p:ext uri="{BB962C8B-B14F-4D97-AF65-F5344CB8AC3E}">
        <p14:creationId xmlns:p14="http://schemas.microsoft.com/office/powerpoint/2010/main" val="1521164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2727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0851" y="58408"/>
            <a:ext cx="10515600" cy="1325563"/>
          </a:xfrm>
        </p:spPr>
        <p:txBody>
          <a:bodyPr/>
          <a:lstStyle/>
          <a:p>
            <a:r>
              <a:rPr lang="en-US" dirty="0"/>
              <a:t>What is it? </a:t>
            </a:r>
          </a:p>
        </p:txBody>
      </p:sp>
      <p:pic>
        <p:nvPicPr>
          <p:cNvPr id="5" name="Content Placeholder 4"/>
          <p:cNvPicPr>
            <a:picLocks noGrp="1" noChangeAspect="1"/>
          </p:cNvPicPr>
          <p:nvPr>
            <p:ph idx="1"/>
          </p:nvPr>
        </p:nvPicPr>
        <p:blipFill>
          <a:blip r:embed="rId2"/>
          <a:stretch>
            <a:fillRect/>
          </a:stretch>
        </p:blipFill>
        <p:spPr>
          <a:xfrm>
            <a:off x="5424669" y="269797"/>
            <a:ext cx="6767331" cy="5047343"/>
          </a:xfrm>
          <a:prstGeom prst="rect">
            <a:avLst/>
          </a:prstGeom>
        </p:spPr>
      </p:pic>
      <p:sp>
        <p:nvSpPr>
          <p:cNvPr id="6" name="TextBox 5"/>
          <p:cNvSpPr txBox="1"/>
          <p:nvPr/>
        </p:nvSpPr>
        <p:spPr>
          <a:xfrm>
            <a:off x="0" y="1383971"/>
            <a:ext cx="5103628" cy="5109091"/>
          </a:xfrm>
          <a:prstGeom prst="rect">
            <a:avLst/>
          </a:prstGeom>
          <a:noFill/>
        </p:spPr>
        <p:txBody>
          <a:bodyPr wrap="square" rtlCol="0">
            <a:spAutoFit/>
          </a:bodyPr>
          <a:lstStyle/>
          <a:p>
            <a:pPr marL="285750" indent="-285750">
              <a:buFont typeface="Arial" panose="020B0604020202020204" pitchFamily="34" charset="0"/>
              <a:buChar char="•"/>
            </a:pPr>
            <a:r>
              <a:rPr lang="en-US" sz="2800" dirty="0"/>
              <a:t>What is the purpose of this equipment?</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Where might we find this equipment?</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What are some of the major features we can use as clues?</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How would you operate this equipment? </a:t>
            </a:r>
          </a:p>
          <a:p>
            <a:endParaRPr lang="en-US" dirty="0"/>
          </a:p>
        </p:txBody>
      </p:sp>
    </p:spTree>
    <p:extLst>
      <p:ext uri="{BB962C8B-B14F-4D97-AF65-F5344CB8AC3E}">
        <p14:creationId xmlns:p14="http://schemas.microsoft.com/office/powerpoint/2010/main" val="285118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Actually it’s a pipette!</a:t>
            </a:r>
          </a:p>
        </p:txBody>
      </p:sp>
      <p:pic>
        <p:nvPicPr>
          <p:cNvPr id="4" name="Content Placeholder 3"/>
          <p:cNvPicPr>
            <a:picLocks noGrp="1" noChangeAspect="1"/>
          </p:cNvPicPr>
          <p:nvPr>
            <p:ph idx="1"/>
          </p:nvPr>
        </p:nvPicPr>
        <p:blipFill>
          <a:blip r:embed="rId2"/>
          <a:stretch>
            <a:fillRect/>
          </a:stretch>
        </p:blipFill>
        <p:spPr>
          <a:xfrm>
            <a:off x="8930019" y="365125"/>
            <a:ext cx="3261981" cy="4351338"/>
          </a:xfrm>
          <a:prstGeom prst="rect">
            <a:avLst/>
          </a:prstGeom>
        </p:spPr>
      </p:pic>
      <p:sp>
        <p:nvSpPr>
          <p:cNvPr id="5" name="TextBox 4"/>
          <p:cNvSpPr txBox="1"/>
          <p:nvPr/>
        </p:nvSpPr>
        <p:spPr>
          <a:xfrm>
            <a:off x="340096" y="1412923"/>
            <a:ext cx="5392479" cy="5016758"/>
          </a:xfrm>
          <a:prstGeom prst="rect">
            <a:avLst/>
          </a:prstGeom>
          <a:noFill/>
        </p:spPr>
        <p:txBody>
          <a:bodyPr wrap="square" rtlCol="0">
            <a:spAutoFit/>
          </a:bodyPr>
          <a:lstStyle/>
          <a:p>
            <a:pPr marL="285750" indent="-285750">
              <a:buFont typeface="Arial" panose="020B0604020202020204" pitchFamily="34" charset="0"/>
              <a:buChar char="•"/>
            </a:pPr>
            <a:r>
              <a:rPr lang="en-US" sz="3200" dirty="0"/>
              <a:t>It’s a tool used in labs around the world</a:t>
            </a:r>
          </a:p>
          <a:p>
            <a:pPr marL="285750" indent="-285750">
              <a:buFont typeface="Arial" panose="020B0604020202020204" pitchFamily="34" charset="0"/>
              <a:buChar char="•"/>
            </a:pPr>
            <a:r>
              <a:rPr lang="en-US" sz="3200" dirty="0"/>
              <a:t>It measures very small amounts of liquid samples. </a:t>
            </a:r>
          </a:p>
          <a:p>
            <a:pPr marL="285750" indent="-285750">
              <a:buFont typeface="Arial" panose="020B0604020202020204" pitchFamily="34" charset="0"/>
              <a:buChar char="•"/>
            </a:pPr>
            <a:r>
              <a:rPr lang="en-US" sz="3200" dirty="0"/>
              <a:t>The numbers on the dial tell you how many microliters you are measuring.  </a:t>
            </a:r>
          </a:p>
          <a:p>
            <a:pPr marL="285750" indent="-285750">
              <a:buFont typeface="Arial" panose="020B0604020202020204" pitchFamily="34" charset="0"/>
              <a:buChar char="•"/>
            </a:pPr>
            <a:r>
              <a:rPr lang="en-US" sz="3200" dirty="0"/>
              <a:t>Micropipettes come in many volume ranges and some are fixed volumes. </a:t>
            </a: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30679" y="1201591"/>
            <a:ext cx="2803757" cy="4261432"/>
          </a:xfrm>
          <a:prstGeom prst="rect">
            <a:avLst/>
          </a:prstGeom>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933812" y="4197748"/>
            <a:ext cx="2679405" cy="2530549"/>
          </a:xfrm>
          <a:prstGeom prst="rect">
            <a:avLst/>
          </a:prstGeom>
        </p:spPr>
      </p:pic>
    </p:spTree>
    <p:extLst>
      <p:ext uri="{BB962C8B-B14F-4D97-AF65-F5344CB8AC3E}">
        <p14:creationId xmlns:p14="http://schemas.microsoft.com/office/powerpoint/2010/main" val="2785539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Operation: Step 1 Load a tip</a:t>
            </a:r>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rot="5400000">
            <a:off x="2991298" y="1814829"/>
            <a:ext cx="3385412" cy="2539059"/>
          </a:xfr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65215" y="1804597"/>
            <a:ext cx="3303551" cy="2477663"/>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5900631" y="1804596"/>
            <a:ext cx="3303550" cy="2477663"/>
          </a:xfrm>
          <a:prstGeom prst="rect">
            <a:avLst/>
          </a:prstGeom>
        </p:spPr>
      </p:pic>
      <p:sp>
        <p:nvSpPr>
          <p:cNvPr id="7" name="TextBox 6"/>
          <p:cNvSpPr txBox="1"/>
          <p:nvPr/>
        </p:nvSpPr>
        <p:spPr>
          <a:xfrm>
            <a:off x="396435" y="4741369"/>
            <a:ext cx="2812666" cy="830997"/>
          </a:xfrm>
          <a:prstGeom prst="rect">
            <a:avLst/>
          </a:prstGeom>
          <a:noFill/>
        </p:spPr>
        <p:txBody>
          <a:bodyPr wrap="square" rtlCol="0">
            <a:spAutoFit/>
          </a:bodyPr>
          <a:lstStyle/>
          <a:p>
            <a:r>
              <a:rPr lang="en-US" sz="2400" dirty="0"/>
              <a:t>Line up your pipette	</a:t>
            </a:r>
          </a:p>
        </p:txBody>
      </p:sp>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8823230" y="1804596"/>
            <a:ext cx="3303553" cy="2477665"/>
          </a:xfrm>
          <a:prstGeom prst="rect">
            <a:avLst/>
          </a:prstGeom>
        </p:spPr>
      </p:pic>
      <p:sp>
        <p:nvSpPr>
          <p:cNvPr id="9" name="TextBox 8"/>
          <p:cNvSpPr txBox="1"/>
          <p:nvPr/>
        </p:nvSpPr>
        <p:spPr>
          <a:xfrm>
            <a:off x="3414474" y="4777065"/>
            <a:ext cx="2331545" cy="1200329"/>
          </a:xfrm>
          <a:prstGeom prst="rect">
            <a:avLst/>
          </a:prstGeom>
          <a:noFill/>
        </p:spPr>
        <p:txBody>
          <a:bodyPr wrap="square" rtlCol="0">
            <a:spAutoFit/>
          </a:bodyPr>
          <a:lstStyle/>
          <a:p>
            <a:r>
              <a:rPr lang="en-US" sz="2400" dirty="0"/>
              <a:t>Push down on the pipette firmly</a:t>
            </a:r>
          </a:p>
        </p:txBody>
      </p:sp>
      <p:sp>
        <p:nvSpPr>
          <p:cNvPr id="10" name="TextBox 9"/>
          <p:cNvSpPr txBox="1"/>
          <p:nvPr/>
        </p:nvSpPr>
        <p:spPr>
          <a:xfrm>
            <a:off x="6313574" y="4777065"/>
            <a:ext cx="2719206" cy="830997"/>
          </a:xfrm>
          <a:prstGeom prst="rect">
            <a:avLst/>
          </a:prstGeom>
          <a:noFill/>
        </p:spPr>
        <p:txBody>
          <a:bodyPr wrap="none" rtlCol="0">
            <a:spAutoFit/>
          </a:bodyPr>
          <a:lstStyle/>
          <a:p>
            <a:r>
              <a:rPr lang="en-US" sz="2400" dirty="0"/>
              <a:t>Pick up the pipette,</a:t>
            </a:r>
          </a:p>
          <a:p>
            <a:r>
              <a:rPr lang="en-US" sz="2400" dirty="0"/>
              <a:t>Tip will be attached!</a:t>
            </a:r>
          </a:p>
        </p:txBody>
      </p:sp>
      <p:sp>
        <p:nvSpPr>
          <p:cNvPr id="11" name="TextBox 10"/>
          <p:cNvSpPr txBox="1"/>
          <p:nvPr/>
        </p:nvSpPr>
        <p:spPr>
          <a:xfrm>
            <a:off x="9052273" y="4695203"/>
            <a:ext cx="3111942" cy="1569660"/>
          </a:xfrm>
          <a:prstGeom prst="rect">
            <a:avLst/>
          </a:prstGeom>
          <a:noFill/>
        </p:spPr>
        <p:txBody>
          <a:bodyPr wrap="none" rtlCol="0">
            <a:spAutoFit/>
          </a:bodyPr>
          <a:lstStyle/>
          <a:p>
            <a:r>
              <a:rPr lang="en-US" sz="2400" dirty="0"/>
              <a:t>Get a new tip for every </a:t>
            </a:r>
          </a:p>
          <a:p>
            <a:r>
              <a:rPr lang="en-US" sz="2400" dirty="0"/>
              <a:t>sample! Push the eject </a:t>
            </a:r>
          </a:p>
          <a:p>
            <a:r>
              <a:rPr lang="en-US" sz="2400" dirty="0"/>
              <a:t>button to remove the</a:t>
            </a:r>
          </a:p>
          <a:p>
            <a:r>
              <a:rPr lang="en-US" sz="2400" dirty="0"/>
              <a:t> used tip</a:t>
            </a:r>
          </a:p>
        </p:txBody>
      </p:sp>
    </p:spTree>
    <p:extLst>
      <p:ext uri="{BB962C8B-B14F-4D97-AF65-F5344CB8AC3E}">
        <p14:creationId xmlns:p14="http://schemas.microsoft.com/office/powerpoint/2010/main" val="1740328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Operation: Step 2 Soft vs Hard Stop</a:t>
            </a:r>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rot="5400000">
            <a:off x="-163971" y="1889845"/>
            <a:ext cx="3899268" cy="2924450"/>
          </a:xfr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3940530" y="1884794"/>
            <a:ext cx="3858861" cy="2894146"/>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8121872" y="1946755"/>
            <a:ext cx="3693632" cy="2770224"/>
          </a:xfrm>
          <a:prstGeom prst="rect">
            <a:avLst/>
          </a:prstGeom>
        </p:spPr>
      </p:pic>
      <p:sp>
        <p:nvSpPr>
          <p:cNvPr id="7" name="TextBox 6"/>
          <p:cNvSpPr txBox="1"/>
          <p:nvPr/>
        </p:nvSpPr>
        <p:spPr>
          <a:xfrm>
            <a:off x="404037" y="5384320"/>
            <a:ext cx="2656881" cy="369332"/>
          </a:xfrm>
          <a:prstGeom prst="rect">
            <a:avLst/>
          </a:prstGeom>
          <a:noFill/>
        </p:spPr>
        <p:txBody>
          <a:bodyPr wrap="none" rtlCol="0">
            <a:spAutoFit/>
          </a:bodyPr>
          <a:lstStyle/>
          <a:p>
            <a:r>
              <a:rPr lang="en-US" dirty="0"/>
              <a:t>Push down on the plunger</a:t>
            </a:r>
          </a:p>
        </p:txBody>
      </p:sp>
      <p:sp>
        <p:nvSpPr>
          <p:cNvPr id="8" name="TextBox 7"/>
          <p:cNvSpPr txBox="1"/>
          <p:nvPr/>
        </p:nvSpPr>
        <p:spPr>
          <a:xfrm>
            <a:off x="4422887" y="5384320"/>
            <a:ext cx="2985689" cy="646331"/>
          </a:xfrm>
          <a:prstGeom prst="rect">
            <a:avLst/>
          </a:prstGeom>
          <a:noFill/>
        </p:spPr>
        <p:txBody>
          <a:bodyPr wrap="none" rtlCol="0">
            <a:spAutoFit/>
          </a:bodyPr>
          <a:lstStyle/>
          <a:p>
            <a:r>
              <a:rPr lang="en-US" dirty="0"/>
              <a:t>The first point of resistance is </a:t>
            </a:r>
          </a:p>
          <a:p>
            <a:r>
              <a:rPr lang="en-US" dirty="0"/>
              <a:t>The SOFT STOP</a:t>
            </a:r>
          </a:p>
        </p:txBody>
      </p:sp>
      <p:sp>
        <p:nvSpPr>
          <p:cNvPr id="9" name="TextBox 8"/>
          <p:cNvSpPr txBox="1"/>
          <p:nvPr/>
        </p:nvSpPr>
        <p:spPr>
          <a:xfrm>
            <a:off x="8583575" y="5245820"/>
            <a:ext cx="3410485" cy="923330"/>
          </a:xfrm>
          <a:prstGeom prst="rect">
            <a:avLst/>
          </a:prstGeom>
          <a:noFill/>
        </p:spPr>
        <p:txBody>
          <a:bodyPr wrap="none" rtlCol="0">
            <a:spAutoFit/>
          </a:bodyPr>
          <a:lstStyle/>
          <a:p>
            <a:r>
              <a:rPr lang="en-US" dirty="0"/>
              <a:t>If you continue to push down </a:t>
            </a:r>
          </a:p>
          <a:p>
            <a:r>
              <a:rPr lang="en-US" dirty="0"/>
              <a:t>Until you can push down no more,</a:t>
            </a:r>
          </a:p>
          <a:p>
            <a:r>
              <a:rPr lang="en-US" dirty="0"/>
              <a:t>You are at the HARD STOP. </a:t>
            </a:r>
          </a:p>
        </p:txBody>
      </p:sp>
    </p:spTree>
    <p:extLst>
      <p:ext uri="{BB962C8B-B14F-4D97-AF65-F5344CB8AC3E}">
        <p14:creationId xmlns:p14="http://schemas.microsoft.com/office/powerpoint/2010/main" val="4082756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Operation: Step 3 Drawing up a sample</a:t>
            </a:r>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rot="5400000">
            <a:off x="5831064" y="1871558"/>
            <a:ext cx="2600289" cy="1950216"/>
          </a:xfr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218854" y="1997703"/>
            <a:ext cx="2456121" cy="1842091"/>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8761166" y="1874003"/>
            <a:ext cx="2619856" cy="1964892"/>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2881028" y="1997703"/>
            <a:ext cx="2456123" cy="1842093"/>
          </a:xfrm>
          <a:prstGeom prst="rect">
            <a:avLst/>
          </a:prstGeom>
        </p:spPr>
      </p:pic>
      <p:sp>
        <p:nvSpPr>
          <p:cNvPr id="8" name="TextBox 7"/>
          <p:cNvSpPr txBox="1"/>
          <p:nvPr/>
        </p:nvSpPr>
        <p:spPr>
          <a:xfrm>
            <a:off x="525869" y="4166377"/>
            <a:ext cx="2171813" cy="400110"/>
          </a:xfrm>
          <a:prstGeom prst="rect">
            <a:avLst/>
          </a:prstGeom>
          <a:noFill/>
        </p:spPr>
        <p:txBody>
          <a:bodyPr wrap="none" rtlCol="0">
            <a:spAutoFit/>
          </a:bodyPr>
          <a:lstStyle/>
          <a:p>
            <a:r>
              <a:rPr lang="en-US" sz="2000" dirty="0"/>
              <a:t>Check your volume</a:t>
            </a:r>
          </a:p>
        </p:txBody>
      </p:sp>
      <p:sp>
        <p:nvSpPr>
          <p:cNvPr id="9" name="TextBox 8"/>
          <p:cNvSpPr txBox="1"/>
          <p:nvPr/>
        </p:nvSpPr>
        <p:spPr>
          <a:xfrm>
            <a:off x="3340983" y="4166377"/>
            <a:ext cx="1821524" cy="707886"/>
          </a:xfrm>
          <a:prstGeom prst="rect">
            <a:avLst/>
          </a:prstGeom>
          <a:noFill/>
        </p:spPr>
        <p:txBody>
          <a:bodyPr wrap="none" rtlCol="0">
            <a:spAutoFit/>
          </a:bodyPr>
          <a:lstStyle/>
          <a:p>
            <a:r>
              <a:rPr lang="en-US" sz="2000" dirty="0"/>
              <a:t>Push plunger to</a:t>
            </a:r>
          </a:p>
          <a:p>
            <a:r>
              <a:rPr lang="en-US" sz="2000" dirty="0"/>
              <a:t>soft stop</a:t>
            </a:r>
          </a:p>
        </p:txBody>
      </p:sp>
      <p:sp>
        <p:nvSpPr>
          <p:cNvPr id="10" name="TextBox 9"/>
          <p:cNvSpPr txBox="1"/>
          <p:nvPr/>
        </p:nvSpPr>
        <p:spPr>
          <a:xfrm>
            <a:off x="6036512" y="4146809"/>
            <a:ext cx="2631105" cy="1015663"/>
          </a:xfrm>
          <a:prstGeom prst="rect">
            <a:avLst/>
          </a:prstGeom>
          <a:noFill/>
        </p:spPr>
        <p:txBody>
          <a:bodyPr wrap="none" rtlCol="0">
            <a:spAutoFit/>
          </a:bodyPr>
          <a:lstStyle/>
          <a:p>
            <a:r>
              <a:rPr lang="en-US" sz="2000" dirty="0"/>
              <a:t>Dip tip into sample, </a:t>
            </a:r>
          </a:p>
          <a:p>
            <a:r>
              <a:rPr lang="en-US" sz="2000" dirty="0"/>
              <a:t>Do NOT touch the sides</a:t>
            </a:r>
          </a:p>
          <a:p>
            <a:r>
              <a:rPr lang="en-US" sz="2000" dirty="0"/>
              <a:t> of the container</a:t>
            </a:r>
          </a:p>
        </p:txBody>
      </p:sp>
      <p:sp>
        <p:nvSpPr>
          <p:cNvPr id="11" name="TextBox 10"/>
          <p:cNvSpPr txBox="1"/>
          <p:nvPr/>
        </p:nvSpPr>
        <p:spPr>
          <a:xfrm>
            <a:off x="9088648" y="4166377"/>
            <a:ext cx="2854692" cy="1323439"/>
          </a:xfrm>
          <a:prstGeom prst="rect">
            <a:avLst/>
          </a:prstGeom>
          <a:noFill/>
        </p:spPr>
        <p:txBody>
          <a:bodyPr wrap="none" rtlCol="0">
            <a:spAutoFit/>
          </a:bodyPr>
          <a:lstStyle/>
          <a:p>
            <a:r>
              <a:rPr lang="en-US" sz="2000" dirty="0"/>
              <a:t>Release plunger, </a:t>
            </a:r>
          </a:p>
          <a:p>
            <a:r>
              <a:rPr lang="en-US" sz="2000" dirty="0"/>
              <a:t>The Sample will be drawn</a:t>
            </a:r>
          </a:p>
          <a:p>
            <a:r>
              <a:rPr lang="en-US" sz="2000" dirty="0"/>
              <a:t>Into the tip, </a:t>
            </a:r>
          </a:p>
          <a:p>
            <a:r>
              <a:rPr lang="en-US" sz="2000" dirty="0"/>
              <a:t>raise the pipette and tip</a:t>
            </a:r>
          </a:p>
        </p:txBody>
      </p:sp>
    </p:spTree>
    <p:extLst>
      <p:ext uri="{BB962C8B-B14F-4D97-AF65-F5344CB8AC3E}">
        <p14:creationId xmlns:p14="http://schemas.microsoft.com/office/powerpoint/2010/main" val="1170886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Operation: Step 4 Expelling Sample</a:t>
            </a:r>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rot="5400000">
            <a:off x="3207227" y="1895745"/>
            <a:ext cx="3001409" cy="2251056"/>
          </a:xfr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199421" y="1895305"/>
            <a:ext cx="2997902" cy="2248427"/>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6026851" y="1895306"/>
            <a:ext cx="2997903" cy="2248428"/>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8811366" y="1895306"/>
            <a:ext cx="2997902" cy="2248426"/>
          </a:xfrm>
          <a:prstGeom prst="rect">
            <a:avLst/>
          </a:prstGeom>
        </p:spPr>
      </p:pic>
      <p:sp>
        <p:nvSpPr>
          <p:cNvPr id="8" name="TextBox 7"/>
          <p:cNvSpPr txBox="1"/>
          <p:nvPr/>
        </p:nvSpPr>
        <p:spPr>
          <a:xfrm>
            <a:off x="796326" y="4543243"/>
            <a:ext cx="2026260" cy="646331"/>
          </a:xfrm>
          <a:prstGeom prst="rect">
            <a:avLst/>
          </a:prstGeom>
          <a:noFill/>
        </p:spPr>
        <p:txBody>
          <a:bodyPr wrap="none" rtlCol="0">
            <a:spAutoFit/>
          </a:bodyPr>
          <a:lstStyle/>
          <a:p>
            <a:r>
              <a:rPr lang="en-US" dirty="0"/>
              <a:t>Put tip into the</a:t>
            </a:r>
          </a:p>
          <a:p>
            <a:r>
              <a:rPr lang="en-US" dirty="0"/>
              <a:t> intended container</a:t>
            </a:r>
          </a:p>
        </p:txBody>
      </p:sp>
      <p:sp>
        <p:nvSpPr>
          <p:cNvPr id="9" name="TextBox 8"/>
          <p:cNvSpPr txBox="1"/>
          <p:nvPr/>
        </p:nvSpPr>
        <p:spPr>
          <a:xfrm>
            <a:off x="3582403" y="4585774"/>
            <a:ext cx="2632003" cy="923330"/>
          </a:xfrm>
          <a:prstGeom prst="rect">
            <a:avLst/>
          </a:prstGeom>
          <a:noFill/>
        </p:spPr>
        <p:txBody>
          <a:bodyPr wrap="none" rtlCol="0">
            <a:spAutoFit/>
          </a:bodyPr>
          <a:lstStyle/>
          <a:p>
            <a:r>
              <a:rPr lang="en-US" dirty="0"/>
              <a:t>Make sure you aren’t </a:t>
            </a:r>
          </a:p>
          <a:p>
            <a:r>
              <a:rPr lang="en-US" dirty="0"/>
              <a:t>Touching the bottom or</a:t>
            </a:r>
          </a:p>
          <a:p>
            <a:r>
              <a:rPr lang="en-US" dirty="0"/>
              <a:t> the sides of the container</a:t>
            </a:r>
          </a:p>
        </p:txBody>
      </p:sp>
      <p:sp>
        <p:nvSpPr>
          <p:cNvPr id="10" name="TextBox 9"/>
          <p:cNvSpPr txBox="1"/>
          <p:nvPr/>
        </p:nvSpPr>
        <p:spPr>
          <a:xfrm>
            <a:off x="6570921" y="4720856"/>
            <a:ext cx="2335383" cy="646331"/>
          </a:xfrm>
          <a:prstGeom prst="rect">
            <a:avLst/>
          </a:prstGeom>
          <a:noFill/>
        </p:spPr>
        <p:txBody>
          <a:bodyPr wrap="none" rtlCol="0">
            <a:spAutoFit/>
          </a:bodyPr>
          <a:lstStyle/>
          <a:p>
            <a:r>
              <a:rPr lang="en-US" dirty="0"/>
              <a:t>Push the plunger</a:t>
            </a:r>
          </a:p>
          <a:p>
            <a:r>
              <a:rPr lang="en-US" dirty="0"/>
              <a:t>Down to the Hard Stop</a:t>
            </a:r>
          </a:p>
        </p:txBody>
      </p:sp>
      <p:sp>
        <p:nvSpPr>
          <p:cNvPr id="11" name="TextBox 10"/>
          <p:cNvSpPr txBox="1"/>
          <p:nvPr/>
        </p:nvSpPr>
        <p:spPr>
          <a:xfrm>
            <a:off x="9267900" y="4589409"/>
            <a:ext cx="2657843" cy="1200329"/>
          </a:xfrm>
          <a:prstGeom prst="rect">
            <a:avLst/>
          </a:prstGeom>
          <a:noFill/>
        </p:spPr>
        <p:txBody>
          <a:bodyPr wrap="none" rtlCol="0">
            <a:spAutoFit/>
          </a:bodyPr>
          <a:lstStyle/>
          <a:p>
            <a:r>
              <a:rPr lang="en-US" dirty="0"/>
              <a:t>If you touch the sides</a:t>
            </a:r>
          </a:p>
          <a:p>
            <a:r>
              <a:rPr lang="en-US" dirty="0"/>
              <a:t>You end up with sample</a:t>
            </a:r>
          </a:p>
          <a:p>
            <a:r>
              <a:rPr lang="en-US" dirty="0"/>
              <a:t>On the sides, instead of all</a:t>
            </a:r>
          </a:p>
          <a:p>
            <a:r>
              <a:rPr lang="en-US" dirty="0"/>
              <a:t>At the bottom! </a:t>
            </a:r>
          </a:p>
        </p:txBody>
      </p:sp>
    </p:spTree>
    <p:extLst>
      <p:ext uri="{BB962C8B-B14F-4D97-AF65-F5344CB8AC3E}">
        <p14:creationId xmlns:p14="http://schemas.microsoft.com/office/powerpoint/2010/main" val="492014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Part 1 </a:t>
            </a:r>
          </a:p>
        </p:txBody>
      </p:sp>
      <p:pic>
        <p:nvPicPr>
          <p:cNvPr id="4" name="Content Placeholder 3"/>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rot="5400000">
            <a:off x="8322341" y="3221508"/>
            <a:ext cx="3116373" cy="3264693"/>
          </a:xfrm>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5402763" y="291176"/>
            <a:ext cx="3209962" cy="2799021"/>
          </a:xfrm>
          <a:prstGeom prst="rect">
            <a:avLst/>
          </a:prstGeom>
        </p:spPr>
      </p:pic>
      <p:sp>
        <p:nvSpPr>
          <p:cNvPr id="6" name="TextBox 5"/>
          <p:cNvSpPr txBox="1"/>
          <p:nvPr/>
        </p:nvSpPr>
        <p:spPr>
          <a:xfrm>
            <a:off x="404037" y="1339702"/>
            <a:ext cx="4784651"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t>Practice Drawing up samples</a:t>
            </a:r>
          </a:p>
          <a:p>
            <a:pPr marL="285750" indent="-285750">
              <a:buFont typeface="Arial" panose="020B0604020202020204" pitchFamily="34" charset="0"/>
              <a:buChar char="•"/>
            </a:pPr>
            <a:r>
              <a:rPr lang="en-US" sz="2400" dirty="0"/>
              <a:t>Practice Expelling Samples</a:t>
            </a:r>
          </a:p>
          <a:p>
            <a:pPr marL="285750" indent="-285750">
              <a:buFont typeface="Arial" panose="020B0604020202020204" pitchFamily="34" charset="0"/>
              <a:buChar char="•"/>
            </a:pPr>
            <a:r>
              <a:rPr lang="en-US" sz="2400" dirty="0"/>
              <a:t>Check your accuracy by combining different volume samples, touch the tip of the pipette into the sample and drag it up to another sample close to it.  Adjust your pipette to the volume of these two samples together.  </a:t>
            </a:r>
          </a:p>
          <a:p>
            <a:pPr marL="285750" indent="-285750">
              <a:buFont typeface="Arial" panose="020B0604020202020204" pitchFamily="34" charset="0"/>
              <a:buChar char="•"/>
            </a:pPr>
            <a:r>
              <a:rPr lang="en-US" sz="2400" dirty="0"/>
              <a:t>Try and draw up the new joined sample without leaving any behind, or creating air bubbles! </a:t>
            </a:r>
          </a:p>
        </p:txBody>
      </p:sp>
    </p:spTree>
    <p:extLst>
      <p:ext uri="{BB962C8B-B14F-4D97-AF65-F5344CB8AC3E}">
        <p14:creationId xmlns:p14="http://schemas.microsoft.com/office/powerpoint/2010/main" val="3461658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Calculating % Error </a:t>
            </a:r>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t="10675" b="20225"/>
          <a:stretch/>
        </p:blipFill>
        <p:spPr>
          <a:xfrm>
            <a:off x="2358994" y="4239491"/>
            <a:ext cx="7141501" cy="983674"/>
          </a:xfrm>
          <a:prstGeom prst="rect">
            <a:avLst/>
          </a:prstGeom>
        </p:spPr>
      </p:pic>
      <p:sp>
        <p:nvSpPr>
          <p:cNvPr id="4" name="TextBox 3"/>
          <p:cNvSpPr txBox="1"/>
          <p:nvPr/>
        </p:nvSpPr>
        <p:spPr>
          <a:xfrm>
            <a:off x="1119125" y="1690688"/>
            <a:ext cx="4976875" cy="2031325"/>
          </a:xfrm>
          <a:prstGeom prst="rect">
            <a:avLst/>
          </a:prstGeom>
          <a:noFill/>
        </p:spPr>
        <p:txBody>
          <a:bodyPr wrap="none" rtlCol="0">
            <a:spAutoFit/>
          </a:bodyPr>
          <a:lstStyle/>
          <a:p>
            <a:r>
              <a:rPr lang="en-US" u="sng" dirty="0"/>
              <a:t>GOAL: Measure out 2ml of sample with a 20-200ul </a:t>
            </a:r>
          </a:p>
          <a:p>
            <a:pPr algn="ctr"/>
            <a:r>
              <a:rPr lang="en-US" dirty="0"/>
              <a:t>Decide how you want to get to the total</a:t>
            </a:r>
          </a:p>
          <a:p>
            <a:pPr algn="ctr"/>
            <a:r>
              <a:rPr lang="en-US" dirty="0"/>
              <a:t>10 samples of 200ul</a:t>
            </a:r>
          </a:p>
          <a:p>
            <a:pPr algn="ctr"/>
            <a:r>
              <a:rPr lang="en-US" dirty="0"/>
              <a:t>20 samples of 100ul</a:t>
            </a:r>
          </a:p>
          <a:p>
            <a:pPr algn="ctr"/>
            <a:r>
              <a:rPr lang="en-US" dirty="0"/>
              <a:t>16 samples of 125ul</a:t>
            </a:r>
          </a:p>
          <a:p>
            <a:pPr algn="ctr"/>
            <a:r>
              <a:rPr lang="en-US" dirty="0"/>
              <a:t>40 samples of 50 </a:t>
            </a:r>
            <a:r>
              <a:rPr lang="en-US" dirty="0" err="1"/>
              <a:t>ul</a:t>
            </a:r>
            <a:endParaRPr lang="en-US" dirty="0"/>
          </a:p>
          <a:p>
            <a:pPr algn="ctr"/>
            <a:r>
              <a:rPr lang="en-US" dirty="0"/>
              <a:t>80 samples of 25 </a:t>
            </a:r>
            <a:r>
              <a:rPr lang="en-US" dirty="0" err="1"/>
              <a:t>ul</a:t>
            </a:r>
            <a:r>
              <a:rPr lang="en-US" dirty="0"/>
              <a:t> </a:t>
            </a:r>
          </a:p>
        </p:txBody>
      </p:sp>
      <p:sp>
        <p:nvSpPr>
          <p:cNvPr id="5" name="TextBox 4"/>
          <p:cNvSpPr txBox="1"/>
          <p:nvPr/>
        </p:nvSpPr>
        <p:spPr>
          <a:xfrm>
            <a:off x="6630047" y="1779048"/>
            <a:ext cx="5422125" cy="1477328"/>
          </a:xfrm>
          <a:prstGeom prst="rect">
            <a:avLst/>
          </a:prstGeom>
          <a:noFill/>
        </p:spPr>
        <p:txBody>
          <a:bodyPr wrap="none" rtlCol="0">
            <a:spAutoFit/>
          </a:bodyPr>
          <a:lstStyle/>
          <a:p>
            <a:pPr marL="342900" indent="-342900">
              <a:buFont typeface="+mj-lt"/>
              <a:buAutoNum type="arabicPeriod"/>
            </a:pPr>
            <a:r>
              <a:rPr lang="en-US" dirty="0"/>
              <a:t>Measure out all your samples, don’t let them touch!</a:t>
            </a:r>
          </a:p>
          <a:p>
            <a:pPr marL="342900" indent="-342900" algn="ctr">
              <a:buFont typeface="+mj-lt"/>
              <a:buAutoNum type="arabicPeriod"/>
            </a:pPr>
            <a:endParaRPr lang="en-US" dirty="0"/>
          </a:p>
          <a:p>
            <a:pPr marL="342900" indent="-342900" algn="ctr">
              <a:buFont typeface="+mj-lt"/>
              <a:buAutoNum type="arabicPeriod"/>
            </a:pPr>
            <a:r>
              <a:rPr lang="en-US" dirty="0"/>
              <a:t> Then weigh your total sample. </a:t>
            </a:r>
          </a:p>
          <a:p>
            <a:pPr marL="342900" indent="-342900" algn="ctr">
              <a:buFont typeface="+mj-lt"/>
              <a:buAutoNum type="arabicPeriod"/>
            </a:pPr>
            <a:endParaRPr lang="en-US" dirty="0"/>
          </a:p>
          <a:p>
            <a:pPr marL="342900" indent="-342900" algn="ctr">
              <a:buFont typeface="+mj-lt"/>
              <a:buAutoNum type="arabicPeriod"/>
            </a:pPr>
            <a:r>
              <a:rPr lang="en-US" dirty="0"/>
              <a:t>Use the equation for % error and figure yours! </a:t>
            </a:r>
          </a:p>
        </p:txBody>
      </p:sp>
    </p:spTree>
    <p:extLst>
      <p:ext uri="{BB962C8B-B14F-4D97-AF65-F5344CB8AC3E}">
        <p14:creationId xmlns:p14="http://schemas.microsoft.com/office/powerpoint/2010/main" val="25905795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437</TotalTime>
  <Words>636</Words>
  <Application>Microsoft Office PowerPoint</Application>
  <PresentationFormat>Widescreen</PresentationFormat>
  <Paragraphs>85</Paragraphs>
  <Slides>12</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Avenir Book</vt:lpstr>
      <vt:lpstr>Avenir Light</vt:lpstr>
      <vt:lpstr>Avenir Medium</vt:lpstr>
      <vt:lpstr>Calibri</vt:lpstr>
      <vt:lpstr>Office Theme</vt:lpstr>
      <vt:lpstr>Custom Design</vt:lpstr>
      <vt:lpstr>Pipette Technique</vt:lpstr>
      <vt:lpstr>What is it? </vt:lpstr>
      <vt:lpstr>Actually it’s a pipette!</vt:lpstr>
      <vt:lpstr>Operation: Step 1 Load a tip</vt:lpstr>
      <vt:lpstr>Operation: Step 2 Soft vs Hard Stop</vt:lpstr>
      <vt:lpstr>Operation: Step 3 Drawing up a sample</vt:lpstr>
      <vt:lpstr>Operation: Step 4 Expelling Sample</vt:lpstr>
      <vt:lpstr>Activity Part 1 </vt:lpstr>
      <vt:lpstr>Calculating % Error </vt:lpstr>
      <vt:lpstr>Check your Precision… Are you repeatable? </vt:lpstr>
      <vt:lpstr>Analysis and Discussion Questions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Clawson</dc:creator>
  <cp:lastModifiedBy>Sharon Thielen</cp:lastModifiedBy>
  <cp:revision>38</cp:revision>
  <dcterms:created xsi:type="dcterms:W3CDTF">2018-01-23T00:48:28Z</dcterms:created>
  <dcterms:modified xsi:type="dcterms:W3CDTF">2018-07-24T16:06:13Z</dcterms:modified>
</cp:coreProperties>
</file>