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45"/>
  </p:notesMasterIdLst>
  <p:sldIdLst>
    <p:sldId id="294" r:id="rId3"/>
    <p:sldId id="295" r:id="rId4"/>
    <p:sldId id="326" r:id="rId5"/>
    <p:sldId id="327" r:id="rId6"/>
    <p:sldId id="328" r:id="rId7"/>
    <p:sldId id="325" r:id="rId8"/>
    <p:sldId id="310" r:id="rId9"/>
    <p:sldId id="308" r:id="rId10"/>
    <p:sldId id="307" r:id="rId11"/>
    <p:sldId id="309" r:id="rId12"/>
    <p:sldId id="329" r:id="rId13"/>
    <p:sldId id="332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30" r:id="rId26"/>
    <p:sldId id="331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33" r:id="rId36"/>
    <p:sldId id="319" r:id="rId37"/>
    <p:sldId id="320" r:id="rId38"/>
    <p:sldId id="321" r:id="rId39"/>
    <p:sldId id="322" r:id="rId40"/>
    <p:sldId id="323" r:id="rId41"/>
    <p:sldId id="324" r:id="rId42"/>
    <p:sldId id="334" r:id="rId43"/>
    <p:sldId id="293" r:id="rId4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6028" autoAdjust="0"/>
  </p:normalViewPr>
  <p:slideViewPr>
    <p:cSldViewPr snapToGrid="0">
      <p:cViewPr varScale="1">
        <p:scale>
          <a:sx n="48" d="100"/>
          <a:sy n="48" d="100"/>
        </p:scale>
        <p:origin x="636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FB25D2-0C10-4DF9-8D1A-B6C7E0B098FD}" type="datetimeFigureOut">
              <a:rPr lang="en-US" smtClean="0"/>
              <a:pPr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76BF5C-AF1A-42EF-B250-F516C956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2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6BF5C-AF1A-42EF-B250-F516C956FCB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440E28-9133-9841-89AE-CFA168DB9B91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D0F151-45A6-2B4C-B934-19AA3F99281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0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B7488-AFCA-DA48-802A-07434379CAC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4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BC0A6F-1AB0-6647-8E50-E905DE12F69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74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A9C3ED-EC3A-044A-A07F-E70EA6DFE11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66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D7B4-0A5A-594B-BF23-61864096AE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10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45F61-0BD9-EB45-936F-6041BED578B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18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922F5B-66FF-664F-99AE-8D90197266B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49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60F46-E139-484D-90AE-4E94CE76973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4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2717-057D-9E43-8D1A-25750CE55DA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2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8427A-544C-7F4A-AD77-705DA6DC6F6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6A1F42-CB8E-5545-806A-D979B0DB604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128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9551D-EAA2-ED4A-8D3B-DBB62A0928B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Fdg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51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 userDrawn="1"/>
        </p:nvSpPr>
        <p:spPr>
          <a:xfrm>
            <a:off x="7378262" y="23805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 userDrawn="1"/>
        </p:nvSpPr>
        <p:spPr>
          <a:xfrm>
            <a:off x="4838700" y="3731507"/>
            <a:ext cx="2526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Connect with us: 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713045" y="6689772"/>
            <a:ext cx="5491655" cy="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926" y="6689772"/>
            <a:ext cx="5273604" cy="1916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926" y="6615374"/>
            <a:ext cx="5273604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760341" y="6615374"/>
            <a:ext cx="5444359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4260147" y="263858"/>
            <a:ext cx="367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Medium" charset="0"/>
                <a:ea typeface="Avenir Medium" charset="0"/>
                <a:cs typeface="Avenir Medium" charset="0"/>
              </a:rPr>
              <a:t>Brought to you by: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838700" y="4800418"/>
            <a:ext cx="25268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#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kansascornSTEM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65000"/>
                </a:prstClr>
              </a:solidFill>
              <a:effectLst/>
              <a:uLnTx/>
              <a:uFillTx/>
              <a:latin typeface="Avenir Light" charset="0"/>
              <a:ea typeface="Avenir Light" charset="0"/>
              <a:cs typeface="Avenir Light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alpha val="65000"/>
                  </a:prstClr>
                </a:solidFill>
                <a:effectLst/>
                <a:uLnTx/>
                <a:uFillTx/>
                <a:latin typeface="Avenir Light" charset="0"/>
                <a:ea typeface="Avenir Light" charset="0"/>
                <a:cs typeface="Avenir Light" charset="0"/>
              </a:rPr>
              <a:t>kscorn.com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65000"/>
                </a:prstClr>
              </a:solidFill>
              <a:effectLst/>
              <a:uLnTx/>
              <a:uFillTx/>
              <a:latin typeface="Avenir Light" charset="0"/>
              <a:ea typeface="Avenir Light" charset="0"/>
              <a:cs typeface="Avenir Light" charset="0"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5450299" y="4177865"/>
            <a:ext cx="1310042" cy="555282"/>
            <a:chOff x="5450299" y="4457265"/>
            <a:chExt cx="1310042" cy="555282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0299" y="4457265"/>
              <a:ext cx="555282" cy="55528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059" y="4525271"/>
              <a:ext cx="555282" cy="451166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C199CEE-6BC4-064B-A0ED-923D8625F44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37" y="5659818"/>
            <a:ext cx="1406234" cy="1152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A8D2D6-7F37-C54E-AA5B-F8B1964EE97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900" y="1185021"/>
            <a:ext cx="3588461" cy="22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5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5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136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37D7B4-0A5A-594B-BF23-61864096AE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8/22/2023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136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913C96-2115-3F44-AAE1-249F34947E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700345" y="6702017"/>
            <a:ext cx="5491655" cy="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5774" y="6702017"/>
            <a:ext cx="5273604" cy="1950"/>
          </a:xfrm>
          <a:prstGeom prst="line">
            <a:avLst/>
          </a:prstGeom>
          <a:ln w="571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5774" y="6626292"/>
            <a:ext cx="5273604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47641" y="6626292"/>
            <a:ext cx="5444359" cy="0"/>
          </a:xfrm>
          <a:prstGeom prst="line">
            <a:avLst/>
          </a:prstGeom>
          <a:ln w="19050">
            <a:solidFill>
              <a:srgbClr val="FFD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9DA731C-E70E-9241-B579-924A6F1A2A1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237" y="5659818"/>
            <a:ext cx="1406234" cy="11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5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venir Light" charset="0"/>
          <a:ea typeface="Avenir Light" charset="0"/>
          <a:cs typeface="Avenir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M198uHJd_8" TargetMode="External"/><Relationship Id="rId2" Type="http://schemas.openxmlformats.org/officeDocument/2006/relationships/hyperlink" Target="https://youtu.be/h3b9ArupXZ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ZNl1z6Lev1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tm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biomanbio.com/HTML5GamesandLabs/LifeChemgames/protsynthracehtml5page.html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6C79F002-89E7-4B7C-B2DF-9A4B61E00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12278">
            <a:off x="304576" y="-194642"/>
            <a:ext cx="3623642" cy="7247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Decoding DNA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Modeling Protein Synthesis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795" y="380047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848" y="380849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01" y="381651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54" y="382454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07" y="3832563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60" y="384058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113" y="384860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6" y="385662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781" y="386465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827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5" y="27053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Classroom Set up: </a:t>
            </a:r>
            <a:endParaRPr lang="en-US" dirty="0"/>
          </a:p>
        </p:txBody>
      </p:sp>
      <p:grpSp>
        <p:nvGrpSpPr>
          <p:cNvPr id="3" name="Group 8"/>
          <p:cNvGrpSpPr/>
          <p:nvPr/>
        </p:nvGrpSpPr>
        <p:grpSpPr>
          <a:xfrm>
            <a:off x="1450431" y="1266489"/>
            <a:ext cx="1781503" cy="1361142"/>
            <a:chOff x="1481959" y="1429399"/>
            <a:chExt cx="1781503" cy="1361142"/>
          </a:xfrm>
        </p:grpSpPr>
        <p:sp>
          <p:nvSpPr>
            <p:cNvPr id="5" name="Oval 4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1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8665782" y="1266489"/>
            <a:ext cx="1781503" cy="1361142"/>
            <a:chOff x="1481959" y="1429399"/>
            <a:chExt cx="1781503" cy="1361142"/>
          </a:xfrm>
        </p:grpSpPr>
        <p:sp>
          <p:nvSpPr>
            <p:cNvPr id="11" name="Oval 10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2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1450431" y="3027021"/>
            <a:ext cx="1781503" cy="1361142"/>
            <a:chOff x="1481959" y="1429399"/>
            <a:chExt cx="1781503" cy="1361142"/>
          </a:xfrm>
        </p:grpSpPr>
        <p:sp>
          <p:nvSpPr>
            <p:cNvPr id="17" name="Oval 16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3</a:t>
              </a:r>
            </a:p>
          </p:txBody>
        </p:sp>
      </p:grpSp>
      <p:grpSp>
        <p:nvGrpSpPr>
          <p:cNvPr id="16" name="Group 21"/>
          <p:cNvGrpSpPr/>
          <p:nvPr/>
        </p:nvGrpSpPr>
        <p:grpSpPr>
          <a:xfrm>
            <a:off x="8665782" y="3027021"/>
            <a:ext cx="1781503" cy="1361142"/>
            <a:chOff x="1481959" y="1429399"/>
            <a:chExt cx="1781503" cy="1361142"/>
          </a:xfrm>
        </p:grpSpPr>
        <p:sp>
          <p:nvSpPr>
            <p:cNvPr id="23" name="Oval 22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4</a:t>
              </a: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1450431" y="4677168"/>
            <a:ext cx="1781503" cy="1361142"/>
            <a:chOff x="1481959" y="1429399"/>
            <a:chExt cx="1781503" cy="1361142"/>
          </a:xfrm>
        </p:grpSpPr>
        <p:sp>
          <p:nvSpPr>
            <p:cNvPr id="29" name="Oval 28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5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5432759" y="2998144"/>
            <a:ext cx="1923393" cy="1213945"/>
          </a:xfrm>
          <a:prstGeom prst="rect">
            <a:avLst/>
          </a:prstGeom>
          <a:ln w="28575">
            <a:solidFill>
              <a:srgbClr val="00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Nucleus</a:t>
            </a:r>
          </a:p>
        </p:txBody>
      </p:sp>
      <p:sp>
        <p:nvSpPr>
          <p:cNvPr id="34" name="Oval 33"/>
          <p:cNvSpPr/>
          <p:nvPr/>
        </p:nvSpPr>
        <p:spPr>
          <a:xfrm>
            <a:off x="5894123" y="3007500"/>
            <a:ext cx="1000664" cy="11561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33"/>
          <p:cNvGrpSpPr/>
          <p:nvPr/>
        </p:nvGrpSpPr>
        <p:grpSpPr>
          <a:xfrm>
            <a:off x="8665782" y="4677168"/>
            <a:ext cx="1781503" cy="1361142"/>
            <a:chOff x="1481959" y="1429399"/>
            <a:chExt cx="1781503" cy="1361142"/>
          </a:xfrm>
        </p:grpSpPr>
        <p:sp>
          <p:nvSpPr>
            <p:cNvPr id="35" name="Oval 34"/>
            <p:cNvSpPr/>
            <p:nvPr/>
          </p:nvSpPr>
          <p:spPr>
            <a:xfrm>
              <a:off x="1608083" y="1466191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548783" y="142939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575055" y="2448929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39632" y="2459465"/>
              <a:ext cx="599089" cy="331076"/>
            </a:xfrm>
            <a:prstGeom prst="ellipse">
              <a:avLst/>
            </a:prstGeom>
            <a:ln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81959" y="1623848"/>
              <a:ext cx="1781503" cy="993228"/>
            </a:xfrm>
            <a:prstGeom prst="rect">
              <a:avLst/>
            </a:prstGeom>
            <a:ln w="19050">
              <a:solidFill>
                <a:srgbClr val="00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Group 6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894123" y="3420450"/>
            <a:ext cx="100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Nucleus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flower&#10;&#10;Description automatically generated">
            <a:extLst>
              <a:ext uri="{FF2B5EF4-FFF2-40B4-BE49-F238E27FC236}">
                <a16:creationId xmlns:a16="http://schemas.microsoft.com/office/drawing/2014/main" id="{FA3FCD93-939F-4383-AB3F-AE9A1E950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80872">
            <a:off x="866102" y="-807447"/>
            <a:ext cx="4265812" cy="8531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Decoding DNA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40038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Modeling Protein Synthesis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5795" y="380047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848" y="380849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01" y="381651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954" y="382454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007" y="3832563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60" y="3840585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113" y="3848607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6" y="3856629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781" y="3864651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60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often start by showing a short video clip to get their attention: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Overview of transcription and translation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https://youtu.be/h3b9ArupXZg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HHMI DNA transcription    </a:t>
            </a:r>
            <a:r>
              <a:rPr lang="en-US" dirty="0">
                <a:hlinkClick r:id="rId3"/>
              </a:rPr>
              <a:t>https://www.youtube.com/watch?v=8M198uHJd_8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HHMI DNA Translation </a:t>
            </a:r>
            <a:r>
              <a:rPr lang="en-US" dirty="0">
                <a:hlinkClick r:id="rId4"/>
              </a:rPr>
              <a:t>https://www.youtube.com/watch?v=ZNl1z6Lev1E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7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027" y="365125"/>
            <a:ext cx="10515600" cy="1325563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12608"/>
            <a:ext cx="10515600" cy="41315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NA carries the genetic instructions for an organism.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It is a polymer of four different nucleotides:  A, T, C and G.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It is arranged in long chains that form a double helix.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each side of the helix is a complementary nucleotide. 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pairs with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T			C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pairs with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G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28080" y="285593"/>
            <a:ext cx="13578051" cy="1454826"/>
            <a:chOff x="-669747" y="285593"/>
            <a:chExt cx="13578051" cy="1454826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93829" y="285593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5882" y="293615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7935" y="301637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988" y="309659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2041" y="317681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094" y="325703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6147" y="333725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41747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69747" y="349769"/>
              <a:ext cx="1514475" cy="1390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6"/>
          <p:cNvGrpSpPr/>
          <p:nvPr/>
        </p:nvGrpSpPr>
        <p:grpSpPr>
          <a:xfrm>
            <a:off x="2790500" y="365949"/>
            <a:ext cx="6390615" cy="1326475"/>
            <a:chOff x="2869189" y="341886"/>
            <a:chExt cx="6311926" cy="1326475"/>
          </a:xfrm>
        </p:grpSpPr>
        <p:grpSp>
          <p:nvGrpSpPr>
            <p:cNvPr id="15" name="Group 24"/>
            <p:cNvGrpSpPr/>
            <p:nvPr/>
          </p:nvGrpSpPr>
          <p:grpSpPr>
            <a:xfrm>
              <a:off x="2869189" y="341886"/>
              <a:ext cx="6311926" cy="1326475"/>
              <a:chOff x="2171362" y="341886"/>
              <a:chExt cx="6311926" cy="1326475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171362" y="457188"/>
                <a:ext cx="6244123" cy="1082842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 flipV="1">
                <a:off x="2224355" y="341886"/>
                <a:ext cx="6258933" cy="187492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4"/>
              <p:cNvSpPr>
                <a:spLocks noChangeArrowheads="1"/>
              </p:cNvSpPr>
              <p:nvPr/>
            </p:nvSpPr>
            <p:spPr bwMode="auto">
              <a:xfrm flipV="1">
                <a:off x="2208314" y="1480869"/>
                <a:ext cx="6258933" cy="187492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892785" y="482826"/>
              <a:ext cx="6176166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A T A C G T A C G A T C G A T C G A</a:t>
              </a:r>
              <a:endParaRPr kumimoji="0" lang="en-US" sz="32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T A T G C A T G C T A G C T A G C T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0412" y="349908"/>
            <a:ext cx="15144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  <p:extLst>
      <p:ext uri="{BB962C8B-B14F-4D97-AF65-F5344CB8AC3E}">
        <p14:creationId xmlns:p14="http://schemas.microsoft.com/office/powerpoint/2010/main" val="2851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Transcription: DNA to mRNA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3103"/>
            <a:ext cx="10733690" cy="32376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DNA cannot leave the cell’s nucleus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RNA polymerase copies DNA to make mRNA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Notice that in RNA,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codes 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U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instead of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mRNA is a working copy of the DNA that carries DNA’s message.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026"/>
          <a:stretch>
            <a:fillRect/>
          </a:stretch>
        </p:blipFill>
        <p:spPr bwMode="auto">
          <a:xfrm>
            <a:off x="0" y="794089"/>
            <a:ext cx="13011150" cy="197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39" y="1971372"/>
            <a:ext cx="6481203" cy="59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488114" y="1391821"/>
            <a:ext cx="1674812" cy="1020763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Calibri" pitchFamily="34" charset="0"/>
                <a:cs typeface="Arial" pitchFamily="34" charset="0"/>
              </a:rPr>
              <a:t>RNA </a:t>
            </a: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Calibri" pitchFamily="34" charset="0"/>
                <a:cs typeface="Arial" pitchFamily="34" charset="0"/>
              </a:rPr>
              <a:t>polymerase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8054" y="2815459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mRNA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653298" y="2617079"/>
            <a:ext cx="33502" cy="28640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4509E-6 -4.81481E-6 L 0.56356 0.0037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2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77" grpId="0" animBg="1"/>
      <p:bldP spid="3077" grpId="1" animBg="1"/>
      <p:bldP spid="3077" grpId="2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435784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1" y="1812698"/>
            <a:ext cx="8401050" cy="76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9963150" y="1790700"/>
            <a:ext cx="16738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mRNA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9296400" y="2171700"/>
            <a:ext cx="552450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838200" y="2932887"/>
            <a:ext cx="1062148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mRNA is “read” in 3 base (letter) sequences called codons.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AUG is the “Start Codon”.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After the start codon; each 3 letter sequence is another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codon codes for one amino acid in the protein.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0" r="6812"/>
          <a:stretch>
            <a:fillRect/>
          </a:stretch>
        </p:blipFill>
        <p:spPr bwMode="auto">
          <a:xfrm>
            <a:off x="1295400" y="1790700"/>
            <a:ext cx="1372074" cy="8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tangle 73"/>
          <p:cNvSpPr/>
          <p:nvPr/>
        </p:nvSpPr>
        <p:spPr>
          <a:xfrm>
            <a:off x="2647950" y="1828800"/>
            <a:ext cx="140970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0576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4292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00850" y="1828800"/>
            <a:ext cx="1352550" cy="781050"/>
          </a:xfrm>
          <a:prstGeom prst="rect">
            <a:avLst/>
          </a:prstGeom>
          <a:noFill/>
          <a:ln w="38100"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76275" y="419100"/>
            <a:ext cx="11448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Start 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Codon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543050" y="1295400"/>
            <a:ext cx="419100" cy="36195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uiExpand="1" build="p"/>
      <p:bldP spid="74" grpId="0" animBg="1"/>
      <p:bldP spid="75" grpId="0" animBg="1"/>
      <p:bldP spid="76" grpId="0" animBg="1"/>
      <p:bldP spid="77" grpId="0" animBg="1"/>
      <p:bldP spid="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grpSp>
        <p:nvGrpSpPr>
          <p:cNvPr id="3" name="Group 45"/>
          <p:cNvGrpSpPr/>
          <p:nvPr/>
        </p:nvGrpSpPr>
        <p:grpSpPr>
          <a:xfrm>
            <a:off x="612317" y="1543049"/>
            <a:ext cx="1702710" cy="3556881"/>
            <a:chOff x="1164767" y="1143001"/>
            <a:chExt cx="1764048" cy="3764309"/>
          </a:xfrm>
        </p:grpSpPr>
        <p:grpSp>
          <p:nvGrpSpPr>
            <p:cNvPr id="4" name="Group 43"/>
            <p:cNvGrpSpPr/>
            <p:nvPr/>
          </p:nvGrpSpPr>
          <p:grpSpPr>
            <a:xfrm>
              <a:off x="1164767" y="2152650"/>
              <a:ext cx="1764048" cy="2754660"/>
              <a:chOff x="1164767" y="2152650"/>
              <a:chExt cx="1764048" cy="275466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 rot="21182447">
                <a:off x="1238250" y="2152650"/>
                <a:ext cx="1638300" cy="1943100"/>
                <a:chOff x="4324" y="12883"/>
                <a:chExt cx="758" cy="1012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2059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270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0" name="Freeform 12"/>
                <p:cNvSpPr>
                  <a:spLocks/>
                </p:cNvSpPr>
                <p:nvPr/>
              </p:nvSpPr>
              <p:spPr bwMode="auto">
                <a:xfrm rot="10985517">
                  <a:off x="4330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27000">
                  <a:solidFill>
                    <a:schemeClr val="accent6">
                      <a:lumMod val="75000"/>
                    </a:schemeClr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" name="Rectangle 37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  <a:ln w="1270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b="1" spc="-300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5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1270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634545" y="1543049"/>
            <a:ext cx="1702710" cy="3556881"/>
            <a:chOff x="1164767" y="1143001"/>
            <a:chExt cx="1764048" cy="3764309"/>
          </a:xfrm>
        </p:grpSpPr>
        <p:grpSp>
          <p:nvGrpSpPr>
            <p:cNvPr id="7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009900" y="2914650"/>
            <a:ext cx="14109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tRNA</a:t>
            </a:r>
          </a:p>
        </p:txBody>
      </p:sp>
      <p:cxnSp>
        <p:nvCxnSpPr>
          <p:cNvPr id="61" name="Straight Arrow Connector 60"/>
          <p:cNvCxnSpPr>
            <a:stCxn id="59" idx="1"/>
          </p:cNvCxnSpPr>
          <p:nvPr/>
        </p:nvCxnSpPr>
        <p:spPr>
          <a:xfrm flipH="1">
            <a:off x="2324100" y="3299371"/>
            <a:ext cx="685800" cy="3437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14650" y="152400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Amino Acid</a:t>
            </a:r>
          </a:p>
        </p:txBody>
      </p:sp>
      <p:cxnSp>
        <p:nvCxnSpPr>
          <p:cNvPr id="63" name="Straight Arrow Connector 62"/>
          <p:cNvCxnSpPr>
            <a:stCxn id="62" idx="1"/>
          </p:cNvCxnSpPr>
          <p:nvPr/>
        </p:nvCxnSpPr>
        <p:spPr>
          <a:xfrm flipH="1">
            <a:off x="2228850" y="1816388"/>
            <a:ext cx="685800" cy="1267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38450" y="4171950"/>
            <a:ext cx="1943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Anticodon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190750" y="4502438"/>
            <a:ext cx="685800" cy="12671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5314950" y="1827987"/>
            <a:ext cx="614473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tRNA is a molecule that translates mRNA into amino acids.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one end of tRNA there is a 3 letter sequence called an anticodon.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 the other end tRNA carries an amino acid.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90750" y="4210050"/>
            <a:ext cx="25527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47900" y="1543050"/>
            <a:ext cx="2743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mRNA to Protein 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781050" y="2264979"/>
            <a:ext cx="3048000" cy="2209799"/>
            <a:chOff x="815763" y="1698144"/>
            <a:chExt cx="4429787" cy="3116258"/>
          </a:xfrm>
        </p:grpSpPr>
        <p:sp>
          <p:nvSpPr>
            <p:cNvPr id="23" name="Flowchart: Delay 22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lowchart: Delay 23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Delay 24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7"/>
          <p:cNvGrpSpPr/>
          <p:nvPr/>
        </p:nvGrpSpPr>
        <p:grpSpPr>
          <a:xfrm rot="10800000" flipH="1">
            <a:off x="781050" y="4493829"/>
            <a:ext cx="3048000" cy="781049"/>
            <a:chOff x="815763" y="1698144"/>
            <a:chExt cx="4429787" cy="3116258"/>
          </a:xfrm>
        </p:grpSpPr>
        <p:sp>
          <p:nvSpPr>
            <p:cNvPr id="49" name="Flowchart: Delay 4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lowchart: Delay 49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5314950" y="1827987"/>
            <a:ext cx="6144738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process of translation is carried out by a ribosome.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ribosome can hold two pieces of tRNA at a time.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two tRNA molecules are held in a ribosome, their amino acids bond together, forming a protein. 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768365" y="1626476"/>
            <a:ext cx="1352550" cy="1714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4"/>
          <p:cNvGrpSpPr/>
          <p:nvPr/>
        </p:nvGrpSpPr>
        <p:grpSpPr>
          <a:xfrm>
            <a:off x="2310286" y="1208247"/>
            <a:ext cx="1469707" cy="3433040"/>
            <a:chOff x="7606845" y="342900"/>
            <a:chExt cx="1639601" cy="3836267"/>
          </a:xfrm>
        </p:grpSpPr>
        <p:grpSp>
          <p:nvGrpSpPr>
            <p:cNvPr id="6" name="Group 52"/>
            <p:cNvGrpSpPr/>
            <p:nvPr/>
          </p:nvGrpSpPr>
          <p:grpSpPr>
            <a:xfrm>
              <a:off x="7606845" y="1637433"/>
              <a:ext cx="1639601" cy="2541734"/>
              <a:chOff x="1164767" y="2150131"/>
              <a:chExt cx="1698666" cy="2689961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1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1164767" y="3930134"/>
                <a:ext cx="1688204" cy="909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4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4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7" name="Flowchart: Decision 3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grpSp>
        <p:nvGrpSpPr>
          <p:cNvPr id="8" name="Group 51"/>
          <p:cNvGrpSpPr/>
          <p:nvPr/>
        </p:nvGrpSpPr>
        <p:grpSpPr>
          <a:xfrm>
            <a:off x="936060" y="1415612"/>
            <a:ext cx="1367682" cy="3223193"/>
            <a:chOff x="1164767" y="1143001"/>
            <a:chExt cx="1766602" cy="3661115"/>
          </a:xfrm>
        </p:grpSpPr>
        <p:grpSp>
          <p:nvGrpSpPr>
            <p:cNvPr id="9" name="Group 52"/>
            <p:cNvGrpSpPr/>
            <p:nvPr/>
          </p:nvGrpSpPr>
          <p:grpSpPr>
            <a:xfrm>
              <a:off x="1164767" y="2154109"/>
              <a:ext cx="1766602" cy="2650007"/>
              <a:chOff x="1164767" y="2154109"/>
              <a:chExt cx="1766602" cy="2650007"/>
            </a:xfrm>
          </p:grpSpPr>
          <p:grpSp>
            <p:nvGrpSpPr>
              <p:cNvPr id="10" name="Group 10"/>
              <p:cNvGrpSpPr>
                <a:grpSpLocks/>
              </p:cNvGrpSpPr>
              <p:nvPr/>
            </p:nvGrpSpPr>
            <p:grpSpPr bwMode="auto">
              <a:xfrm rot="21182447">
                <a:off x="1239272" y="2154109"/>
                <a:ext cx="1644784" cy="1956540"/>
                <a:chOff x="4324" y="12884"/>
                <a:chExt cx="761" cy="1019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2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2"/>
                <p:cNvSpPr>
                  <a:spLocks/>
                </p:cNvSpPr>
                <p:nvPr/>
              </p:nvSpPr>
              <p:spPr bwMode="auto">
                <a:xfrm rot="10985517">
                  <a:off x="4333" y="12892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" name="Rectangle 47"/>
              <p:cNvSpPr/>
              <p:nvPr/>
            </p:nvSpPr>
            <p:spPr>
              <a:xfrm>
                <a:off x="1164767" y="3930134"/>
                <a:ext cx="1766602" cy="8739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4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4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039211" y="5216416"/>
            <a:ext cx="2515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Ribosome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Initiation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933450" y="1581150"/>
            <a:ext cx="4057650" cy="3352799"/>
            <a:chOff x="815763" y="1698144"/>
            <a:chExt cx="4429787" cy="3116258"/>
          </a:xfrm>
        </p:grpSpPr>
        <p:sp>
          <p:nvSpPr>
            <p:cNvPr id="39" name="Flowchart: Delay 3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Delay 42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1"/>
          <p:cNvGrpSpPr/>
          <p:nvPr/>
        </p:nvGrpSpPr>
        <p:grpSpPr>
          <a:xfrm>
            <a:off x="-1807139" y="-1359120"/>
            <a:ext cx="1702710" cy="3556881"/>
            <a:chOff x="1164767" y="1143001"/>
            <a:chExt cx="1764048" cy="3764309"/>
          </a:xfrm>
        </p:grpSpPr>
        <p:grpSp>
          <p:nvGrpSpPr>
            <p:cNvPr id="5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5314949" y="1827987"/>
            <a:ext cx="6877051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matching tRNA attaches to the AUG start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ribosome attaches to the mRNA where it finds this tRNA attached.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145E-6 -1.03926E-6 L 0.25055 0.410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grpSp>
        <p:nvGrpSpPr>
          <p:cNvPr id="3" name="Group 30"/>
          <p:cNvGrpSpPr/>
          <p:nvPr/>
        </p:nvGrpSpPr>
        <p:grpSpPr>
          <a:xfrm>
            <a:off x="933450" y="1581150"/>
            <a:ext cx="4057650" cy="3352799"/>
            <a:chOff x="815763" y="1698144"/>
            <a:chExt cx="4429787" cy="3116258"/>
          </a:xfrm>
        </p:grpSpPr>
        <p:sp>
          <p:nvSpPr>
            <p:cNvPr id="39" name="Flowchart: Delay 38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Flowchart: Delay 42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elay 43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Straight Connector 60"/>
          <p:cNvCxnSpPr/>
          <p:nvPr/>
        </p:nvCxnSpPr>
        <p:spPr>
          <a:xfrm flipV="1">
            <a:off x="2209800" y="1752600"/>
            <a:ext cx="1352550" cy="1714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58"/>
          <p:cNvGrpSpPr/>
          <p:nvPr/>
        </p:nvGrpSpPr>
        <p:grpSpPr>
          <a:xfrm>
            <a:off x="7702095" y="-3899781"/>
            <a:ext cx="1784463" cy="3899781"/>
            <a:chOff x="7606845" y="342900"/>
            <a:chExt cx="1784463" cy="3899781"/>
          </a:xfrm>
        </p:grpSpPr>
        <p:grpSp>
          <p:nvGrpSpPr>
            <p:cNvPr id="5" name="Group 52"/>
            <p:cNvGrpSpPr/>
            <p:nvPr/>
          </p:nvGrpSpPr>
          <p:grpSpPr>
            <a:xfrm>
              <a:off x="7606845" y="1637433"/>
              <a:ext cx="1784463" cy="2605248"/>
              <a:chOff x="1164767" y="2150131"/>
              <a:chExt cx="1848746" cy="2757179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848746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Flowchart: Decision 4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grpSp>
        <p:nvGrpSpPr>
          <p:cNvPr id="7" name="Group 51"/>
          <p:cNvGrpSpPr/>
          <p:nvPr/>
        </p:nvGrpSpPr>
        <p:grpSpPr>
          <a:xfrm>
            <a:off x="1251370" y="1447142"/>
            <a:ext cx="1702710" cy="3556881"/>
            <a:chOff x="1164767" y="1143001"/>
            <a:chExt cx="1764048" cy="3764309"/>
          </a:xfrm>
        </p:grpSpPr>
        <p:grpSp>
          <p:nvGrpSpPr>
            <p:cNvPr id="8" name="Group 52"/>
            <p:cNvGrpSpPr/>
            <p:nvPr/>
          </p:nvGrpSpPr>
          <p:grpSpPr>
            <a:xfrm>
              <a:off x="1164767" y="2150001"/>
              <a:ext cx="1764048" cy="2757309"/>
              <a:chOff x="1164767" y="2150001"/>
              <a:chExt cx="1764048" cy="2757309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31605" y="2150001"/>
                <a:ext cx="1631816" cy="1946940"/>
                <a:chOff x="4321" y="12881"/>
                <a:chExt cx="755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5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2"/>
                <p:cNvSpPr>
                  <a:spLocks/>
                </p:cNvSpPr>
                <p:nvPr/>
              </p:nvSpPr>
              <p:spPr bwMode="auto">
                <a:xfrm rot="10985517">
                  <a:off x="4321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1164767" y="3930134"/>
                <a:ext cx="1764048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C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287964" y="1143001"/>
              <a:ext cx="1436186" cy="800100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14949" y="1827987"/>
            <a:ext cx="6877051" cy="34578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matching tRNA attaches to the next codon.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 bond forms between the amino acids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38125 0.7416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3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5412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All handouts for the lab can be found in your notebook- 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	-Blue Tabs pages S10-S12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	-online at www.kscorn.com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16391"/>
            <a:ext cx="10515600" cy="226057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723900" y="158115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2"/>
          <p:cNvGrpSpPr/>
          <p:nvPr/>
        </p:nvGrpSpPr>
        <p:grpSpPr>
          <a:xfrm>
            <a:off x="1186995" y="2437409"/>
            <a:ext cx="1702710" cy="2605371"/>
            <a:chOff x="1164767" y="2150001"/>
            <a:chExt cx="1764048" cy="2757309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31605" y="2150001"/>
              <a:ext cx="1631816" cy="1946940"/>
              <a:chOff x="4321" y="12881"/>
              <a:chExt cx="755" cy="1014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5" name="Freeform 11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2"/>
              <p:cNvSpPr>
                <a:spLocks/>
              </p:cNvSpPr>
              <p:nvPr/>
            </p:nvSpPr>
            <p:spPr bwMode="auto">
              <a:xfrm rot="10985517">
                <a:off x="4321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1164767" y="3930134"/>
              <a:ext cx="1764048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A C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0"/>
          <p:cNvGrpSpPr/>
          <p:nvPr/>
        </p:nvGrpSpPr>
        <p:grpSpPr>
          <a:xfrm>
            <a:off x="9208892" y="-3714750"/>
            <a:ext cx="1776769" cy="3810000"/>
            <a:chOff x="9208892" y="-3524250"/>
            <a:chExt cx="1776769" cy="3810000"/>
          </a:xfrm>
        </p:grpSpPr>
        <p:grpSp>
          <p:nvGrpSpPr>
            <p:cNvPr id="8" name="Group 52"/>
            <p:cNvGrpSpPr/>
            <p:nvPr/>
          </p:nvGrpSpPr>
          <p:grpSpPr>
            <a:xfrm>
              <a:off x="9208892" y="-2338789"/>
              <a:ext cx="1776769" cy="2624539"/>
              <a:chOff x="1206153" y="2149876"/>
              <a:chExt cx="1840775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206153" y="3950295"/>
                <a:ext cx="1840775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CGA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9582150" y="-352425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3034845" y="1129419"/>
            <a:ext cx="1784463" cy="3899781"/>
            <a:chOff x="7606845" y="342900"/>
            <a:chExt cx="1784463" cy="3899781"/>
          </a:xfrm>
        </p:grpSpPr>
        <p:grpSp>
          <p:nvGrpSpPr>
            <p:cNvPr id="11" name="Group 52"/>
            <p:cNvGrpSpPr/>
            <p:nvPr/>
          </p:nvGrpSpPr>
          <p:grpSpPr>
            <a:xfrm>
              <a:off x="7606845" y="1637433"/>
              <a:ext cx="1784463" cy="2605248"/>
              <a:chOff x="1164767" y="2150131"/>
              <a:chExt cx="1848746" cy="2757179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455" y="2150131"/>
                <a:ext cx="1633978" cy="1946940"/>
                <a:chOff x="4320" y="12881"/>
                <a:chExt cx="756" cy="1014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7" name="Freeform 11"/>
                <p:cNvSpPr>
                  <a:spLocks/>
                </p:cNvSpPr>
                <p:nvPr/>
              </p:nvSpPr>
              <p:spPr bwMode="auto">
                <a:xfrm rot="10985517">
                  <a:off x="4324" y="12884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" name="Rectangle 55"/>
              <p:cNvSpPr/>
              <p:nvPr/>
            </p:nvSpPr>
            <p:spPr>
              <a:xfrm>
                <a:off x="1164767" y="3930134"/>
                <a:ext cx="1848746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GU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A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Flowchart: Decision 46"/>
            <p:cNvSpPr/>
            <p:nvPr/>
          </p:nvSpPr>
          <p:spPr>
            <a:xfrm>
              <a:off x="7943850" y="342900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36407 0.72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00" y="3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5"/>
          <p:cNvGrpSpPr/>
          <p:nvPr/>
        </p:nvGrpSpPr>
        <p:grpSpPr>
          <a:xfrm>
            <a:off x="2419350" y="156210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5" name="Straight Connector 54"/>
          <p:cNvCxnSpPr/>
          <p:nvPr/>
        </p:nvCxnSpPr>
        <p:spPr>
          <a:xfrm>
            <a:off x="5848350" y="1752600"/>
            <a:ext cx="1143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Elongation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2"/>
          <p:cNvGrpSpPr/>
          <p:nvPr/>
        </p:nvGrpSpPr>
        <p:grpSpPr>
          <a:xfrm>
            <a:off x="3034845" y="2423952"/>
            <a:ext cx="1784463" cy="2605248"/>
            <a:chOff x="1164767" y="2150131"/>
            <a:chExt cx="1848746" cy="2757179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29455" y="2150131"/>
              <a:ext cx="1633978" cy="1946940"/>
              <a:chOff x="4320" y="12881"/>
              <a:chExt cx="756" cy="1014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7" name="Freeform 11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1164767" y="3930134"/>
              <a:ext cx="1848746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GU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A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7" name="Flowchart: Decision 46"/>
          <p:cNvSpPr/>
          <p:nvPr/>
        </p:nvSpPr>
        <p:spPr>
          <a:xfrm>
            <a:off x="3371850" y="1129419"/>
            <a:ext cx="1200150" cy="1085850"/>
          </a:xfrm>
          <a:prstGeom prst="flowChartDecision">
            <a:avLst/>
          </a:prstGeom>
          <a:solidFill>
            <a:srgbClr val="FFFF6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HIS</a:t>
            </a:r>
          </a:p>
        </p:txBody>
      </p:sp>
      <p:grpSp>
        <p:nvGrpSpPr>
          <p:cNvPr id="7" name="Group 40"/>
          <p:cNvGrpSpPr/>
          <p:nvPr/>
        </p:nvGrpSpPr>
        <p:grpSpPr>
          <a:xfrm>
            <a:off x="4713092" y="1257300"/>
            <a:ext cx="1776769" cy="3810000"/>
            <a:chOff x="9208892" y="-3524250"/>
            <a:chExt cx="1776769" cy="3810000"/>
          </a:xfrm>
        </p:grpSpPr>
        <p:grpSp>
          <p:nvGrpSpPr>
            <p:cNvPr id="8" name="Group 52"/>
            <p:cNvGrpSpPr/>
            <p:nvPr/>
          </p:nvGrpSpPr>
          <p:grpSpPr>
            <a:xfrm>
              <a:off x="9208892" y="-2338789"/>
              <a:ext cx="1776769" cy="2624539"/>
              <a:chOff x="1206153" y="2149876"/>
              <a:chExt cx="1840775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50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9" name="Rectangle 48"/>
              <p:cNvSpPr/>
              <p:nvPr/>
            </p:nvSpPr>
            <p:spPr>
              <a:xfrm>
                <a:off x="1206153" y="3950295"/>
                <a:ext cx="1840775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CGA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9582150" y="-352425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</p:grpSp>
      <p:grpSp>
        <p:nvGrpSpPr>
          <p:cNvPr id="10" name="Group 53"/>
          <p:cNvGrpSpPr/>
          <p:nvPr/>
        </p:nvGrpSpPr>
        <p:grpSpPr>
          <a:xfrm>
            <a:off x="10844601" y="-3524250"/>
            <a:ext cx="1820049" cy="3619500"/>
            <a:chOff x="10844601" y="-3524250"/>
            <a:chExt cx="1820049" cy="3619500"/>
          </a:xfrm>
        </p:grpSpPr>
        <p:grpSp>
          <p:nvGrpSpPr>
            <p:cNvPr id="11" name="Group 52"/>
            <p:cNvGrpSpPr/>
            <p:nvPr/>
          </p:nvGrpSpPr>
          <p:grpSpPr>
            <a:xfrm>
              <a:off x="10844601" y="-2529289"/>
              <a:ext cx="1820049" cy="2624539"/>
              <a:chOff x="1183732" y="2149876"/>
              <a:chExt cx="1885614" cy="2777595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183732" y="3950295"/>
                <a:ext cx="1885614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UCG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3" name="Snip Same Side Corner Rectangle 52"/>
            <p:cNvSpPr/>
            <p:nvPr/>
          </p:nvSpPr>
          <p:spPr>
            <a:xfrm>
              <a:off x="11125200" y="-3524250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36562 0.7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00" y="3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5"/>
          <p:cNvGrpSpPr/>
          <p:nvPr/>
        </p:nvGrpSpPr>
        <p:grpSpPr>
          <a:xfrm>
            <a:off x="4108231" y="1562100"/>
            <a:ext cx="4643005" cy="4781550"/>
            <a:chOff x="723900" y="1581150"/>
            <a:chExt cx="4643005" cy="4781550"/>
          </a:xfrm>
        </p:grpSpPr>
        <p:grpSp>
          <p:nvGrpSpPr>
            <p:cNvPr id="4" name="Group 30"/>
            <p:cNvGrpSpPr/>
            <p:nvPr/>
          </p:nvGrpSpPr>
          <p:grpSpPr>
            <a:xfrm>
              <a:off x="933450" y="1581150"/>
              <a:ext cx="4057650" cy="3352799"/>
              <a:chOff x="815763" y="1698144"/>
              <a:chExt cx="4429787" cy="3116258"/>
            </a:xfrm>
          </p:grpSpPr>
          <p:sp>
            <p:nvSpPr>
              <p:cNvPr id="39" name="Flowchart: Delay 38"/>
              <p:cNvSpPr/>
              <p:nvPr/>
            </p:nvSpPr>
            <p:spPr>
              <a:xfrm rot="16200000">
                <a:off x="1472528" y="1041379"/>
                <a:ext cx="3116258" cy="4429787"/>
              </a:xfrm>
              <a:prstGeom prst="flowChartDelay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Flowchart: Delay 42"/>
              <p:cNvSpPr/>
              <p:nvPr/>
            </p:nvSpPr>
            <p:spPr>
              <a:xfrm rot="16200000">
                <a:off x="741831" y="260250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Delay 43"/>
              <p:cNvSpPr/>
              <p:nvPr/>
            </p:nvSpPr>
            <p:spPr>
              <a:xfrm rot="16200000">
                <a:off x="2761130" y="2583453"/>
                <a:ext cx="2478743" cy="1828800"/>
              </a:xfrm>
              <a:prstGeom prst="flowChartDelay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66"/>
                </a:clrFrom>
                <a:clrTo>
                  <a:srgbClr val="FFFF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" y="4724400"/>
              <a:ext cx="4643005" cy="163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5" name="Straight Connector 54"/>
          <p:cNvCxnSpPr/>
          <p:nvPr/>
        </p:nvCxnSpPr>
        <p:spPr>
          <a:xfrm>
            <a:off x="5848350" y="1752600"/>
            <a:ext cx="1143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Termination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247900" y="1657350"/>
            <a:ext cx="1352550" cy="2667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305908" y="1485899"/>
            <a:ext cx="1386248" cy="756011"/>
          </a:xfrm>
          <a:prstGeom prst="hexagon">
            <a:avLst>
              <a:gd name="adj" fmla="val 41019"/>
              <a:gd name="vf" fmla="val 115470"/>
            </a:avLst>
          </a:prstGeom>
          <a:solidFill>
            <a:schemeClr val="accent6">
              <a:lumMod val="50000"/>
            </a:schemeClr>
          </a:solidFill>
          <a:ln w="38100">
            <a:solidFill>
              <a:srgbClr val="FFFF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solidFill>
                  <a:srgbClr val="FFFF66"/>
                </a:solidFill>
                <a:latin typeface="Calibri" pitchFamily="34" charset="0"/>
                <a:cs typeface="Arial" pitchFamily="34" charset="0"/>
              </a:rPr>
              <a:t>MET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343400" y="1657350"/>
            <a:ext cx="1143000" cy="1143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Decision 46"/>
          <p:cNvSpPr/>
          <p:nvPr/>
        </p:nvSpPr>
        <p:spPr>
          <a:xfrm>
            <a:off x="3371850" y="1129419"/>
            <a:ext cx="1200150" cy="1085850"/>
          </a:xfrm>
          <a:prstGeom prst="flowChartDecision">
            <a:avLst/>
          </a:prstGeom>
          <a:solidFill>
            <a:srgbClr val="FFFF6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HIS</a:t>
            </a:r>
          </a:p>
        </p:txBody>
      </p:sp>
      <p:grpSp>
        <p:nvGrpSpPr>
          <p:cNvPr id="5" name="Group 52"/>
          <p:cNvGrpSpPr/>
          <p:nvPr/>
        </p:nvGrpSpPr>
        <p:grpSpPr>
          <a:xfrm>
            <a:off x="4713092" y="2442761"/>
            <a:ext cx="1776769" cy="2624539"/>
            <a:chOff x="1206153" y="2149876"/>
            <a:chExt cx="1840775" cy="2777595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21182447">
              <a:off x="1229325" y="2149876"/>
              <a:ext cx="1638301" cy="1945020"/>
              <a:chOff x="4320" y="12881"/>
              <a:chExt cx="758" cy="1013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0" name="Freeform 11"/>
              <p:cNvSpPr>
                <a:spLocks/>
              </p:cNvSpPr>
              <p:nvPr/>
            </p:nvSpPr>
            <p:spPr bwMode="auto">
              <a:xfrm rot="10985517">
                <a:off x="4326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206153" y="3950295"/>
              <a:ext cx="1840775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spc="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CGA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6" name="Oval 45"/>
          <p:cNvSpPr/>
          <p:nvPr/>
        </p:nvSpPr>
        <p:spPr>
          <a:xfrm>
            <a:off x="5086350" y="1257300"/>
            <a:ext cx="990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ALA</a:t>
            </a:r>
          </a:p>
        </p:txBody>
      </p:sp>
      <p:grpSp>
        <p:nvGrpSpPr>
          <p:cNvPr id="7" name="Group 53"/>
          <p:cNvGrpSpPr/>
          <p:nvPr/>
        </p:nvGrpSpPr>
        <p:grpSpPr>
          <a:xfrm>
            <a:off x="6418432" y="1390650"/>
            <a:ext cx="1820049" cy="3619500"/>
            <a:chOff x="10844601" y="-3524250"/>
            <a:chExt cx="1820049" cy="3619500"/>
          </a:xfrm>
        </p:grpSpPr>
        <p:grpSp>
          <p:nvGrpSpPr>
            <p:cNvPr id="8" name="Group 52"/>
            <p:cNvGrpSpPr/>
            <p:nvPr/>
          </p:nvGrpSpPr>
          <p:grpSpPr>
            <a:xfrm>
              <a:off x="10844601" y="-2529289"/>
              <a:ext cx="1820049" cy="2624539"/>
              <a:chOff x="1183732" y="2149876"/>
              <a:chExt cx="1885614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7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tangle 32"/>
              <p:cNvSpPr/>
              <p:nvPr/>
            </p:nvSpPr>
            <p:spPr>
              <a:xfrm>
                <a:off x="1183732" y="3950295"/>
                <a:ext cx="1885614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UCG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3" name="Snip Same Side Corner Rectangle 52"/>
            <p:cNvSpPr/>
            <p:nvPr/>
          </p:nvSpPr>
          <p:spPr>
            <a:xfrm>
              <a:off x="11125200" y="-3524250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grpSp>
        <p:nvGrpSpPr>
          <p:cNvPr id="10" name="Group 58"/>
          <p:cNvGrpSpPr/>
          <p:nvPr/>
        </p:nvGrpSpPr>
        <p:grpSpPr>
          <a:xfrm>
            <a:off x="9798606" y="-3829050"/>
            <a:ext cx="1778436" cy="3829050"/>
            <a:chOff x="13513356" y="-1562100"/>
            <a:chExt cx="1778436" cy="3829050"/>
          </a:xfrm>
        </p:grpSpPr>
        <p:grpSp>
          <p:nvGrpSpPr>
            <p:cNvPr id="11" name="Group 52"/>
            <p:cNvGrpSpPr/>
            <p:nvPr/>
          </p:nvGrpSpPr>
          <p:grpSpPr>
            <a:xfrm>
              <a:off x="13513356" y="-357589"/>
              <a:ext cx="1778436" cy="2624539"/>
              <a:chOff x="1205287" y="2149876"/>
              <a:chExt cx="1842502" cy="2777595"/>
            </a:xfrm>
          </p:grpSpPr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8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1205287" y="3950295"/>
                <a:ext cx="1842502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AUC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Octagon 53"/>
            <p:cNvSpPr/>
            <p:nvPr/>
          </p:nvSpPr>
          <p:spPr>
            <a:xfrm>
              <a:off x="13963650" y="-1562100"/>
              <a:ext cx="1047750" cy="1047750"/>
            </a:xfrm>
            <a:prstGeom prst="octagon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STOP</a:t>
              </a:r>
            </a:p>
          </p:txBody>
        </p:sp>
      </p:grpSp>
      <p:sp>
        <p:nvSpPr>
          <p:cNvPr id="60" name="Content Placeholder 7"/>
          <p:cNvSpPr>
            <a:spLocks noGrp="1"/>
          </p:cNvSpPr>
          <p:nvPr>
            <p:ph idx="1"/>
          </p:nvPr>
        </p:nvSpPr>
        <p:spPr>
          <a:xfrm>
            <a:off x="725214" y="2364828"/>
            <a:ext cx="4585138" cy="36109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kern="600" dirty="0"/>
              <a:t>A  stop codon, UAG codes for a tRNA that releases the protein.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0.1406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7735E-6 1.93995E-6 L -0.13776 0.72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3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6" r="23780" b="60587"/>
          <a:stretch>
            <a:fillRect/>
          </a:stretch>
        </p:blipFill>
        <p:spPr bwMode="auto">
          <a:xfrm>
            <a:off x="-381000" y="4876800"/>
            <a:ext cx="1147000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0"/>
          <p:cNvGrpSpPr/>
          <p:nvPr/>
        </p:nvGrpSpPr>
        <p:grpSpPr>
          <a:xfrm>
            <a:off x="6041472" y="1581150"/>
            <a:ext cx="4057650" cy="3352799"/>
            <a:chOff x="815763" y="1698144"/>
            <a:chExt cx="4429787" cy="3116258"/>
          </a:xfrm>
        </p:grpSpPr>
        <p:sp>
          <p:nvSpPr>
            <p:cNvPr id="40" name="Flowchart: Delay 39"/>
            <p:cNvSpPr/>
            <p:nvPr/>
          </p:nvSpPr>
          <p:spPr>
            <a:xfrm rot="16200000">
              <a:off x="1472528" y="1041379"/>
              <a:ext cx="3116258" cy="4429787"/>
            </a:xfrm>
            <a:prstGeom prst="flowChartDelay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lowchart: Delay 40"/>
            <p:cNvSpPr/>
            <p:nvPr/>
          </p:nvSpPr>
          <p:spPr>
            <a:xfrm rot="16200000">
              <a:off x="741831" y="260250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Delay 55"/>
            <p:cNvSpPr/>
            <p:nvPr/>
          </p:nvSpPr>
          <p:spPr>
            <a:xfrm rot="16200000">
              <a:off x="2761130" y="2583453"/>
              <a:ext cx="2478743" cy="1828800"/>
            </a:xfrm>
            <a:prstGeom prst="flowChartDelay">
              <a:avLst/>
            </a:prstGeom>
            <a:solidFill>
              <a:srgbClr val="FFFF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922" y="4724400"/>
            <a:ext cx="464300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Translation: Termination </a:t>
            </a:r>
          </a:p>
        </p:txBody>
      </p:sp>
      <p:grpSp>
        <p:nvGrpSpPr>
          <p:cNvPr id="4" name="Group 52"/>
          <p:cNvGrpSpPr/>
          <p:nvPr/>
        </p:nvGrpSpPr>
        <p:grpSpPr>
          <a:xfrm>
            <a:off x="6386901" y="2322549"/>
            <a:ext cx="1820049" cy="2624539"/>
            <a:chOff x="1183732" y="2149876"/>
            <a:chExt cx="1885614" cy="2777595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 rot="21182447">
              <a:off x="1229325" y="2149876"/>
              <a:ext cx="1638301" cy="1945020"/>
              <a:chOff x="4320" y="12881"/>
              <a:chExt cx="758" cy="1013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 rot="10985517">
                <a:off x="4326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1905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 rot="10985517">
                <a:off x="4320" y="12881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76200">
                <a:solidFill>
                  <a:srgbClr val="FFFF6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1183732" y="3950295"/>
              <a:ext cx="1885614" cy="977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5400" spc="4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UCG</a:t>
              </a:r>
              <a:r>
                <a:rPr lang="en-US" sz="5400" spc="-300" dirty="0">
                  <a:solidFill>
                    <a:schemeClr val="accent6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 </a:t>
              </a:r>
              <a:endParaRPr lang="en-US" sz="5400" spc="-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oup 68"/>
          <p:cNvGrpSpPr/>
          <p:nvPr/>
        </p:nvGrpSpPr>
        <p:grpSpPr>
          <a:xfrm>
            <a:off x="1305908" y="1129419"/>
            <a:ext cx="6428392" cy="1118481"/>
            <a:chOff x="1305908" y="1129419"/>
            <a:chExt cx="6428392" cy="1118481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848350" y="1752600"/>
              <a:ext cx="114300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247900" y="1657350"/>
              <a:ext cx="1352550" cy="2667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1305908" y="1485899"/>
              <a:ext cx="1386248" cy="756011"/>
            </a:xfrm>
            <a:prstGeom prst="hexagon">
              <a:avLst>
                <a:gd name="adj" fmla="val 41019"/>
                <a:gd name="vf" fmla="val 115470"/>
              </a:avLst>
            </a:prstGeom>
            <a:solidFill>
              <a:schemeClr val="accent6">
                <a:lumMod val="50000"/>
              </a:schemeClr>
            </a:solidFill>
            <a:ln w="38100">
              <a:solidFill>
                <a:srgbClr val="FFFF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solidFill>
                    <a:srgbClr val="FFFF66"/>
                  </a:solidFill>
                  <a:latin typeface="Calibri" pitchFamily="34" charset="0"/>
                  <a:cs typeface="Arial" pitchFamily="34" charset="0"/>
                </a:rPr>
                <a:t>MET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343400" y="1657350"/>
              <a:ext cx="1143000" cy="11430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lowchart: Decision 46"/>
            <p:cNvSpPr/>
            <p:nvPr/>
          </p:nvSpPr>
          <p:spPr>
            <a:xfrm>
              <a:off x="3371850" y="1129419"/>
              <a:ext cx="1200150" cy="1085850"/>
            </a:xfrm>
            <a:prstGeom prst="flowChartDecision">
              <a:avLst/>
            </a:prstGeom>
            <a:solidFill>
              <a:srgbClr val="FFFF66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HIS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5086350" y="1257300"/>
              <a:ext cx="990600" cy="990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ALA</a:t>
              </a:r>
            </a:p>
          </p:txBody>
        </p:sp>
        <p:sp>
          <p:nvSpPr>
            <p:cNvPr id="53" name="Snip Same Side Corner Rectangle 52"/>
            <p:cNvSpPr/>
            <p:nvPr/>
          </p:nvSpPr>
          <p:spPr>
            <a:xfrm>
              <a:off x="6667500" y="1327588"/>
              <a:ext cx="1066800" cy="838200"/>
            </a:xfrm>
            <a:prstGeom prst="snip2SameRect">
              <a:avLst>
                <a:gd name="adj1" fmla="val 34849"/>
                <a:gd name="adj2" fmla="val 0"/>
              </a:avLst>
            </a:prstGeom>
            <a:solidFill>
              <a:srgbClr val="92D050"/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SER</a:t>
              </a: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8095932" y="1152848"/>
            <a:ext cx="1778436" cy="3829050"/>
            <a:chOff x="13513356" y="-1562100"/>
            <a:chExt cx="1778436" cy="3829050"/>
          </a:xfrm>
        </p:grpSpPr>
        <p:grpSp>
          <p:nvGrpSpPr>
            <p:cNvPr id="8" name="Group 52"/>
            <p:cNvGrpSpPr/>
            <p:nvPr/>
          </p:nvGrpSpPr>
          <p:grpSpPr>
            <a:xfrm>
              <a:off x="13513356" y="-357589"/>
              <a:ext cx="1778436" cy="2624539"/>
              <a:chOff x="1205287" y="2149876"/>
              <a:chExt cx="1842502" cy="2777595"/>
            </a:xfrm>
          </p:grpSpPr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 rot="21182447">
                <a:off x="1229325" y="2149876"/>
                <a:ext cx="1638301" cy="1945020"/>
                <a:chOff x="4320" y="12881"/>
                <a:chExt cx="758" cy="1013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48" name="Freeform 11"/>
                <p:cNvSpPr>
                  <a:spLocks/>
                </p:cNvSpPr>
                <p:nvPr/>
              </p:nvSpPr>
              <p:spPr bwMode="auto">
                <a:xfrm rot="10985517">
                  <a:off x="4326" y="12883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190500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/>
                </p:cNvSpPr>
                <p:nvPr/>
              </p:nvSpPr>
              <p:spPr bwMode="auto">
                <a:xfrm rot="10985517">
                  <a:off x="4320" y="12881"/>
                  <a:ext cx="752" cy="1011"/>
                </a:xfrm>
                <a:custGeom>
                  <a:avLst/>
                  <a:gdLst/>
                  <a:ahLst/>
                  <a:cxnLst>
                    <a:cxn ang="0">
                      <a:pos x="392" y="1019"/>
                    </a:cxn>
                    <a:cxn ang="0">
                      <a:pos x="205" y="1075"/>
                    </a:cxn>
                    <a:cxn ang="0">
                      <a:pos x="242" y="664"/>
                    </a:cxn>
                    <a:cxn ang="0">
                      <a:pos x="74" y="496"/>
                    </a:cxn>
                    <a:cxn ang="0">
                      <a:pos x="37" y="664"/>
                    </a:cxn>
                    <a:cxn ang="0">
                      <a:pos x="298" y="533"/>
                    </a:cxn>
                    <a:cxn ang="0">
                      <a:pos x="485" y="65"/>
                    </a:cxn>
                    <a:cxn ang="0">
                      <a:pos x="298" y="140"/>
                    </a:cxn>
                    <a:cxn ang="0">
                      <a:pos x="373" y="514"/>
                    </a:cxn>
                    <a:cxn ang="0">
                      <a:pos x="672" y="608"/>
                    </a:cxn>
                    <a:cxn ang="0">
                      <a:pos x="504" y="439"/>
                    </a:cxn>
                    <a:cxn ang="0">
                      <a:pos x="411" y="851"/>
                    </a:cxn>
                    <a:cxn ang="0">
                      <a:pos x="392" y="1019"/>
                    </a:cxn>
                  </a:cxnLst>
                  <a:rect l="0" t="0" r="r" b="b"/>
                  <a:pathLst>
                    <a:path w="694" h="1134">
                      <a:moveTo>
                        <a:pt x="392" y="1019"/>
                      </a:moveTo>
                      <a:cubicBezTo>
                        <a:pt x="358" y="1056"/>
                        <a:pt x="230" y="1134"/>
                        <a:pt x="205" y="1075"/>
                      </a:cubicBezTo>
                      <a:cubicBezTo>
                        <a:pt x="180" y="1016"/>
                        <a:pt x="264" y="760"/>
                        <a:pt x="242" y="664"/>
                      </a:cubicBezTo>
                      <a:cubicBezTo>
                        <a:pt x="220" y="568"/>
                        <a:pt x="108" y="496"/>
                        <a:pt x="74" y="496"/>
                      </a:cubicBezTo>
                      <a:cubicBezTo>
                        <a:pt x="40" y="496"/>
                        <a:pt x="0" y="658"/>
                        <a:pt x="37" y="664"/>
                      </a:cubicBezTo>
                      <a:cubicBezTo>
                        <a:pt x="74" y="670"/>
                        <a:pt x="223" y="633"/>
                        <a:pt x="298" y="533"/>
                      </a:cubicBezTo>
                      <a:cubicBezTo>
                        <a:pt x="373" y="433"/>
                        <a:pt x="485" y="130"/>
                        <a:pt x="485" y="65"/>
                      </a:cubicBezTo>
                      <a:cubicBezTo>
                        <a:pt x="485" y="0"/>
                        <a:pt x="317" y="65"/>
                        <a:pt x="298" y="140"/>
                      </a:cubicBezTo>
                      <a:cubicBezTo>
                        <a:pt x="279" y="215"/>
                        <a:pt x="311" y="436"/>
                        <a:pt x="373" y="514"/>
                      </a:cubicBezTo>
                      <a:cubicBezTo>
                        <a:pt x="435" y="592"/>
                        <a:pt x="650" y="620"/>
                        <a:pt x="672" y="608"/>
                      </a:cubicBezTo>
                      <a:cubicBezTo>
                        <a:pt x="694" y="596"/>
                        <a:pt x="547" y="399"/>
                        <a:pt x="504" y="439"/>
                      </a:cubicBezTo>
                      <a:cubicBezTo>
                        <a:pt x="461" y="479"/>
                        <a:pt x="430" y="739"/>
                        <a:pt x="411" y="851"/>
                      </a:cubicBezTo>
                      <a:cubicBezTo>
                        <a:pt x="392" y="963"/>
                        <a:pt x="426" y="982"/>
                        <a:pt x="392" y="1019"/>
                      </a:cubicBezTo>
                      <a:close/>
                    </a:path>
                  </a:pathLst>
                </a:custGeom>
                <a:grpFill/>
                <a:ln w="76200">
                  <a:solidFill>
                    <a:srgbClr val="FFFF66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1205287" y="3950295"/>
                <a:ext cx="1842502" cy="97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5400" spc="4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AUC</a:t>
                </a:r>
                <a:r>
                  <a:rPr lang="en-US" sz="5400" spc="-300" dirty="0">
                    <a:solidFill>
                      <a:schemeClr val="accent6">
                        <a:lumMod val="50000"/>
                      </a:schemeClr>
                    </a:solidFill>
                    <a:latin typeface="Calibri" pitchFamily="34" charset="0"/>
                    <a:cs typeface="Arial" pitchFamily="34" charset="0"/>
                  </a:rPr>
                  <a:t>  </a:t>
                </a:r>
                <a:endParaRPr lang="en-US" sz="5400" spc="-3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4" name="Octagon 53"/>
            <p:cNvSpPr/>
            <p:nvPr/>
          </p:nvSpPr>
          <p:spPr>
            <a:xfrm>
              <a:off x="13963650" y="-1562100"/>
              <a:ext cx="1047750" cy="1047750"/>
            </a:xfrm>
            <a:prstGeom prst="octagon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STOP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2079431" y="2074498"/>
            <a:ext cx="1274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Protein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601335" y="2664391"/>
            <a:ext cx="252249" cy="34684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601221" y="594360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125E-6 -4.81481E-6 L 0.09639 0.2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"/>
          <a:stretch/>
        </p:blipFill>
        <p:spPr>
          <a:xfrm>
            <a:off x="414068" y="856672"/>
            <a:ext cx="4468890" cy="573485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18" y="856672"/>
            <a:ext cx="4486901" cy="5696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1450" y="241540"/>
            <a:ext cx="31572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Student Handout</a:t>
            </a:r>
          </a:p>
        </p:txBody>
      </p:sp>
    </p:spTree>
    <p:extLst>
      <p:ext uri="{BB962C8B-B14F-4D97-AF65-F5344CB8AC3E}">
        <p14:creationId xmlns:p14="http://schemas.microsoft.com/office/powerpoint/2010/main" val="3846904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01" y="1888516"/>
            <a:ext cx="10270778" cy="100995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80" y="3676974"/>
            <a:ext cx="5623363" cy="9435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9388" y="495833"/>
            <a:ext cx="9781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DNA Strips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85404" y="1621766"/>
            <a:ext cx="51758" cy="14049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31328" y="1621766"/>
            <a:ext cx="51758" cy="14049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2317"/>
            <a:ext cx="10515600" cy="4584646"/>
          </a:xfrm>
        </p:spPr>
        <p:txBody>
          <a:bodyPr/>
          <a:lstStyle/>
          <a:p>
            <a:pPr>
              <a:buNone/>
            </a:pPr>
            <a:r>
              <a:rPr lang="en-US" dirty="0"/>
              <a:t>Each group will send one member to the nucleus to pick a DNA strand to transcribe in mRNA. Record the number of the DNA strand as well.  Remember DNA has to stay in the nucleus.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608083" y="4617709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92773" y="4445876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35117" y="3276458"/>
            <a:ext cx="104358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Gene #1      TAC </a:t>
            </a:r>
            <a:r>
              <a:rPr lang="en-US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spc="5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AGT  CCG  TAG  TGA  ATT</a:t>
            </a:r>
            <a:endParaRPr kumimoji="0" lang="en-US" sz="3200" b="0" i="0" u="none" strike="noStrike" cap="none" spc="50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287518" y="3053257"/>
            <a:ext cx="10442027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6053" y="4647841"/>
            <a:ext cx="7596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</a:t>
            </a:r>
            <a:r>
              <a:rPr lang="en-US" sz="36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32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2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dirty="0"/>
          </a:p>
        </p:txBody>
      </p:sp>
      <p:pic>
        <p:nvPicPr>
          <p:cNvPr id="11" name="Picture 1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01" y="4608752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2.86374E-6 L 0.58996 2.86374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1014494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Leaving the DNA in the nucleus, return to group with mRNA. </a:t>
            </a:r>
          </a:p>
          <a:p>
            <a:pPr>
              <a:buNone/>
            </a:pPr>
            <a:r>
              <a:rPr lang="en-US" dirty="0"/>
              <a:t>Working as a group scan mRNA for first AUG (Start Codon) and highlight.</a:t>
            </a:r>
          </a:p>
          <a:p>
            <a:pPr>
              <a:buNone/>
            </a:pPr>
            <a:r>
              <a:rPr lang="en-US" dirty="0"/>
              <a:t>Make a mark every three letters after to divide remaining codons.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14704" y="3955556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9394" y="3783723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82674" y="3985688"/>
            <a:ext cx="88056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720662" y="3909847"/>
            <a:ext cx="1198179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1" name="Picture 1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822" y="3946599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>
          <a:xfrm flipH="1">
            <a:off x="5088646" y="4020208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281569" y="401495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442961" y="4009698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635884" y="4035974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845559" y="4007399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718E-6 3.7037E-7 L 0.62198 0.00463 " pathEditMode="relative" rAng="0" ptsTypes="AA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tRNA card with the UAC anticodon and match it with the start codon.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436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143251" y="3878316"/>
            <a:ext cx="1348280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480360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64470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80610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065698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318313" y="2081048"/>
            <a:ext cx="1079389" cy="1639728"/>
            <a:chOff x="3376777" y="2081048"/>
            <a:chExt cx="1079389" cy="1639728"/>
          </a:xfrm>
          <a:solidFill>
            <a:srgbClr val="00B0F0"/>
          </a:solidFill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376777" y="2081048"/>
              <a:ext cx="1079389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303948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Record the number of the mRNA strand in blank after the sentence #.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333750" y="3878316"/>
            <a:ext cx="13959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413563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5310" y="4865194"/>
            <a:ext cx="115321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0234" y="4981903"/>
            <a:ext cx="472966" cy="409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5" name="Picture 59" descr="male-hand-holding-pencil-white-background-isolated-also-available-png-format-man-wearing-blue-shirt-45222669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98" y="5134726"/>
            <a:ext cx="1168400" cy="7842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94581E-8 -1.85185E-6 L 0.03647 0.004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Purpose of this lab: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The purpose of this lab it to model the intricate process of protein synthesis that is detailed in the DNA by analyzing the genetic code and converting that into a protein through the processes of transcription and translation.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tRNA card with the anticodon that matches the next codon.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343276" y="3878316"/>
            <a:ext cx="1386380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15310" y="4865194"/>
            <a:ext cx="115321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words that are on the cards to complete a sentence.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295650" y="3878316"/>
            <a:ext cx="14340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08992" y="4988303"/>
            <a:ext cx="98227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en-US" sz="2200" u="sng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Ethanol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                                                     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88753" y="5016718"/>
            <a:ext cx="1235622" cy="36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5" name="Picture 59" descr="male-hand-holding-pencil-white-background-isolated-also-available-png-format-man-wearing-blue-shirt-45222669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23" y="5014196"/>
            <a:ext cx="1168400" cy="7842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0.08672 0.0027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Procedure: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words that are on the cards to complete a sentence.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5518" y="3924025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# __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10208" y="3752192"/>
            <a:ext cx="11792606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93488" y="3954157"/>
            <a:ext cx="8621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egoe Print" pitchFamily="2" charset="0"/>
                <a:cs typeface="Arial" pitchFamily="34" charset="0"/>
              </a:rPr>
              <a:t>1   </a:t>
            </a:r>
            <a:r>
              <a:rPr lang="en-US" sz="3600" spc="-300" dirty="0">
                <a:latin typeface="Segoe Print" pitchFamily="2" charset="0"/>
                <a:cs typeface="Arial" pitchFamily="34" charset="0"/>
              </a:rPr>
              <a:t>A U G </a:t>
            </a:r>
            <a:r>
              <a:rPr lang="en-US" sz="3600" dirty="0">
                <a:latin typeface="Segoe Print" pitchFamily="2" charset="0"/>
                <a:cs typeface="Arial" pitchFamily="34" charset="0"/>
              </a:rPr>
              <a:t>UCA GGC AUC ACU UAA </a:t>
            </a:r>
            <a:endParaRPr lang="en-US" sz="3200" spc="-300" dirty="0"/>
          </a:p>
        </p:txBody>
      </p:sp>
      <p:sp>
        <p:nvSpPr>
          <p:cNvPr id="12" name="Rectangle 11"/>
          <p:cNvSpPr/>
          <p:nvPr/>
        </p:nvSpPr>
        <p:spPr>
          <a:xfrm>
            <a:off x="3295650" y="3878316"/>
            <a:ext cx="1434005" cy="788276"/>
          </a:xfrm>
          <a:prstGeom prst="rect">
            <a:avLst/>
          </a:prstGeom>
          <a:solidFill>
            <a:srgbClr val="FFFF00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880535" y="398867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73458" y="3983422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34850" y="3978167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427773" y="4004443"/>
            <a:ext cx="31531" cy="599090"/>
          </a:xfrm>
          <a:prstGeom prst="line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3594538" y="2081048"/>
            <a:ext cx="1079389" cy="1639728"/>
            <a:chOff x="3405352" y="2081048"/>
            <a:chExt cx="1079389" cy="1639728"/>
          </a:xfrm>
        </p:grpSpPr>
        <p:sp>
          <p:nvSpPr>
            <p:cNvPr id="30722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30725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26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4733814" y="2049517"/>
            <a:ext cx="1130958" cy="1702677"/>
            <a:chOff x="4765345" y="2049517"/>
            <a:chExt cx="1130958" cy="1702677"/>
          </a:xfrm>
          <a:solidFill>
            <a:srgbClr val="FF0DB4"/>
          </a:solidFill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itchFamily="34" charset="0"/>
                  <a:cs typeface="Arial" pitchFamily="34" charset="0"/>
                </a:rPr>
                <a:t>ETHANOL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AGU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2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008992" y="4988303"/>
            <a:ext cx="137420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#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lang="en-US" sz="2200" u="sng" dirty="0">
                <a:latin typeface="Segoe Print" pitchFamily="2" charset="0"/>
                <a:ea typeface="Calibri" pitchFamily="34" charset="0"/>
                <a:cs typeface="Times New Roman" pitchFamily="18" charset="0"/>
              </a:rPr>
              <a:t>Ethanol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decreases CO</a:t>
            </a:r>
            <a:r>
              <a:rPr kumimoji="0" lang="en-US" sz="2200" b="0" i="0" u="sng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production .                                                        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88878" y="5664418"/>
            <a:ext cx="1149897" cy="362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  <p:grpSp>
        <p:nvGrpSpPr>
          <p:cNvPr id="8" name="Group 24"/>
          <p:cNvGrpSpPr/>
          <p:nvPr/>
        </p:nvGrpSpPr>
        <p:grpSpPr>
          <a:xfrm>
            <a:off x="5914914" y="2039992"/>
            <a:ext cx="1171686" cy="1702677"/>
            <a:chOff x="4765345" y="2049517"/>
            <a:chExt cx="1171686" cy="1702677"/>
          </a:xfrm>
          <a:solidFill>
            <a:srgbClr val="FF0DB4"/>
          </a:solidFill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71686" cy="170267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latin typeface="Calibri" pitchFamily="34" charset="0"/>
                  <a:cs typeface="Arial" pitchFamily="34" charset="0"/>
                </a:rPr>
                <a:t>LESS/DECREASES/DECREASING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CCG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0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4476751" y="5067300"/>
            <a:ext cx="135255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23"/>
          <p:cNvGrpSpPr/>
          <p:nvPr/>
        </p:nvGrpSpPr>
        <p:grpSpPr>
          <a:xfrm>
            <a:off x="7175938" y="2100098"/>
            <a:ext cx="1079389" cy="1639728"/>
            <a:chOff x="3405352" y="2081048"/>
            <a:chExt cx="1079389" cy="1639728"/>
          </a:xfrm>
        </p:grpSpPr>
        <p:sp>
          <p:nvSpPr>
            <p:cNvPr id="45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CO</a:t>
              </a:r>
              <a:r>
                <a:rPr lang="en-US" sz="2000" baseline="-25000" dirty="0"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1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UAG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47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5934075" y="5095875"/>
            <a:ext cx="685800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23"/>
          <p:cNvGrpSpPr/>
          <p:nvPr/>
        </p:nvGrpSpPr>
        <p:grpSpPr>
          <a:xfrm>
            <a:off x="8305800" y="2100098"/>
            <a:ext cx="1181100" cy="1639728"/>
            <a:chOff x="3373164" y="2109623"/>
            <a:chExt cx="1181100" cy="1639728"/>
          </a:xfrm>
        </p:grpSpPr>
        <p:sp>
          <p:nvSpPr>
            <p:cNvPr id="51" name="Rectangle 2"/>
            <p:cNvSpPr>
              <a:spLocks noChangeArrowheads="1"/>
            </p:cNvSpPr>
            <p:nvPr/>
          </p:nvSpPr>
          <p:spPr bwMode="auto">
            <a:xfrm>
              <a:off x="3373164" y="2109623"/>
              <a:ext cx="1181100" cy="163972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latin typeface="Calibri" pitchFamily="34" charset="0"/>
                  <a:cs typeface="Arial" pitchFamily="34" charset="0"/>
                </a:rPr>
                <a:t>Produces/Production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00B0F0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Rectangle 54"/>
          <p:cNvSpPr/>
          <p:nvPr/>
        </p:nvSpPr>
        <p:spPr>
          <a:xfrm>
            <a:off x="6572251" y="5067300"/>
            <a:ext cx="1609723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23"/>
          <p:cNvGrpSpPr/>
          <p:nvPr/>
        </p:nvGrpSpPr>
        <p:grpSpPr>
          <a:xfrm>
            <a:off x="9515475" y="2090573"/>
            <a:ext cx="1181100" cy="1639728"/>
            <a:chOff x="3373164" y="2109623"/>
            <a:chExt cx="1181100" cy="1639728"/>
          </a:xfrm>
          <a:solidFill>
            <a:srgbClr val="00B050"/>
          </a:solidFill>
        </p:grpSpPr>
        <p:sp>
          <p:nvSpPr>
            <p:cNvPr id="57" name="Rectangle 2"/>
            <p:cNvSpPr>
              <a:spLocks noChangeArrowheads="1"/>
            </p:cNvSpPr>
            <p:nvPr/>
          </p:nvSpPr>
          <p:spPr bwMode="auto">
            <a:xfrm>
              <a:off x="3373164" y="2109623"/>
              <a:ext cx="1181100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Calibri" pitchFamily="34" charset="0"/>
                  <a:cs typeface="Arial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AUU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57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5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1" name="Rectangle 60"/>
          <p:cNvSpPr/>
          <p:nvPr/>
        </p:nvSpPr>
        <p:spPr>
          <a:xfrm>
            <a:off x="8258176" y="5048250"/>
            <a:ext cx="1685924" cy="304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9" grpId="0" animBg="1"/>
      <p:bldP spid="55" grpId="0" animBg="1"/>
      <p:bldP spid="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r>
              <a:rPr lang="en-US" dirty="0"/>
              <a:t>Continue matching anticodons with codons until the sentence is complete. </a:t>
            </a:r>
          </a:p>
          <a:p>
            <a:r>
              <a:rPr lang="en-US" dirty="0"/>
              <a:t>Each sentence should end with a period which represents the stop codon. </a:t>
            </a:r>
          </a:p>
          <a:p>
            <a:r>
              <a:rPr lang="en-US" dirty="0"/>
              <a:t>Another group member will go to the nucleus and transcribe a different DNA strand to be translated by the group. </a:t>
            </a:r>
          </a:p>
          <a:p>
            <a:r>
              <a:rPr lang="en-US" dirty="0"/>
              <a:t>Continue until your group has completed 4 sentences. </a:t>
            </a:r>
          </a:p>
          <a:p>
            <a:r>
              <a:rPr lang="en-US" dirty="0"/>
              <a:t>Have your teacher check your sentences, and correct any mistakes.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Online Interactive for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80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Ask your teacher for a sentence (protein) that would benefit the organism.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31075" y="2609218"/>
            <a:ext cx="116026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The</a:t>
            </a:r>
            <a:r>
              <a:rPr kumimoji="0" lang="en-US" sz="36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sequence of DNA is important.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74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In your group find the cards (tRNA) that would produce the sentence.  Don’t forget the start or punctuation cards.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83778" y="2593453"/>
            <a:ext cx="116026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Sentence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The</a:t>
            </a:r>
            <a:r>
              <a:rPr kumimoji="0" lang="en-US" sz="3600" b="0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sequence of DNA is important.</a:t>
            </a:r>
            <a:r>
              <a:rPr kumimoji="0" lang="en-US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3"/>
          <p:cNvGrpSpPr/>
          <p:nvPr/>
        </p:nvGrpSpPr>
        <p:grpSpPr>
          <a:xfrm>
            <a:off x="1907628" y="3279227"/>
            <a:ext cx="1079389" cy="1639728"/>
            <a:chOff x="3405352" y="2081048"/>
            <a:chExt cx="1079389" cy="1639728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3405352" y="2081048"/>
              <a:ext cx="1079389" cy="16397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3046904" y="3247696"/>
            <a:ext cx="1130958" cy="1702677"/>
            <a:chOff x="4765345" y="2049517"/>
            <a:chExt cx="1130958" cy="170267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24"/>
          <p:cNvGrpSpPr/>
          <p:nvPr/>
        </p:nvGrpSpPr>
        <p:grpSpPr>
          <a:xfrm>
            <a:off x="4318655" y="3258207"/>
            <a:ext cx="1199275" cy="1702677"/>
            <a:chOff x="4765344" y="2049517"/>
            <a:chExt cx="1199275" cy="1702677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sequence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/>
          <p:nvPr/>
        </p:nvGrpSpPr>
        <p:grpSpPr>
          <a:xfrm>
            <a:off x="5621973" y="3252947"/>
            <a:ext cx="1199275" cy="1702677"/>
            <a:chOff x="4718046" y="2049517"/>
            <a:chExt cx="1199275" cy="1702677"/>
          </a:xfrm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4718046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of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37"/>
          <p:cNvGrpSpPr/>
          <p:nvPr/>
        </p:nvGrpSpPr>
        <p:grpSpPr>
          <a:xfrm>
            <a:off x="6909525" y="3247687"/>
            <a:ext cx="1199275" cy="1702677"/>
            <a:chOff x="4765344" y="2049517"/>
            <a:chExt cx="1199275" cy="1702677"/>
          </a:xfrm>
        </p:grpSpPr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DNA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44"/>
          <p:cNvGrpSpPr/>
          <p:nvPr/>
        </p:nvGrpSpPr>
        <p:grpSpPr>
          <a:xfrm>
            <a:off x="8134013" y="3242427"/>
            <a:ext cx="1199275" cy="1702677"/>
            <a:chOff x="4765344" y="2049517"/>
            <a:chExt cx="1199275" cy="1702677"/>
          </a:xfrm>
        </p:grpSpPr>
        <p:sp>
          <p:nvSpPr>
            <p:cNvPr id="4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4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9342735" y="3252933"/>
            <a:ext cx="1235927" cy="1702677"/>
            <a:chOff x="4765344" y="2049517"/>
            <a:chExt cx="1235927" cy="1702677"/>
          </a:xfrm>
        </p:grpSpPr>
        <p:sp>
          <p:nvSpPr>
            <p:cNvPr id="51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i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mportant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5" name="Group 54"/>
          <p:cNvGrpSpPr/>
          <p:nvPr/>
        </p:nvGrpSpPr>
        <p:grpSpPr>
          <a:xfrm>
            <a:off x="10598755" y="3231907"/>
            <a:ext cx="1235927" cy="1702677"/>
            <a:chOff x="4765344" y="2049517"/>
            <a:chExt cx="1235927" cy="1702677"/>
          </a:xfrm>
        </p:grpSpPr>
        <p:sp>
          <p:nvSpPr>
            <p:cNvPr id="5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6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5021"/>
            <a:ext cx="10749455" cy="4631942"/>
          </a:xfrm>
        </p:spPr>
        <p:txBody>
          <a:bodyPr/>
          <a:lstStyle/>
          <a:p>
            <a:pPr>
              <a:buNone/>
            </a:pPr>
            <a:r>
              <a:rPr lang="en-US" dirty="0"/>
              <a:t>Write the mRNA strand that would code for this sequence of tRNA.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23"/>
          <p:cNvGrpSpPr/>
          <p:nvPr/>
        </p:nvGrpSpPr>
        <p:grpSpPr>
          <a:xfrm>
            <a:off x="993231" y="2128346"/>
            <a:ext cx="1221279" cy="1702676"/>
            <a:chOff x="3405352" y="2111414"/>
            <a:chExt cx="1079389" cy="1639728"/>
          </a:xfrm>
          <a:solidFill>
            <a:srgbClr val="00B0F0"/>
          </a:solidFill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3405352" y="2111414"/>
              <a:ext cx="1079389" cy="16397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(Start)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UAC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540344" y="2407416"/>
              <a:ext cx="779408" cy="808750"/>
              <a:chOff x="4324" y="12883"/>
              <a:chExt cx="758" cy="1012"/>
            </a:xfrm>
            <a:grpFill/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24"/>
          <p:cNvGrpSpPr/>
          <p:nvPr/>
        </p:nvGrpSpPr>
        <p:grpSpPr>
          <a:xfrm>
            <a:off x="2258631" y="2138855"/>
            <a:ext cx="1130958" cy="1702677"/>
            <a:chOff x="4765345" y="2049517"/>
            <a:chExt cx="1130958" cy="1702677"/>
          </a:xfrm>
        </p:grpSpPr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4765345" y="2049517"/>
              <a:ext cx="1130958" cy="1702677"/>
            </a:xfrm>
            <a:prstGeom prst="rect">
              <a:avLst/>
            </a:prstGeom>
            <a:solidFill>
              <a:srgbClr val="FF0DB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the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</p:grpSpPr>
          <p:sp>
            <p:nvSpPr>
              <p:cNvPr id="2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solidFill>
                <a:srgbClr val="FF0DB4"/>
              </a:solidFill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24"/>
          <p:cNvGrpSpPr/>
          <p:nvPr/>
        </p:nvGrpSpPr>
        <p:grpSpPr>
          <a:xfrm>
            <a:off x="3451552" y="2138855"/>
            <a:ext cx="1199275" cy="1702677"/>
            <a:chOff x="4765344" y="2049517"/>
            <a:chExt cx="1199275" cy="1702677"/>
          </a:xfrm>
          <a:solidFill>
            <a:srgbClr val="FFFF00"/>
          </a:solidFill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sequence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C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29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/>
          <p:nvPr/>
        </p:nvGrpSpPr>
        <p:grpSpPr>
          <a:xfrm>
            <a:off x="4723338" y="2138855"/>
            <a:ext cx="1199275" cy="1702677"/>
            <a:chOff x="4718046" y="2049517"/>
            <a:chExt cx="1199275" cy="1702677"/>
          </a:xfrm>
          <a:solidFill>
            <a:srgbClr val="00B0F0"/>
          </a:solidFill>
        </p:grpSpPr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4718046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of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UGA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37"/>
          <p:cNvGrpSpPr/>
          <p:nvPr/>
        </p:nvGrpSpPr>
        <p:grpSpPr>
          <a:xfrm>
            <a:off x="6010890" y="2138855"/>
            <a:ext cx="1199275" cy="1702677"/>
            <a:chOff x="4765344" y="2049517"/>
            <a:chExt cx="1199275" cy="1702677"/>
          </a:xfrm>
          <a:solidFill>
            <a:srgbClr val="00B0F0"/>
          </a:solidFill>
        </p:grpSpPr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DNA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44"/>
          <p:cNvGrpSpPr/>
          <p:nvPr/>
        </p:nvGrpSpPr>
        <p:grpSpPr>
          <a:xfrm>
            <a:off x="7235378" y="2138855"/>
            <a:ext cx="1199275" cy="1702677"/>
            <a:chOff x="4765344" y="2049517"/>
            <a:chExt cx="1199275" cy="1702677"/>
          </a:xfrm>
          <a:solidFill>
            <a:srgbClr val="95C777"/>
          </a:solidFill>
        </p:grpSpPr>
        <p:sp>
          <p:nvSpPr>
            <p:cNvPr id="4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199275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4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7" name="Group 49"/>
          <p:cNvGrpSpPr/>
          <p:nvPr/>
        </p:nvGrpSpPr>
        <p:grpSpPr>
          <a:xfrm>
            <a:off x="8444100" y="2138855"/>
            <a:ext cx="1235927" cy="1702677"/>
            <a:chOff x="4765344" y="2049517"/>
            <a:chExt cx="1235927" cy="1702677"/>
          </a:xfrm>
          <a:solidFill>
            <a:srgbClr val="95C777"/>
          </a:solidFill>
        </p:grpSpPr>
        <p:sp>
          <p:nvSpPr>
            <p:cNvPr id="51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i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mportant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A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53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" name="Group 54"/>
          <p:cNvGrpSpPr/>
          <p:nvPr/>
        </p:nvGrpSpPr>
        <p:grpSpPr>
          <a:xfrm>
            <a:off x="9700120" y="2138855"/>
            <a:ext cx="1235927" cy="1702677"/>
            <a:chOff x="4765344" y="2049517"/>
            <a:chExt cx="1235927" cy="1702677"/>
          </a:xfrm>
          <a:solidFill>
            <a:srgbClr val="00B0F0"/>
          </a:solidFill>
        </p:grpSpPr>
        <p:sp>
          <p:nvSpPr>
            <p:cNvPr id="56" name="Rectangle 3"/>
            <p:cNvSpPr>
              <a:spLocks noChangeArrowheads="1"/>
            </p:cNvSpPr>
            <p:nvPr/>
          </p:nvSpPr>
          <p:spPr bwMode="auto">
            <a:xfrm>
              <a:off x="4765344" y="2049517"/>
              <a:ext cx="1235927" cy="170267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itchFamily="34" charset="0"/>
                  <a:cs typeface="Arial" pitchFamily="34" charset="0"/>
                </a:rPr>
                <a:t>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lang="en-US" sz="3600" dirty="0"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3600" dirty="0">
                  <a:latin typeface="Calibri" pitchFamily="34" charset="0"/>
                  <a:cs typeface="Arial" pitchFamily="34" charset="0"/>
                </a:rPr>
                <a:t>UU</a:t>
              </a: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4"/>
            <p:cNvGrpSpPr>
              <a:grpSpLocks/>
            </p:cNvGrpSpPr>
            <p:nvPr/>
          </p:nvGrpSpPr>
          <p:grpSpPr bwMode="auto">
            <a:xfrm>
              <a:off x="4953984" y="2402161"/>
              <a:ext cx="779408" cy="808750"/>
              <a:chOff x="4324" y="12883"/>
              <a:chExt cx="758" cy="1012"/>
            </a:xfrm>
            <a:grpFill/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 rot="10985517">
                <a:off x="4324" y="12884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571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6"/>
              <p:cNvSpPr>
                <a:spLocks/>
              </p:cNvSpPr>
              <p:nvPr/>
            </p:nvSpPr>
            <p:spPr bwMode="auto">
              <a:xfrm rot="10985517">
                <a:off x="4330" y="12883"/>
                <a:ext cx="752" cy="1011"/>
              </a:xfrm>
              <a:custGeom>
                <a:avLst/>
                <a:gdLst/>
                <a:ahLst/>
                <a:cxnLst>
                  <a:cxn ang="0">
                    <a:pos x="392" y="1019"/>
                  </a:cxn>
                  <a:cxn ang="0">
                    <a:pos x="205" y="1075"/>
                  </a:cxn>
                  <a:cxn ang="0">
                    <a:pos x="242" y="664"/>
                  </a:cxn>
                  <a:cxn ang="0">
                    <a:pos x="74" y="496"/>
                  </a:cxn>
                  <a:cxn ang="0">
                    <a:pos x="37" y="664"/>
                  </a:cxn>
                  <a:cxn ang="0">
                    <a:pos x="298" y="533"/>
                  </a:cxn>
                  <a:cxn ang="0">
                    <a:pos x="485" y="65"/>
                  </a:cxn>
                  <a:cxn ang="0">
                    <a:pos x="298" y="140"/>
                  </a:cxn>
                  <a:cxn ang="0">
                    <a:pos x="373" y="514"/>
                  </a:cxn>
                  <a:cxn ang="0">
                    <a:pos x="672" y="608"/>
                  </a:cxn>
                  <a:cxn ang="0">
                    <a:pos x="504" y="439"/>
                  </a:cxn>
                  <a:cxn ang="0">
                    <a:pos x="411" y="851"/>
                  </a:cxn>
                  <a:cxn ang="0">
                    <a:pos x="392" y="1019"/>
                  </a:cxn>
                </a:cxnLst>
                <a:rect l="0" t="0" r="r" b="b"/>
                <a:pathLst>
                  <a:path w="694" h="1134">
                    <a:moveTo>
                      <a:pt x="392" y="1019"/>
                    </a:moveTo>
                    <a:cubicBezTo>
                      <a:pt x="358" y="1056"/>
                      <a:pt x="230" y="1134"/>
                      <a:pt x="205" y="1075"/>
                    </a:cubicBezTo>
                    <a:cubicBezTo>
                      <a:pt x="180" y="1016"/>
                      <a:pt x="264" y="760"/>
                      <a:pt x="242" y="664"/>
                    </a:cubicBezTo>
                    <a:cubicBezTo>
                      <a:pt x="220" y="568"/>
                      <a:pt x="108" y="496"/>
                      <a:pt x="74" y="496"/>
                    </a:cubicBezTo>
                    <a:cubicBezTo>
                      <a:pt x="40" y="496"/>
                      <a:pt x="0" y="658"/>
                      <a:pt x="37" y="664"/>
                    </a:cubicBezTo>
                    <a:cubicBezTo>
                      <a:pt x="74" y="670"/>
                      <a:pt x="223" y="633"/>
                      <a:pt x="298" y="533"/>
                    </a:cubicBezTo>
                    <a:cubicBezTo>
                      <a:pt x="373" y="433"/>
                      <a:pt x="485" y="130"/>
                      <a:pt x="485" y="65"/>
                    </a:cubicBezTo>
                    <a:cubicBezTo>
                      <a:pt x="485" y="0"/>
                      <a:pt x="317" y="65"/>
                      <a:pt x="298" y="140"/>
                    </a:cubicBezTo>
                    <a:cubicBezTo>
                      <a:pt x="279" y="215"/>
                      <a:pt x="311" y="436"/>
                      <a:pt x="373" y="514"/>
                    </a:cubicBezTo>
                    <a:cubicBezTo>
                      <a:pt x="435" y="592"/>
                      <a:pt x="650" y="620"/>
                      <a:pt x="672" y="608"/>
                    </a:cubicBezTo>
                    <a:cubicBezTo>
                      <a:pt x="694" y="596"/>
                      <a:pt x="547" y="399"/>
                      <a:pt x="504" y="439"/>
                    </a:cubicBezTo>
                    <a:cubicBezTo>
                      <a:pt x="461" y="479"/>
                      <a:pt x="430" y="739"/>
                      <a:pt x="411" y="851"/>
                    </a:cubicBezTo>
                    <a:cubicBezTo>
                      <a:pt x="392" y="963"/>
                      <a:pt x="426" y="982"/>
                      <a:pt x="392" y="1019"/>
                    </a:cubicBezTo>
                    <a:close/>
                  </a:path>
                </a:pathLst>
              </a:custGeom>
              <a:grpFill/>
              <a:ln w="28575">
                <a:solidFill>
                  <a:srgbClr val="FFFFFF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945911" y="427085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630601" y="409902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93157" y="4348287"/>
            <a:ext cx="856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200" dirty="0">
                <a:latin typeface="Segoe Print" pitchFamily="2" charset="0"/>
                <a:cs typeface="Arial" pitchFamily="34" charset="0"/>
              </a:rPr>
              <a:t>AUGCAUGAUACUAAUUUUUUAAAA </a:t>
            </a:r>
            <a:endParaRPr lang="en-US" sz="3200" spc="200" dirty="0"/>
          </a:p>
        </p:txBody>
      </p:sp>
      <p:pic>
        <p:nvPicPr>
          <p:cNvPr id="61" name="Picture 60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941" y="4529900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1 2.59259E-6 L 0.67982 2.59259E-6 " pathEditMode="relative" rAng="0" ptsTypes="AA">
                                      <p:cBhvr>
                                        <p:cTn id="19" dur="5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Reverse Transcription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DNA strand that would code for the mRNA.</a:t>
            </a:r>
          </a:p>
          <a:p>
            <a:r>
              <a:rPr lang="en-US" dirty="0"/>
              <a:t>Remember this is DNA so A codes for T.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1677" y="308845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mRNA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6367" y="291662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8923" y="3165887"/>
            <a:ext cx="8565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200" dirty="0">
                <a:latin typeface="Segoe Print" pitchFamily="2" charset="0"/>
                <a:cs typeface="Arial" pitchFamily="34" charset="0"/>
              </a:rPr>
              <a:t>AUGCAUGAUACUAAUUUUUUAAAA </a:t>
            </a:r>
            <a:endParaRPr lang="en-US" sz="3200" spc="2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72183" y="4265647"/>
            <a:ext cx="7429665" cy="105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DNA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6873" y="4093814"/>
            <a:ext cx="10468303" cy="107205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19429" y="4343077"/>
            <a:ext cx="876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pc="350" dirty="0">
                <a:latin typeface="Segoe Print" pitchFamily="2" charset="0"/>
                <a:cs typeface="Arial" pitchFamily="34" charset="0"/>
              </a:rPr>
              <a:t>TACGTACTATGATTAAAAAATTTT</a:t>
            </a:r>
            <a:r>
              <a:rPr lang="en-US" sz="3200" spc="200" dirty="0">
                <a:latin typeface="Segoe Print" pitchFamily="2" charset="0"/>
                <a:cs typeface="Arial" pitchFamily="34" charset="0"/>
              </a:rPr>
              <a:t> </a:t>
            </a:r>
            <a:endParaRPr lang="en-US" sz="3200" spc="200" dirty="0"/>
          </a:p>
        </p:txBody>
      </p:sp>
      <p:pic>
        <p:nvPicPr>
          <p:cNvPr id="12" name="Picture 11" descr="C:\Users\jburk\AppData\Local\Microsoft\Windows\Temporary Internet Files\Content.IE5\L2WUARP6\male-hand-holding-pencil-white-background-isolated-also-available-png-format-man-wearing-blue-shirt-45222669[1]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213" y="4524690"/>
            <a:ext cx="1864426" cy="123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0259E-8 3.33333E-6 L 0.71395 0.00671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Genetic Engineering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teacher check your DNA strand. </a:t>
            </a:r>
          </a:p>
          <a:p>
            <a:r>
              <a:rPr lang="en-US" dirty="0"/>
              <a:t>If it is correct, place your DNA strand in the nucleus.</a:t>
            </a:r>
          </a:p>
          <a:p>
            <a:r>
              <a:rPr lang="en-US" dirty="0"/>
              <a:t>Don’t forget Start and stop codons.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23283" y="581747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End of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Desired learning outcomes: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/>
          <a:lstStyle/>
          <a:p>
            <a:pPr lvl="0"/>
            <a:r>
              <a:rPr lang="en-US" dirty="0"/>
              <a:t>Students will model that DNA is the storage molecule for genetic information in the cell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perform transcription of DNA molecules into mRNA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translate the mRNA molecules into sentences that represent proteins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Students will reverse the process to code a DNA molecule that will produce a given sentence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56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Genetically engineer the sentence: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Biotechnology can increase our quality of life.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 and Conclusion: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How are chromosomes, DNA, genes, and proteins related? </a:t>
            </a:r>
          </a:p>
          <a:p>
            <a:endParaRPr lang="en-US" sz="3400" dirty="0"/>
          </a:p>
          <a:p>
            <a:r>
              <a:rPr lang="en-US" sz="3400" dirty="0"/>
              <a:t>What area of the cell does the table/hula hoop holding DNA represent in this modeling activity? </a:t>
            </a:r>
          </a:p>
          <a:p>
            <a:endParaRPr lang="en-US" sz="3400" dirty="0"/>
          </a:p>
          <a:p>
            <a:r>
              <a:rPr lang="en-US" sz="3400" dirty="0"/>
              <a:t>Why can the DNA strand not be brought back to your group? </a:t>
            </a:r>
          </a:p>
          <a:p>
            <a:endParaRPr lang="en-US" sz="3400" dirty="0"/>
          </a:p>
          <a:p>
            <a:r>
              <a:rPr lang="en-US" sz="3400" dirty="0"/>
              <a:t>What area of the cell does your table represent? </a:t>
            </a:r>
          </a:p>
          <a:p>
            <a:endParaRPr lang="en-US" sz="3400" dirty="0"/>
          </a:p>
          <a:p>
            <a:r>
              <a:rPr lang="en-US" sz="3400" dirty="0"/>
              <a:t>What do the words represent? The completed sentences? </a:t>
            </a:r>
          </a:p>
          <a:p>
            <a:endParaRPr lang="en-US" sz="3400" dirty="0"/>
          </a:p>
          <a:p>
            <a:r>
              <a:rPr lang="en-US" sz="3400" dirty="0"/>
              <a:t>What do you think the consequences might be if an error occurred in the cell as it goes through the process of protein synthesis?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888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6FB5C8C-17C6-40EC-82E6-FAACFA1686B6}"/>
              </a:ext>
            </a:extLst>
          </p:cNvPr>
          <p:cNvSpPr txBox="1"/>
          <p:nvPr/>
        </p:nvSpPr>
        <p:spPr>
          <a:xfrm>
            <a:off x="6369079" y="647700"/>
            <a:ext cx="2849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Budget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9CE4ED-D875-43BC-8828-13617A5754A3}"/>
              </a:ext>
            </a:extLst>
          </p:cNvPr>
          <p:cNvSpPr txBox="1"/>
          <p:nvPr/>
        </p:nvSpPr>
        <p:spPr>
          <a:xfrm>
            <a:off x="1358900" y="927100"/>
            <a:ext cx="977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lab is made possible with the support and content contributions of the Kansas Corn Commission.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BE8E45-7D5C-4DCC-8FFA-A2D7C286B3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44" y="2375432"/>
            <a:ext cx="3969512" cy="250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2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How to incorporate into your curriculum: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975"/>
            <a:ext cx="10515600" cy="4813988"/>
          </a:xfrm>
        </p:spPr>
        <p:txBody>
          <a:bodyPr>
            <a:normAutofit/>
          </a:bodyPr>
          <a:lstStyle/>
          <a:p>
            <a:r>
              <a:rPr lang="en-US" sz="4400" dirty="0"/>
              <a:t>Genetics unit</a:t>
            </a:r>
          </a:p>
          <a:p>
            <a:r>
              <a:rPr lang="en-US" sz="4400"/>
              <a:t>GMO’s 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172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0"/>
            <a:ext cx="10939732" cy="7246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Materials Needed: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15" y="980595"/>
            <a:ext cx="11795185" cy="543745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500" dirty="0"/>
              <a:t>DNA Sentence Strips – High School (pg. S1-2) </a:t>
            </a:r>
          </a:p>
          <a:p>
            <a:pPr lvl="0"/>
            <a:r>
              <a:rPr lang="en-US" sz="4500" dirty="0"/>
              <a:t>DNA Sentence Strips – Middle School (pg. S3-4) </a:t>
            </a:r>
          </a:p>
          <a:p>
            <a:pPr lvl="0"/>
            <a:r>
              <a:rPr lang="en-US" sz="4500" dirty="0" err="1"/>
              <a:t>tRNA</a:t>
            </a:r>
            <a:r>
              <a:rPr lang="en-US" sz="4500" dirty="0"/>
              <a:t> cards; 1 set for each group (pg. S6-9) </a:t>
            </a:r>
          </a:p>
          <a:p>
            <a:pPr lvl="0"/>
            <a:r>
              <a:rPr lang="en-US" sz="4500" dirty="0"/>
              <a:t>Blank strips to transcribe mRNA; 1 for each sentence to be transcribed (pg. S5) </a:t>
            </a:r>
          </a:p>
          <a:p>
            <a:pPr lvl="0"/>
            <a:r>
              <a:rPr lang="en-US" sz="4500" dirty="0"/>
              <a:t>Decoding DNA Student Handout (pg. S10-12) </a:t>
            </a:r>
          </a:p>
          <a:p>
            <a:pPr lvl="0"/>
            <a:r>
              <a:rPr lang="en-US" sz="4500" dirty="0"/>
              <a:t>Decoding DNA PowerPoint </a:t>
            </a:r>
          </a:p>
          <a:p>
            <a:pPr lvl="0"/>
            <a:r>
              <a:rPr lang="en-US" sz="4500" dirty="0"/>
              <a:t>3D printed ribosome model (</a:t>
            </a:r>
            <a:r>
              <a:rPr lang="en-US" sz="4500" dirty="0" err="1"/>
              <a:t>stl</a:t>
            </a:r>
            <a:r>
              <a:rPr lang="en-US" sz="4500" dirty="0"/>
              <a:t> file is available online)</a:t>
            </a:r>
          </a:p>
          <a:p>
            <a:pPr marL="0" lv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sz="4500" dirty="0"/>
              <a:t>(all of these are available online at kscorn.com) </a:t>
            </a:r>
          </a:p>
          <a:p>
            <a:pPr marL="0" indent="0">
              <a:buNone/>
            </a:pPr>
            <a:endParaRPr lang="en-US" sz="4500" dirty="0"/>
          </a:p>
          <a:p>
            <a:pPr lvl="0"/>
            <a:r>
              <a:rPr lang="en-US" sz="4500" dirty="0"/>
              <a:t>Model of DNA</a:t>
            </a:r>
          </a:p>
          <a:p>
            <a:pPr lvl="0"/>
            <a:r>
              <a:rPr lang="en-US" sz="4500" dirty="0"/>
              <a:t>A hula hoop to represent the nucleus of the cell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6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Make sure each group receives</a:t>
            </a:r>
          </a:p>
          <a:p>
            <a:pPr lvl="1"/>
            <a:r>
              <a:rPr lang="en-US" sz="2800" dirty="0"/>
              <a:t>a complete set of </a:t>
            </a:r>
            <a:r>
              <a:rPr lang="en-US" sz="2800" dirty="0" err="1"/>
              <a:t>tRNA</a:t>
            </a:r>
            <a:r>
              <a:rPr lang="en-US" sz="2800" dirty="0"/>
              <a:t> cards</a:t>
            </a:r>
          </a:p>
          <a:p>
            <a:pPr lvl="1"/>
            <a:r>
              <a:rPr lang="en-US" sz="2800" dirty="0"/>
              <a:t>a blank strip (mRNA) for each sentence they will transcribe</a:t>
            </a:r>
          </a:p>
          <a:p>
            <a:pPr lvl="1"/>
            <a:r>
              <a:rPr lang="en-US" sz="2800" dirty="0"/>
              <a:t>a student recording sheet</a:t>
            </a:r>
          </a:p>
          <a:p>
            <a:pPr lvl="1"/>
            <a:r>
              <a:rPr lang="en-US" sz="2800" dirty="0"/>
              <a:t>a blank strip to record their engineered DNA to return to the nucleus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Arrange the room into groups. 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/>
              <a:t>Print and cut the DNA sentence strips for the grade level you are working with (middle school or high school)</a:t>
            </a:r>
          </a:p>
          <a:p>
            <a:r>
              <a:rPr lang="en-US" sz="3200" dirty="0"/>
              <a:t>Designate a table in a central location the nucleus (hula hoop) that will be the location of the DNA strips.</a:t>
            </a:r>
          </a:p>
          <a:p>
            <a:r>
              <a:rPr lang="en-US" sz="3200" dirty="0"/>
              <a:t>DNA strips </a:t>
            </a:r>
            <a:r>
              <a:rPr lang="en-US" sz="3200" b="1" u="sng" dirty="0"/>
              <a:t>must not</a:t>
            </a:r>
            <a:r>
              <a:rPr lang="en-US" sz="3200" b="1" dirty="0"/>
              <a:t> </a:t>
            </a:r>
            <a:r>
              <a:rPr lang="en-US" sz="3200" dirty="0"/>
              <a:t>leave the nucleus.</a:t>
            </a:r>
          </a:p>
          <a:p>
            <a:r>
              <a:rPr lang="en-US" sz="3200" dirty="0"/>
              <a:t>One student from each group will go the nucleus and transcribe a sentence that their group has not yet decoded.</a:t>
            </a:r>
            <a:endParaRPr lang="en-US" sz="28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-15245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Set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731" y="966158"/>
            <a:ext cx="10515600" cy="5175849"/>
          </a:xfrm>
        </p:spPr>
        <p:txBody>
          <a:bodyPr/>
          <a:lstStyle/>
          <a:p>
            <a:r>
              <a:rPr lang="en-US" dirty="0"/>
              <a:t>Print tRNA cards, each group will need a complete set, cut these out before hand.</a:t>
            </a:r>
          </a:p>
          <a:p>
            <a:r>
              <a:rPr lang="en-US" dirty="0"/>
              <a:t>It is helpful if each page of cards are printed on a different color</a:t>
            </a:r>
          </a:p>
          <a:p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>
            <a:off x="945943" y="2412107"/>
            <a:ext cx="10405241" cy="3058527"/>
            <a:chOff x="567559" y="2412107"/>
            <a:chExt cx="11067392" cy="3531476"/>
          </a:xfrm>
        </p:grpSpPr>
        <p:sp>
          <p:nvSpPr>
            <p:cNvPr id="8" name="Rectangle 7"/>
            <p:cNvSpPr/>
            <p:nvPr/>
          </p:nvSpPr>
          <p:spPr>
            <a:xfrm>
              <a:off x="567559" y="2412107"/>
              <a:ext cx="2680138" cy="35314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84331" y="2438382"/>
              <a:ext cx="2680138" cy="3457905"/>
            </a:xfrm>
            <a:prstGeom prst="rect">
              <a:avLst/>
            </a:prstGeom>
            <a:solidFill>
              <a:srgbClr val="93E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69572" y="2433126"/>
              <a:ext cx="2680138" cy="3457905"/>
            </a:xfrm>
            <a:prstGeom prst="rect">
              <a:avLst/>
            </a:prstGeom>
            <a:solidFill>
              <a:srgbClr val="FDCB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954813" y="2427870"/>
              <a:ext cx="2680138" cy="3457905"/>
            </a:xfrm>
            <a:prstGeom prst="rect">
              <a:avLst/>
            </a:prstGeom>
            <a:solidFill>
              <a:srgbClr val="C9FF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4002" y="2445539"/>
              <a:ext cx="2683588" cy="3477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3678" y="2456537"/>
              <a:ext cx="2684817" cy="3462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3058" y="2434542"/>
              <a:ext cx="2651563" cy="3427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039" y="2434542"/>
              <a:ext cx="2661032" cy="3437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1690</Words>
  <Application>Microsoft Office PowerPoint</Application>
  <PresentationFormat>Widescreen</PresentationFormat>
  <Paragraphs>363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Avenir Book</vt:lpstr>
      <vt:lpstr>Avenir Light</vt:lpstr>
      <vt:lpstr>Avenir Medium</vt:lpstr>
      <vt:lpstr>Calibri</vt:lpstr>
      <vt:lpstr>Segoe Print</vt:lpstr>
      <vt:lpstr>Times New Roman</vt:lpstr>
      <vt:lpstr>Custom Design</vt:lpstr>
      <vt:lpstr>1_Office Theme</vt:lpstr>
      <vt:lpstr>Decoding DNA</vt:lpstr>
      <vt:lpstr>All handouts for the lab can be found in your notebook-   -Blue Tabs pages S10-S12   -online at www.kscorn.com</vt:lpstr>
      <vt:lpstr>Purpose of this lab:  </vt:lpstr>
      <vt:lpstr>Desired learning outcomes: </vt:lpstr>
      <vt:lpstr>How to incorporate into your curriculum: </vt:lpstr>
      <vt:lpstr>Materials Needed: </vt:lpstr>
      <vt:lpstr>Set up: </vt:lpstr>
      <vt:lpstr>Set up: </vt:lpstr>
      <vt:lpstr>Set up: </vt:lpstr>
      <vt:lpstr>Classroom Set up: </vt:lpstr>
      <vt:lpstr>Decoding DNA</vt:lpstr>
      <vt:lpstr>Introduction</vt:lpstr>
      <vt:lpstr>PowerPoint Presentation</vt:lpstr>
      <vt:lpstr>Transcription: DNA to mRNA </vt:lpstr>
      <vt:lpstr>Translation: mRNA to Protein </vt:lpstr>
      <vt:lpstr>Translation: mRNA to Protein </vt:lpstr>
      <vt:lpstr>Translation: mRNA to Protein </vt:lpstr>
      <vt:lpstr>Translation: Initiation</vt:lpstr>
      <vt:lpstr>Translation: Elongation</vt:lpstr>
      <vt:lpstr>Translation: Elongation</vt:lpstr>
      <vt:lpstr>Translation: Elongation</vt:lpstr>
      <vt:lpstr>Translation: Termination</vt:lpstr>
      <vt:lpstr>Translation: Termination </vt:lpstr>
      <vt:lpstr>PowerPoint Presentation</vt:lpstr>
      <vt:lpstr>PowerPoint Presentation</vt:lpstr>
      <vt:lpstr>Lab Procedure: Transcription</vt:lpstr>
      <vt:lpstr>Lab Procedure: Translation</vt:lpstr>
      <vt:lpstr>Lab Procedure: Translation</vt:lpstr>
      <vt:lpstr>Lab Procedure: Translation</vt:lpstr>
      <vt:lpstr>Lab Procedure: Translation</vt:lpstr>
      <vt:lpstr>Lab Procedure: Translation</vt:lpstr>
      <vt:lpstr>Lab Procedure: Translation</vt:lpstr>
      <vt:lpstr>Translation</vt:lpstr>
      <vt:lpstr>Online Interactive for Practice</vt:lpstr>
      <vt:lpstr>Genetic Engineering</vt:lpstr>
      <vt:lpstr>Genetic Engineering</vt:lpstr>
      <vt:lpstr>Genetic Engineering</vt:lpstr>
      <vt:lpstr>Reverse Transcription</vt:lpstr>
      <vt:lpstr>Genetic Engineering </vt:lpstr>
      <vt:lpstr>Genetically engineer the sentence:</vt:lpstr>
      <vt:lpstr>Reflection and Conclusion: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</dc:title>
  <dc:creator>Sharon Thielen</dc:creator>
  <cp:lastModifiedBy>Sharon Thielen</cp:lastModifiedBy>
  <cp:revision>54</cp:revision>
  <cp:lastPrinted>2020-01-20T21:11:09Z</cp:lastPrinted>
  <dcterms:created xsi:type="dcterms:W3CDTF">2018-08-21T15:16:15Z</dcterms:created>
  <dcterms:modified xsi:type="dcterms:W3CDTF">2023-08-22T13:48:46Z</dcterms:modified>
</cp:coreProperties>
</file>