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1"/>
  </p:notesMasterIdLst>
  <p:sldIdLst>
    <p:sldId id="292" r:id="rId4"/>
    <p:sldId id="265" r:id="rId5"/>
    <p:sldId id="294" r:id="rId6"/>
    <p:sldId id="295" r:id="rId7"/>
    <p:sldId id="296" r:id="rId8"/>
    <p:sldId id="298" r:id="rId9"/>
    <p:sldId id="297" r:id="rId10"/>
    <p:sldId id="299" r:id="rId11"/>
    <p:sldId id="300" r:id="rId12"/>
    <p:sldId id="307" r:id="rId13"/>
    <p:sldId id="301" r:id="rId14"/>
    <p:sldId id="302" r:id="rId15"/>
    <p:sldId id="303" r:id="rId16"/>
    <p:sldId id="304" r:id="rId17"/>
    <p:sldId id="305" r:id="rId18"/>
    <p:sldId id="306" r:id="rId19"/>
    <p:sldId id="29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6028" autoAdjust="0"/>
  </p:normalViewPr>
  <p:slideViewPr>
    <p:cSldViewPr snapToGrid="0">
      <p:cViewPr varScale="1">
        <p:scale>
          <a:sx n="45" d="100"/>
          <a:sy n="45" d="100"/>
        </p:scale>
        <p:origin x="12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FB25D2-0C10-4DF9-8D1A-B6C7E0B098F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76BF5C-AF1A-42EF-B250-F516C956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2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8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4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0E28-9133-9841-89AE-CFA168DB9B91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F151-45A6-2B4C-B934-19AA3F99281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0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45F61-0BD9-EB45-936F-6041BED578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8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22F5B-66FF-664F-99AE-8D90197266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9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60F46-E139-484D-90AE-4E94CE769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2717-057D-9E43-8D1A-25750CE55D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6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8427A-544C-7F4A-AD77-705DA6DC6F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A1F42-CB8E-5545-806A-D979B0DB60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9551D-EAA2-ED4A-8D3B-DBB62A0928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1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B7488-AFCA-DA48-802A-07434379CAC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C0A6F-1AB0-6647-8E50-E905DE12F6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4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9C3ED-EC3A-044A-A07F-E70EA6DFE1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C353-8F31-4EEF-8B06-C8DFF097D5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 userDrawn="1"/>
        </p:nvSpPr>
        <p:spPr>
          <a:xfrm>
            <a:off x="7378262" y="2380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4838700" y="3731507"/>
            <a:ext cx="252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Connect with us: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13045" y="6689772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926" y="6689772"/>
            <a:ext cx="5273604" cy="1916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926" y="6615374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760341" y="6615374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260147" y="263858"/>
            <a:ext cx="36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charset="0"/>
                <a:ea typeface="Avenir Medium" charset="0"/>
                <a:cs typeface="Avenir Medium" charset="0"/>
              </a:rPr>
              <a:t>Brought to you by: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38700" y="4800418"/>
            <a:ext cx="2526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#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kansascornSTEM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kscorn.com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450299" y="4177865"/>
            <a:ext cx="1310042" cy="555282"/>
            <a:chOff x="5450299" y="4457265"/>
            <a:chExt cx="1310042" cy="55528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0299" y="4457265"/>
              <a:ext cx="555282" cy="555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5059" y="4525271"/>
              <a:ext cx="555282" cy="45116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199CEE-6BC4-064B-A0ED-923D8625F4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8D2D6-7F37-C54E-AA5B-F8B1964EE9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900" y="1185021"/>
            <a:ext cx="3588461" cy="22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00345" y="6702017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5774" y="6702017"/>
            <a:ext cx="5273604" cy="195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5774" y="6626292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47641" y="6626292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9DA731C-E70E-9241-B579-924A6F1A2A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AF5D8002-C6A9-41FE-9859-8AC340E8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956">
            <a:off x="176730" y="-587269"/>
            <a:ext cx="3843230" cy="7686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Feeding the World!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Bacterial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80897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9361-4848-2C4E-535C-71018BE1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Pipettes are graduated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1D57F-F1A6-36F3-C368-3C817321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72" y="1690688"/>
            <a:ext cx="6195062" cy="36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them happy!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5" y="1353787"/>
            <a:ext cx="6578929" cy="46441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feeding the bacteria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Pipette 250ul of </a:t>
            </a:r>
            <a:r>
              <a:rPr lang="en-US" b="1" dirty="0">
                <a:solidFill>
                  <a:schemeClr val="accent1"/>
                </a:solidFill>
              </a:rPr>
              <a:t>LB Broth </a:t>
            </a:r>
            <a:r>
              <a:rPr lang="en-US" dirty="0"/>
              <a:t>from the yellow tube into </a:t>
            </a:r>
            <a:r>
              <a:rPr lang="en-US" b="1" dirty="0">
                <a:solidFill>
                  <a:schemeClr val="accent6"/>
                </a:solidFill>
              </a:rPr>
              <a:t>+ </a:t>
            </a:r>
            <a:r>
              <a:rPr lang="en-US" b="1" dirty="0" err="1">
                <a:solidFill>
                  <a:schemeClr val="accent6"/>
                </a:solidFill>
              </a:rPr>
              <a:t>pGLO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err="1">
                <a:solidFill>
                  <a:srgbClr val="FF0000"/>
                </a:solidFill>
              </a:rPr>
              <a:t>pGLO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the bacteria to recover quicker from the heat shock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them want to replicate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NAP time :: Rest the tubes at room temperature for ten minutes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53" y="1311320"/>
            <a:ext cx="5170847" cy="29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7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021"/>
            <a:ext cx="10515600" cy="3749040"/>
          </a:xfrm>
        </p:spPr>
        <p:txBody>
          <a:bodyPr/>
          <a:lstStyle/>
          <a:p>
            <a:r>
              <a:rPr lang="en-US" dirty="0"/>
              <a:t>If the bacteria took in the plasmid, Then….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158198"/>
            <a:ext cx="11041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**This bacteria does not normally have a gene for ampicillin resistance, nor will it glow in the presence of arabinose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6825"/>
            <a:ext cx="9380220" cy="32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0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streak a plate : Streak. Turn. Streak.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79" y="1482725"/>
            <a:ext cx="95898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3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Streak those plates!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3" y="1690688"/>
            <a:ext cx="6134100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a fresh sterile pipette, add 100 </a:t>
            </a:r>
            <a:r>
              <a:rPr lang="en-US" dirty="0" err="1"/>
              <a:t>ul</a:t>
            </a:r>
            <a:r>
              <a:rPr lang="en-US" dirty="0"/>
              <a:t> of the </a:t>
            </a:r>
            <a:r>
              <a:rPr lang="en-US" dirty="0">
                <a:solidFill>
                  <a:schemeClr val="accent6"/>
                </a:solidFill>
              </a:rPr>
              <a:t>+ </a:t>
            </a:r>
            <a:r>
              <a:rPr lang="en-US" dirty="0" err="1">
                <a:solidFill>
                  <a:schemeClr val="accent6"/>
                </a:solidFill>
              </a:rPr>
              <a:t>pGLO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 each of the </a:t>
            </a:r>
            <a:r>
              <a:rPr lang="en-US" dirty="0">
                <a:solidFill>
                  <a:schemeClr val="accent6"/>
                </a:solidFill>
              </a:rPr>
              <a:t>+ </a:t>
            </a:r>
            <a:r>
              <a:rPr lang="en-US" dirty="0" err="1">
                <a:solidFill>
                  <a:schemeClr val="accent6"/>
                </a:solidFill>
              </a:rPr>
              <a:t>pGLO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plates (2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a fresh sterile pipette, add 100 </a:t>
            </a:r>
            <a:r>
              <a:rPr lang="en-US" dirty="0" err="1"/>
              <a:t>ul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err="1">
                <a:solidFill>
                  <a:srgbClr val="FF0000"/>
                </a:solidFill>
              </a:rPr>
              <a:t>pGLO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each of the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err="1">
                <a:solidFill>
                  <a:srgbClr val="FF0000"/>
                </a:solidFill>
              </a:rPr>
              <a:t>pGLO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plates (2 total)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plate, streak the samples across the plates using the quarter turn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CROSS CONTAMINATE: Use a new sterile loop for each one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6069157" cy="4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4540" y="140403"/>
            <a:ext cx="5972299" cy="54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4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Applications to </a:t>
            </a:r>
            <a:r>
              <a:rPr lang="en-US"/>
              <a:t>your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2" y="1071143"/>
            <a:ext cx="455010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SKILLS:</a:t>
            </a:r>
          </a:p>
          <a:p>
            <a:r>
              <a:rPr lang="en-US" dirty="0"/>
              <a:t>Hands-on lab experience</a:t>
            </a:r>
          </a:p>
          <a:p>
            <a:r>
              <a:rPr lang="en-US" dirty="0"/>
              <a:t>Sterile technique</a:t>
            </a:r>
          </a:p>
          <a:p>
            <a:r>
              <a:rPr lang="en-US" dirty="0"/>
              <a:t>Pipetting skills</a:t>
            </a:r>
          </a:p>
          <a:p>
            <a:r>
              <a:rPr lang="en-US" dirty="0"/>
              <a:t>Streaking skills</a:t>
            </a:r>
          </a:p>
          <a:p>
            <a:r>
              <a:rPr lang="en-US" dirty="0"/>
              <a:t>Predictions &amp; observations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48" y="4421241"/>
            <a:ext cx="3201605" cy="2289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175" y="3075718"/>
            <a:ext cx="2457450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175" y="1352716"/>
            <a:ext cx="3519055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856" y="1352716"/>
            <a:ext cx="3540702" cy="23432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50826" y="3930678"/>
            <a:ext cx="4841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RELATED CAREERS: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Research &amp;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Quality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Lab Technicians &amp; Managers</a:t>
            </a:r>
          </a:p>
        </p:txBody>
      </p:sp>
    </p:spTree>
    <p:extLst>
      <p:ext uri="{BB962C8B-B14F-4D97-AF65-F5344CB8AC3E}">
        <p14:creationId xmlns:p14="http://schemas.microsoft.com/office/powerpoint/2010/main" val="263230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FB5C8C-17C6-40EC-82E6-FAACFA1686B6}"/>
              </a:ext>
            </a:extLst>
          </p:cNvPr>
          <p:cNvSpPr txBox="1"/>
          <p:nvPr/>
        </p:nvSpPr>
        <p:spPr>
          <a:xfrm>
            <a:off x="6369079" y="647700"/>
            <a:ext cx="284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CE4ED-D875-43BC-8828-13617A5754A3}"/>
              </a:ext>
            </a:extLst>
          </p:cNvPr>
          <p:cNvSpPr txBox="1"/>
          <p:nvPr/>
        </p:nvSpPr>
        <p:spPr>
          <a:xfrm>
            <a:off x="1358900" y="927100"/>
            <a:ext cx="977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lab is made possible with the support and content contributions of the Kansas Corn Commission.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BE8E45-7D5C-4DCC-8FFA-A2D7C286B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244" y="2375432"/>
            <a:ext cx="3969512" cy="25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FB5C8C-17C6-40EC-82E6-FAACFA1686B6}"/>
              </a:ext>
            </a:extLst>
          </p:cNvPr>
          <p:cNvSpPr txBox="1"/>
          <p:nvPr/>
        </p:nvSpPr>
        <p:spPr>
          <a:xfrm>
            <a:off x="718972" y="413599"/>
            <a:ext cx="9671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Sterile Technique :: Keep it clean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A2A84-61EC-4941-8D0E-8DF43529156B}"/>
              </a:ext>
            </a:extLst>
          </p:cNvPr>
          <p:cNvSpPr txBox="1"/>
          <p:nvPr/>
        </p:nvSpPr>
        <p:spPr>
          <a:xfrm>
            <a:off x="1249960" y="4253217"/>
            <a:ext cx="5503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2019 Expenses    $778,404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2020 Proposed    $753,497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21" y="1385076"/>
            <a:ext cx="4017819" cy="3096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713" y="4176457"/>
            <a:ext cx="1950995" cy="2430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020" y="4760268"/>
            <a:ext cx="784480" cy="784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9793" y="1413689"/>
            <a:ext cx="5975389" cy="422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Disposable items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One time use: Use it. Trash it.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Dispose in the red solo cup </a:t>
            </a:r>
            <a:br>
              <a:rPr lang="en-US" sz="2800" dirty="0">
                <a:solidFill>
                  <a:prstClr val="black"/>
                </a:solidFill>
                <a:latin typeface="Avenir Light" charset="0"/>
              </a:rPr>
            </a:b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(10% bleach solution)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Puppy pad catches all the spills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Only open when you need them &amp; NOT before!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Non-pathogenic </a:t>
            </a:r>
            <a:r>
              <a:rPr lang="en-US" sz="2800" i="1" dirty="0">
                <a:solidFill>
                  <a:prstClr val="black"/>
                </a:solidFill>
                <a:latin typeface="Avenir Light" charset="0"/>
              </a:rPr>
              <a:t>E. Coli </a:t>
            </a: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strain: </a:t>
            </a:r>
            <a:br>
              <a:rPr lang="en-US" sz="2800" dirty="0">
                <a:solidFill>
                  <a:prstClr val="black"/>
                </a:solidFill>
                <a:latin typeface="Avenir Light" charset="0"/>
              </a:rPr>
            </a:b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Lab created! We are SAFE!!</a:t>
            </a:r>
          </a:p>
        </p:txBody>
      </p:sp>
    </p:spTree>
    <p:extLst>
      <p:ext uri="{BB962C8B-B14F-4D97-AF65-F5344CB8AC3E}">
        <p14:creationId xmlns:p14="http://schemas.microsoft.com/office/powerpoint/2010/main" val="1953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65125"/>
            <a:ext cx="11021291" cy="1325563"/>
          </a:xfrm>
        </p:spPr>
        <p:txBody>
          <a:bodyPr/>
          <a:lstStyle/>
          <a:p>
            <a:r>
              <a:rPr lang="en-US" dirty="0"/>
              <a:t>Let’s dive in :: Selecting a colony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710373"/>
            <a:ext cx="5699760" cy="435133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a sterile yellow loop, take the circle end and scoop up one colony (one circle of bacteria).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Try to just scrape the white colony off the top of the clear agar. </a:t>
            </a:r>
            <a:r>
              <a:rPr lang="en-US" i="1" dirty="0"/>
              <a:t>If you’re digging into the agar, too aggressive!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Insert the loop into the </a:t>
            </a:r>
            <a:r>
              <a:rPr lang="en-US" b="1" dirty="0">
                <a:solidFill>
                  <a:srgbClr val="00B050"/>
                </a:solidFill>
              </a:rPr>
              <a:t>+ </a:t>
            </a:r>
            <a:r>
              <a:rPr lang="en-US" b="1" dirty="0" err="1">
                <a:solidFill>
                  <a:srgbClr val="00B050"/>
                </a:solidFill>
              </a:rPr>
              <a:t>pGLO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tube and spin it around vigorously! You are suspending the bacteria in the solution.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Repeat</a:t>
            </a:r>
            <a:r>
              <a:rPr lang="en-US" dirty="0"/>
              <a:t> this process with the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err="1">
                <a:solidFill>
                  <a:srgbClr val="FF0000"/>
                </a:solidFill>
              </a:rPr>
              <a:t>pGLO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tube, using a new loop and a new colony from the starter plate!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580389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365125"/>
            <a:ext cx="11148060" cy="1325563"/>
          </a:xfrm>
        </p:spPr>
        <p:txBody>
          <a:bodyPr/>
          <a:lstStyle/>
          <a:p>
            <a:r>
              <a:rPr lang="en-US" dirty="0"/>
              <a:t>Examine and add the plasmid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1417320"/>
            <a:ext cx="5646420" cy="475964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the plasmid in your tube &amp; note anything special about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Dip a sterile loop into the plasmid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Withdraw the loop, there should be a thin film on the loop itself (just like blowing bubbles)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the loop with the plasmid into the </a:t>
            </a:r>
            <a:r>
              <a:rPr lang="en-US" b="1" dirty="0">
                <a:solidFill>
                  <a:srgbClr val="00B050"/>
                </a:solidFill>
              </a:rPr>
              <a:t>+ </a:t>
            </a:r>
            <a:r>
              <a:rPr lang="en-US" b="1" dirty="0" err="1">
                <a:solidFill>
                  <a:srgbClr val="00B050"/>
                </a:solidFill>
              </a:rPr>
              <a:t>pGLO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tube and twirl the loop.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do this with the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err="1">
                <a:solidFill>
                  <a:srgbClr val="FF0000"/>
                </a:solidFill>
              </a:rPr>
              <a:t>pGLO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tube!  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21" y="1825625"/>
            <a:ext cx="5597599" cy="3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Incubate on ice :: TEN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732" y="1476104"/>
            <a:ext cx="4754880" cy="4942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 about plasmids</a:t>
            </a:r>
          </a:p>
          <a:p>
            <a:r>
              <a:rPr lang="en-US" dirty="0"/>
              <a:t>Naturally occurring pieces of DNA that can be transferred back and forth between bacteria species </a:t>
            </a:r>
          </a:p>
          <a:p>
            <a:r>
              <a:rPr lang="en-US" dirty="0"/>
              <a:t>Helps protect bacteria from evolving threats</a:t>
            </a:r>
          </a:p>
          <a:p>
            <a:r>
              <a:rPr lang="en-US" dirty="0"/>
              <a:t>Can transmit new traits into a species (like antibiotic resistance)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6104"/>
            <a:ext cx="6960396" cy="1998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6" y="3474720"/>
            <a:ext cx="4748428" cy="30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8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54" b="15589"/>
          <a:stretch/>
        </p:blipFill>
        <p:spPr>
          <a:xfrm>
            <a:off x="1692707" y="731520"/>
            <a:ext cx="8806585" cy="49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325563"/>
          </a:xfrm>
        </p:spPr>
        <p:txBody>
          <a:bodyPr/>
          <a:lstStyle/>
          <a:p>
            <a:r>
              <a:rPr lang="en-US" dirty="0"/>
              <a:t>Transformation by design :: Glow, Baby, Glow!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86974"/>
            <a:ext cx="5120640" cy="4759546"/>
          </a:xfrm>
        </p:spPr>
        <p:txBody>
          <a:bodyPr/>
          <a:lstStyle/>
          <a:p>
            <a:r>
              <a:rPr lang="en-US" dirty="0"/>
              <a:t>Engineering the specific genes that are on the plasmids allows us to control the process</a:t>
            </a:r>
          </a:p>
          <a:p>
            <a:r>
              <a:rPr lang="en-US" dirty="0"/>
              <a:t>Exploiting this naturally occurring phenomenon has allowed us to create species that can produce human insulin from bacteria</a:t>
            </a:r>
          </a:p>
          <a:p>
            <a:endParaRPr lang="en-US" dirty="0"/>
          </a:p>
        </p:txBody>
      </p:sp>
      <p:pic>
        <p:nvPicPr>
          <p:cNvPr id="4" name="Picture 2" descr="Image result for pGL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051" y="1686974"/>
            <a:ext cx="5888665" cy="38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 bacterial encouragement :: Heat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0" y="1825624"/>
            <a:ext cx="5006340" cy="45523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Exposing bacteria to extreme temperature changes : Cold-HOT-Cold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Encourages bacteria to open the pores in the cell walls, which allows the plasmid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Time sensitive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15" y="2409322"/>
            <a:ext cx="6700085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:: Plasmid lock down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197" y="1825625"/>
            <a:ext cx="3703043" cy="4351338"/>
          </a:xfrm>
        </p:spPr>
        <p:txBody>
          <a:bodyPr/>
          <a:lstStyle/>
          <a:p>
            <a:r>
              <a:rPr lang="en-US" dirty="0"/>
              <a:t>Two minutes in the cold</a:t>
            </a:r>
          </a:p>
          <a:p>
            <a:r>
              <a:rPr lang="en-US" dirty="0"/>
              <a:t>Ensures the plasmid stays in the bacteria</a:t>
            </a:r>
          </a:p>
          <a:p>
            <a:r>
              <a:rPr lang="en-US" dirty="0"/>
              <a:t>The pores shut tight</a:t>
            </a:r>
          </a:p>
          <a:p>
            <a:r>
              <a:rPr lang="en-US" dirty="0"/>
              <a:t>Trapping the plasmid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34" y="2618509"/>
            <a:ext cx="3376163" cy="3733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126" y="342314"/>
            <a:ext cx="4391891" cy="3284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764" y="3748766"/>
            <a:ext cx="4412672" cy="26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629</Words>
  <Application>Microsoft Office PowerPoint</Application>
  <PresentationFormat>Widescreen</PresentationFormat>
  <Paragraphs>80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Avenir Book</vt:lpstr>
      <vt:lpstr>Avenir Light</vt:lpstr>
      <vt:lpstr>Avenir Medium</vt:lpstr>
      <vt:lpstr>Calibri</vt:lpstr>
      <vt:lpstr>Calibri Light</vt:lpstr>
      <vt:lpstr>Office Theme</vt:lpstr>
      <vt:lpstr>Custom Design</vt:lpstr>
      <vt:lpstr>1_Office Theme</vt:lpstr>
      <vt:lpstr>Feeding the World! </vt:lpstr>
      <vt:lpstr>PowerPoint Presentation</vt:lpstr>
      <vt:lpstr>Let’s dive in :: Selecting a colony</vt:lpstr>
      <vt:lpstr>Examine and add the plasmid</vt:lpstr>
      <vt:lpstr>Incubate on ice :: TEN minutes</vt:lpstr>
      <vt:lpstr>PowerPoint Presentation</vt:lpstr>
      <vt:lpstr>Transformation by design :: Glow, Baby, Glow!</vt:lpstr>
      <vt:lpstr>Slight bacterial encouragement :: Heat shock</vt:lpstr>
      <vt:lpstr>Process :: Plasmid lock down </vt:lpstr>
      <vt:lpstr>Pipettes are graduated</vt:lpstr>
      <vt:lpstr>Let’s make them happy!</vt:lpstr>
      <vt:lpstr>Predictions… </vt:lpstr>
      <vt:lpstr>How to streak a plate : Streak. Turn. Streak.</vt:lpstr>
      <vt:lpstr>Streak those plates! </vt:lpstr>
      <vt:lpstr>RESULTS</vt:lpstr>
      <vt:lpstr>Applications to your content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</dc:title>
  <dc:creator>Sharon Thielen</dc:creator>
  <cp:lastModifiedBy>Sharon Thielen</cp:lastModifiedBy>
  <cp:revision>39</cp:revision>
  <cp:lastPrinted>2020-01-20T21:11:09Z</cp:lastPrinted>
  <dcterms:created xsi:type="dcterms:W3CDTF">2018-08-21T15:16:15Z</dcterms:created>
  <dcterms:modified xsi:type="dcterms:W3CDTF">2023-06-07T19:49:54Z</dcterms:modified>
</cp:coreProperties>
</file>