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6"/>
  </p:notesMasterIdLst>
  <p:sldIdLst>
    <p:sldId id="268" r:id="rId3"/>
    <p:sldId id="256" r:id="rId4"/>
    <p:sldId id="257" r:id="rId5"/>
    <p:sldId id="258" r:id="rId6"/>
    <p:sldId id="259" r:id="rId7"/>
    <p:sldId id="260" r:id="rId8"/>
    <p:sldId id="261" r:id="rId9"/>
    <p:sldId id="267" r:id="rId10"/>
    <p:sldId id="262" r:id="rId11"/>
    <p:sldId id="263" r:id="rId12"/>
    <p:sldId id="264" r:id="rId13"/>
    <p:sldId id="265" r:id="rId14"/>
    <p:sldId id="266" r:id="rId1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2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5855539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666699290_02_crop_3159x1892.jpg"/>
          <p:cNvSpPr>
            <a:spLocks noGrp="1"/>
          </p:cNvSpPr>
          <p:nvPr>
            <p:ph type="pic" idx="21"/>
          </p:nvPr>
        </p:nvSpPr>
        <p:spPr>
          <a:xfrm>
            <a:off x="-577850" y="-647700"/>
            <a:ext cx="13373100" cy="80094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603250" y="3562350"/>
            <a:ext cx="10985500" cy="2324100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03845" y="553069"/>
            <a:ext cx="10984311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5804955"/>
            <a:ext cx="10985500" cy="558476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2148621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idx="21"/>
          </p:nvPr>
        </p:nvSpPr>
        <p:spPr>
          <a:xfrm>
            <a:off x="5486400" y="-101600"/>
            <a:ext cx="6072419" cy="70675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03250" y="635000"/>
            <a:ext cx="4889500" cy="2941137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3530288"/>
            <a:ext cx="4889500" cy="2692712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000750" y="6488825"/>
            <a:ext cx="243656" cy="24109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6791336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9378436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066838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4889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03250" y="2124252"/>
            <a:ext cx="4889500" cy="4128315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660384004_1290x1720.jpg"/>
          <p:cNvSpPr>
            <a:spLocks noGrp="1"/>
          </p:cNvSpPr>
          <p:nvPr>
            <p:ph type="pic" idx="22"/>
          </p:nvPr>
        </p:nvSpPr>
        <p:spPr>
          <a:xfrm>
            <a:off x="6096000" y="-203633"/>
            <a:ext cx="5458437" cy="727791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4889500" cy="71755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3056582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603248" y="2266950"/>
            <a:ext cx="10985502" cy="2324100"/>
          </a:xfrm>
          <a:prstGeom prst="rect">
            <a:avLst/>
          </a:prstGeom>
        </p:spPr>
        <p:txBody>
          <a:bodyPr anchor="ctr"/>
          <a:lstStyle>
            <a:lvl1pPr>
              <a:defRPr sz="5800" b="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000750" y="6488825"/>
            <a:ext cx="243656" cy="24109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3038458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10985500" cy="717475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796404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10985500" cy="71755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1pPr>
            <a:lvl2pPr marL="0" indent="2286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2pPr>
            <a:lvl3pPr marL="0" indent="4572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3pPr>
            <a:lvl4pPr marL="0" indent="6858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4pPr>
            <a:lvl5pPr marL="0" indent="9144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2385391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03250" y="2460422"/>
            <a:ext cx="10985500" cy="193715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2286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6858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7366343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03250" y="537964"/>
            <a:ext cx="10985500" cy="3620792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1pPr>
            <a:lvl2pPr marL="0" indent="2286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2pPr>
            <a:lvl3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3pPr>
            <a:lvl4pPr marL="0" indent="6858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4pPr>
            <a:lvl5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4131090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Fact information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4010963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5012" y="5337727"/>
            <a:ext cx="10100026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Attribution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876962" y="2469930"/>
            <a:ext cx="10438077" cy="1918140"/>
          </a:xfrm>
          <a:prstGeom prst="rect">
            <a:avLst/>
          </a:prstGeom>
        </p:spPr>
        <p:txBody>
          <a:bodyPr/>
          <a:lstStyle>
            <a:lvl1pPr marL="319462" indent="-2349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319462" indent="-63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319462" indent="2222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319462" indent="4508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319462" indent="6794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3652458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"/>
          <p:cNvSpPr>
            <a:spLocks noGrp="1"/>
          </p:cNvSpPr>
          <p:nvPr>
            <p:ph type="pic" sz="quarter" idx="21"/>
          </p:nvPr>
        </p:nvSpPr>
        <p:spPr>
          <a:xfrm>
            <a:off x="7880350" y="508000"/>
            <a:ext cx="3719550" cy="297483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Image"/>
          <p:cNvSpPr>
            <a:spLocks noGrp="1"/>
          </p:cNvSpPr>
          <p:nvPr>
            <p:ph type="pic" sz="half" idx="22"/>
          </p:nvPr>
        </p:nvSpPr>
        <p:spPr>
          <a:xfrm>
            <a:off x="6750050" y="1989138"/>
            <a:ext cx="5219700" cy="607509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Image"/>
          <p:cNvSpPr>
            <a:spLocks noGrp="1"/>
          </p:cNvSpPr>
          <p:nvPr>
            <p:ph type="pic" idx="23"/>
          </p:nvPr>
        </p:nvSpPr>
        <p:spPr>
          <a:xfrm>
            <a:off x="-69850" y="247650"/>
            <a:ext cx="8305800" cy="62293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7326846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>
            <a:spLocks noGrp="1"/>
          </p:cNvSpPr>
          <p:nvPr>
            <p:ph type="pic" idx="21"/>
          </p:nvPr>
        </p:nvSpPr>
        <p:spPr>
          <a:xfrm>
            <a:off x="-666750" y="-2762250"/>
            <a:ext cx="13525500" cy="108204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702203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8045287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Group 25"/>
          <p:cNvGrpSpPr/>
          <p:nvPr/>
        </p:nvGrpSpPr>
        <p:grpSpPr>
          <a:xfrm>
            <a:off x="-5775" y="5306518"/>
            <a:ext cx="12197776" cy="1580666"/>
            <a:chOff x="0" y="0"/>
            <a:chExt cx="24395549" cy="3161329"/>
          </a:xfrm>
        </p:grpSpPr>
        <p:sp>
          <p:nvSpPr>
            <p:cNvPr id="162" name="Straight Connector 7"/>
            <p:cNvSpPr/>
            <p:nvPr/>
          </p:nvSpPr>
          <p:spPr>
            <a:xfrm>
              <a:off x="13412238" y="2759466"/>
              <a:ext cx="10983311" cy="1"/>
            </a:xfrm>
            <a:prstGeom prst="line">
              <a:avLst/>
            </a:prstGeom>
            <a:noFill/>
            <a:ln w="114300" cap="flat">
              <a:solidFill>
                <a:srgbClr val="FFD05B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914400">
                <a:defRPr sz="3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163" name="Straight Connector 8"/>
            <p:cNvSpPr/>
            <p:nvPr/>
          </p:nvSpPr>
          <p:spPr>
            <a:xfrm>
              <a:off x="-1" y="2759466"/>
              <a:ext cx="10547210" cy="3900"/>
            </a:xfrm>
            <a:prstGeom prst="line">
              <a:avLst/>
            </a:prstGeom>
            <a:noFill/>
            <a:ln w="114300" cap="flat">
              <a:solidFill>
                <a:srgbClr val="FFD05B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914400">
                <a:defRPr sz="3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164" name="Straight Connector 9"/>
            <p:cNvSpPr/>
            <p:nvPr/>
          </p:nvSpPr>
          <p:spPr>
            <a:xfrm>
              <a:off x="-1" y="2608015"/>
              <a:ext cx="10547209" cy="1"/>
            </a:xfrm>
            <a:prstGeom prst="line">
              <a:avLst/>
            </a:prstGeom>
            <a:noFill/>
            <a:ln w="38100" cap="flat">
              <a:solidFill>
                <a:srgbClr val="FFD05B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914400">
                <a:defRPr sz="3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sp>
          <p:nvSpPr>
            <p:cNvPr id="165" name="Straight Connector 10"/>
            <p:cNvSpPr/>
            <p:nvPr/>
          </p:nvSpPr>
          <p:spPr>
            <a:xfrm>
              <a:off x="13506829" y="2608015"/>
              <a:ext cx="10888720" cy="1"/>
            </a:xfrm>
            <a:prstGeom prst="line">
              <a:avLst/>
            </a:prstGeom>
            <a:noFill/>
            <a:ln w="38100" cap="flat">
              <a:solidFill>
                <a:srgbClr val="FFD05B"/>
              </a:solidFill>
              <a:prstDash val="solid"/>
              <a:miter lim="800000"/>
            </a:ln>
            <a:effectLst/>
          </p:spPr>
          <p:txBody>
            <a:bodyPr wrap="square" lIns="91439" tIns="91439" rIns="91439" bIns="91439" numCol="1" anchor="t">
              <a:noAutofit/>
            </a:bodyPr>
            <a:lstStyle/>
            <a:p>
              <a:pPr algn="l" defTabSz="914400">
                <a:defRPr sz="3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 sz="1800"/>
            </a:p>
          </p:txBody>
        </p:sp>
        <p:pic>
          <p:nvPicPr>
            <p:cNvPr id="166" name="Picture 11" descr="Picture 1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524110" y="0"/>
              <a:ext cx="3382115" cy="31613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68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914400">
              <a:lnSpc>
                <a:spcPct val="90000"/>
              </a:lnSpc>
              <a:defRPr sz="5000" b="0" spc="0">
                <a:solidFill>
                  <a:srgbClr val="47954A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Title Text</a:t>
            </a:r>
          </a:p>
        </p:txBody>
      </p:sp>
      <p:sp>
        <p:nvSpPr>
          <p:cNvPr id="169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lIns="91439" tIns="91439" rIns="91439" bIns="91439"/>
          <a:lstStyle>
            <a:lvl1pPr marL="587829" indent="-587829" defTabSz="914400">
              <a:spcBef>
                <a:spcPts val="1000"/>
              </a:spcBef>
              <a:buSzPct val="100000"/>
              <a:buFont typeface="Arial"/>
              <a:defRPr sz="7200" b="1">
                <a:latin typeface="Copperplate"/>
                <a:ea typeface="Copperplate"/>
                <a:cs typeface="Copperplate"/>
                <a:sym typeface="Copperplate"/>
              </a:defRPr>
            </a:lvl1pPr>
            <a:lvl2pPr marL="914400" indent="-685800" defTabSz="914400">
              <a:spcBef>
                <a:spcPts val="1000"/>
              </a:spcBef>
              <a:buSzPct val="100000"/>
              <a:buFont typeface="Arial"/>
              <a:defRPr sz="7200" b="1">
                <a:latin typeface="Copperplate"/>
                <a:ea typeface="Copperplate"/>
                <a:cs typeface="Copperplate"/>
                <a:sym typeface="Copperplate"/>
              </a:defRPr>
            </a:lvl2pPr>
            <a:lvl3pPr marL="1280160" indent="-822960" defTabSz="914400">
              <a:spcBef>
                <a:spcPts val="1000"/>
              </a:spcBef>
              <a:buSzPct val="100000"/>
              <a:buFont typeface="Arial"/>
              <a:defRPr sz="7200" b="1">
                <a:latin typeface="Copperplate"/>
                <a:ea typeface="Copperplate"/>
                <a:cs typeface="Copperplate"/>
                <a:sym typeface="Copperplate"/>
              </a:defRPr>
            </a:lvl3pPr>
            <a:lvl4pPr marL="1600200" indent="-914400" defTabSz="914400">
              <a:spcBef>
                <a:spcPts val="1000"/>
              </a:spcBef>
              <a:buSzPct val="100000"/>
              <a:buFont typeface="Arial"/>
              <a:defRPr sz="7200" b="1">
                <a:latin typeface="Copperplate"/>
                <a:ea typeface="Copperplate"/>
                <a:cs typeface="Copperplate"/>
                <a:sym typeface="Copperplate"/>
              </a:defRPr>
            </a:lvl4pPr>
            <a:lvl5pPr marL="1828800" indent="-914400" defTabSz="914400">
              <a:spcBef>
                <a:spcPts val="1000"/>
              </a:spcBef>
              <a:buSzPct val="100000"/>
              <a:buFont typeface="Arial"/>
              <a:defRPr sz="7200" b="1">
                <a:latin typeface="Copperplate"/>
                <a:ea typeface="Copperplate"/>
                <a:cs typeface="Copperplate"/>
                <a:sym typeface="Copperplate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986394" y="6211504"/>
            <a:ext cx="367407" cy="369330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914400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245492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04292"/>
            <a:ext cx="258624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10985500" cy="716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03250" y="2124252"/>
            <a:ext cx="10985500" cy="4128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000750" y="6486708"/>
            <a:ext cx="243656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292100">
              <a:defRPr sz="9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2835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 spd="med"/>
  <p:txStyles>
    <p:titleStyle>
      <a:lvl1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3048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6096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9144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2192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15240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18288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21336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24384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27432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Corn-ucopia…"/>
          <p:cNvSpPr txBox="1">
            <a:spLocks noGrp="1"/>
          </p:cNvSpPr>
          <p:nvPr>
            <p:ph type="title" idx="4294967295"/>
          </p:nvPr>
        </p:nvSpPr>
        <p:spPr>
          <a:xfrm>
            <a:off x="3542461" y="738256"/>
            <a:ext cx="8256973" cy="2255599"/>
          </a:xfrm>
          <a:prstGeom prst="rect">
            <a:avLst/>
          </a:prstGeom>
          <a:solidFill>
            <a:srgbClr val="FFDD6A"/>
          </a:solidFill>
          <a:ln w="50800">
            <a:solidFill>
              <a:srgbClr val="000000"/>
            </a:solidFill>
          </a:ln>
          <a:effectLst>
            <a:outerShdw blurRad="190500" dist="8455" dir="5400000" rotWithShape="0">
              <a:srgbClr val="000000"/>
            </a:outerShdw>
          </a:effectLst>
        </p:spPr>
        <p:txBody>
          <a:bodyPr lIns="22860" tIns="22860" rIns="22860" bIns="22860" anchor="ctr">
            <a:noAutofit/>
          </a:bodyPr>
          <a:lstStyle/>
          <a:p>
            <a:pPr algn="ctr" defTabSz="457200">
              <a:lnSpc>
                <a:spcPct val="90000"/>
              </a:lnSpc>
              <a:defRPr sz="11000" b="0" spc="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lang="en-US" sz="8800" dirty="0"/>
              <a:t>DNA, How it’s Packaged</a:t>
            </a:r>
            <a:endParaRPr sz="8800"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defTabSz="905255">
              <a:defRPr sz="4356"/>
            </a:lvl1pPr>
          </a:lstStyle>
          <a:p>
            <a:r>
              <a:t>Separating Lipids/Fats using Detergents (Soap)</a:t>
            </a:r>
          </a:p>
        </p:txBody>
      </p:sp>
      <p:sp>
        <p:nvSpPr>
          <p:cNvPr id="145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t>Melted butter add 3-4 drops of liquid soap (colored)  and observe what happens around the soap droplets.</a:t>
            </a:r>
          </a:p>
        </p:txBody>
      </p:sp>
      <p:pic>
        <p:nvPicPr>
          <p:cNvPr id="146" name="Picture 3" descr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76468" y="3274736"/>
            <a:ext cx="3869636" cy="29022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Picture 4" descr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056783" y="3364188"/>
            <a:ext cx="3750366" cy="28127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Picture 3" descr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3756" y="1272208"/>
            <a:ext cx="3127513" cy="23456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Separation Techniques</a:t>
            </a:r>
          </a:p>
        </p:txBody>
      </p:sp>
      <p:sp>
        <p:nvSpPr>
          <p:cNvPr id="152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t>Bi-lipid Membranes </a:t>
            </a:r>
            <a:r>
              <a:rPr b="0"/>
              <a:t>– how to open the cell membrane and the nuclear membrane in order to get to the DNA [SOAP]</a:t>
            </a:r>
          </a:p>
          <a:p>
            <a:endParaRPr b="0"/>
          </a:p>
          <a:p>
            <a:pPr>
              <a:defRPr b="1"/>
            </a:pPr>
            <a:r>
              <a:t>Histone Proteins </a:t>
            </a:r>
            <a:r>
              <a:rPr b="0"/>
              <a:t>– how to separate the histone proteins from the DNA that is wrapped around them [SALT]</a:t>
            </a:r>
          </a:p>
          <a:p>
            <a:endParaRPr b="0"/>
          </a:p>
          <a:p>
            <a:pPr>
              <a:defRPr b="1"/>
            </a:pPr>
            <a:r>
              <a:t>Negative DNA from Solution </a:t>
            </a:r>
            <a:r>
              <a:rPr b="0"/>
              <a:t>– COLD alcohol to precipitate out DNA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050" y="0"/>
            <a:ext cx="7855228" cy="5236818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TextBox 4"/>
          <p:cNvSpPr txBox="1"/>
          <p:nvPr/>
        </p:nvSpPr>
        <p:spPr>
          <a:xfrm>
            <a:off x="1133060" y="5546035"/>
            <a:ext cx="10515601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r>
              <a:t>Gather JUST 10 embryos from 10 kernels of canned, germinating, and dry corn.  Attempt DNA extraction from just those 10 embryo tissues to determine efficiency of protocols.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2" descr="Picture 2"/>
          <p:cNvPicPr>
            <a:picLocks noChangeAspect="1"/>
          </p:cNvPicPr>
          <p:nvPr/>
        </p:nvPicPr>
        <p:blipFill>
          <a:blip r:embed="rId2"/>
          <a:srcRect t="34541" b="26908"/>
          <a:stretch>
            <a:fillRect/>
          </a:stretch>
        </p:blipFill>
        <p:spPr>
          <a:xfrm rot="10800000">
            <a:off x="302342" y="1324923"/>
            <a:ext cx="11587316" cy="4370079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Title 1"/>
          <p:cNvSpPr txBox="1">
            <a:spLocks noGrp="1"/>
          </p:cNvSpPr>
          <p:nvPr>
            <p:ph type="ctrTitle"/>
          </p:nvPr>
        </p:nvSpPr>
        <p:spPr>
          <a:xfrm>
            <a:off x="1444485" y="1758467"/>
            <a:ext cx="9965637" cy="23876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dirty="0"/>
              <a:t>How to Construct the DNA Model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Picture 1" descr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808" y="1232452"/>
            <a:ext cx="2623931" cy="1967948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TextBox 2"/>
          <p:cNvSpPr txBox="1"/>
          <p:nvPr/>
        </p:nvSpPr>
        <p:spPr>
          <a:xfrm>
            <a:off x="682486" y="3339548"/>
            <a:ext cx="3498576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r>
              <a:t>12 – 0.5 inch paired pieces of velcro per NUCLEOSOME</a:t>
            </a:r>
          </a:p>
        </p:txBody>
      </p:sp>
      <p:pic>
        <p:nvPicPr>
          <p:cNvPr id="117" name="Picture 3" descr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333" t="29275" r="11233" b="20290"/>
          <a:stretch>
            <a:fillRect/>
          </a:stretch>
        </p:blipFill>
        <p:spPr>
          <a:xfrm>
            <a:off x="5776919" y="1212573"/>
            <a:ext cx="4241725" cy="2126976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TextBox 4"/>
          <p:cNvSpPr txBox="1"/>
          <p:nvPr/>
        </p:nvSpPr>
        <p:spPr>
          <a:xfrm>
            <a:off x="5776919" y="3498574"/>
            <a:ext cx="4241725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r>
              <a:t>8 Ping Pong balls per Nucleosome</a:t>
            </a:r>
          </a:p>
        </p:txBody>
      </p:sp>
      <p:pic>
        <p:nvPicPr>
          <p:cNvPr id="119" name="Picture 5" descr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934" t="7875" r="20108" b="9517"/>
          <a:stretch>
            <a:fillRect/>
          </a:stretch>
        </p:blipFill>
        <p:spPr>
          <a:xfrm rot="5400000">
            <a:off x="4373217" y="4651516"/>
            <a:ext cx="1749288" cy="1749288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TextBox 6"/>
          <p:cNvSpPr txBox="1"/>
          <p:nvPr/>
        </p:nvSpPr>
        <p:spPr>
          <a:xfrm>
            <a:off x="6281530" y="5267738"/>
            <a:ext cx="5029201" cy="148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r>
              <a:t>1 Completed Nucleosome</a:t>
            </a:r>
          </a:p>
          <a:p>
            <a:r>
              <a:t>Made up of 8 Histone Proteins</a:t>
            </a:r>
          </a:p>
          <a:p>
            <a:endParaRPr/>
          </a:p>
          <a:p>
            <a:r>
              <a:t>Using a SHARPIE you can write HISTONE PROTEIN on each Ping Pong Ball</a:t>
            </a:r>
          </a:p>
        </p:txBody>
      </p:sp>
      <p:sp>
        <p:nvSpPr>
          <p:cNvPr id="121" name="TextBox 7"/>
          <p:cNvSpPr txBox="1"/>
          <p:nvPr/>
        </p:nvSpPr>
        <p:spPr>
          <a:xfrm>
            <a:off x="1500807" y="163565"/>
            <a:ext cx="9243394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600"/>
            </a:lvl1pPr>
          </a:lstStyle>
          <a:p>
            <a:r>
              <a:t>Materials needed to construct the DNA Model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icture 1" descr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450" b="23768"/>
          <a:stretch>
            <a:fillRect/>
          </a:stretch>
        </p:blipFill>
        <p:spPr>
          <a:xfrm rot="10800000">
            <a:off x="2299253" y="735494"/>
            <a:ext cx="7015234" cy="2882349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Straight Arrow Connector 3"/>
          <p:cNvSpPr/>
          <p:nvPr/>
        </p:nvSpPr>
        <p:spPr>
          <a:xfrm flipH="1" flipV="1">
            <a:off x="5605669" y="1868557"/>
            <a:ext cx="201200" cy="3236977"/>
          </a:xfrm>
          <a:prstGeom prst="line">
            <a:avLst/>
          </a:prstGeom>
          <a:ln w="57150">
            <a:solidFill>
              <a:srgbClr val="000000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5" name="TextBox 4"/>
          <p:cNvSpPr txBox="1"/>
          <p:nvPr/>
        </p:nvSpPr>
        <p:spPr>
          <a:xfrm>
            <a:off x="2299254" y="5105533"/>
            <a:ext cx="7361581" cy="1196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/>
            </a:pPr>
            <a:r>
              <a:t>Saran Wrap will Represent DNA </a:t>
            </a:r>
          </a:p>
          <a:p>
            <a:pPr>
              <a:defRPr sz="2400"/>
            </a:pPr>
            <a:r>
              <a:t>The Saran wrap will be wrapped around the nucleosome</a:t>
            </a:r>
          </a:p>
        </p:txBody>
      </p:sp>
      <p:sp>
        <p:nvSpPr>
          <p:cNvPr id="126" name="Oval 5"/>
          <p:cNvSpPr/>
          <p:nvPr/>
        </p:nvSpPr>
        <p:spPr>
          <a:xfrm>
            <a:off x="6312556" y="974033"/>
            <a:ext cx="2842593" cy="2643809"/>
          </a:xfrm>
          <a:prstGeom prst="ellipse">
            <a:avLst/>
          </a:prstGeom>
          <a:ln w="76200">
            <a:solidFill>
              <a:srgbClr val="FF0000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7" name="Straight Arrow Connector 7"/>
          <p:cNvSpPr/>
          <p:nvPr/>
        </p:nvSpPr>
        <p:spPr>
          <a:xfrm>
            <a:off x="8169964" y="3617841"/>
            <a:ext cx="1709531" cy="954159"/>
          </a:xfrm>
          <a:prstGeom prst="line">
            <a:avLst/>
          </a:prstGeom>
          <a:ln w="76200">
            <a:solidFill>
              <a:srgbClr val="FF0000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28" name="TextBox 8"/>
          <p:cNvSpPr txBox="1"/>
          <p:nvPr/>
        </p:nvSpPr>
        <p:spPr>
          <a:xfrm>
            <a:off x="9879496" y="4432851"/>
            <a:ext cx="2107096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400"/>
            </a:lvl1pPr>
          </a:lstStyle>
          <a:p>
            <a:r>
              <a:t>Nucleosome</a:t>
            </a:r>
          </a:p>
        </p:txBody>
      </p:sp>
      <p:sp>
        <p:nvSpPr>
          <p:cNvPr id="129" name="Straight Arrow Connector 6"/>
          <p:cNvSpPr/>
          <p:nvPr/>
        </p:nvSpPr>
        <p:spPr>
          <a:xfrm flipH="1">
            <a:off x="1610139" y="1868557"/>
            <a:ext cx="1490872" cy="1272209"/>
          </a:xfrm>
          <a:prstGeom prst="line">
            <a:avLst/>
          </a:prstGeom>
          <a:ln w="57150">
            <a:solidFill>
              <a:schemeClr val="accent1"/>
            </a:solidFill>
            <a:miter/>
            <a:tailEnd type="triangle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0" name="TextBox 10"/>
          <p:cNvSpPr txBox="1"/>
          <p:nvPr/>
        </p:nvSpPr>
        <p:spPr>
          <a:xfrm>
            <a:off x="278295" y="3140765"/>
            <a:ext cx="2020959" cy="1209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r>
              <a:t>Clear Tape to connect the wrapped DNA to the Nucleosome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Picture 1" descr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4541" b="26908"/>
          <a:stretch>
            <a:fillRect/>
          </a:stretch>
        </p:blipFill>
        <p:spPr>
          <a:xfrm rot="10800000">
            <a:off x="1421295" y="417443"/>
            <a:ext cx="9144001" cy="2643809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TextBox 2"/>
          <p:cNvSpPr txBox="1"/>
          <p:nvPr/>
        </p:nvSpPr>
        <p:spPr>
          <a:xfrm>
            <a:off x="2325755" y="3240157"/>
            <a:ext cx="8030820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800"/>
            </a:lvl1pPr>
          </a:lstStyle>
          <a:p>
            <a:r>
              <a:t>Uncoiled DNA wrapped around Nucleosomes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icture 2" descr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7536" r="12102" b="24928"/>
          <a:stretch>
            <a:fillRect/>
          </a:stretch>
        </p:blipFill>
        <p:spPr>
          <a:xfrm rot="10800000">
            <a:off x="1106556" y="298174"/>
            <a:ext cx="10321763" cy="2425149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TextBox 3"/>
          <p:cNvSpPr txBox="1"/>
          <p:nvPr/>
        </p:nvSpPr>
        <p:spPr>
          <a:xfrm>
            <a:off x="2194915" y="2961861"/>
            <a:ext cx="9997086" cy="535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800"/>
            </a:lvl1pPr>
          </a:lstStyle>
          <a:p>
            <a:r>
              <a:t>Condensed DNA to form a Chromosome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Total Materials List for DNA Model Lab</a:t>
            </a:r>
          </a:p>
        </p:txBody>
      </p:sp>
      <p:sp>
        <p:nvSpPr>
          <p:cNvPr id="139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t>Velcro - $10</a:t>
            </a:r>
          </a:p>
          <a:p>
            <a:r>
              <a:t>Tape - $3.50</a:t>
            </a:r>
          </a:p>
          <a:p>
            <a:r>
              <a:t>Ping Pong Balls [Brewski Brothers ($6.45/144 balls)]</a:t>
            </a:r>
          </a:p>
          <a:p>
            <a:r>
              <a:t>Saran Wrap - $3.50</a:t>
            </a:r>
          </a:p>
          <a:p>
            <a:r>
              <a:t>55 gal Clear Trash Bags [HDX Xtra Large Bags -LOWES ($9.95 /50 bags)]</a:t>
            </a:r>
          </a:p>
          <a:p>
            <a:r>
              <a:t>Sharpie - $1.00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als - Corn-ucopia"/>
          <p:cNvSpPr txBox="1">
            <a:spLocks noGrp="1"/>
          </p:cNvSpPr>
          <p:nvPr>
            <p:ph type="title" idx="4294967295"/>
          </p:nvPr>
        </p:nvSpPr>
        <p:spPr>
          <a:xfrm>
            <a:off x="739382" y="168675"/>
            <a:ext cx="10713236" cy="813723"/>
          </a:xfrm>
          <a:prstGeom prst="rect">
            <a:avLst/>
          </a:prstGeom>
        </p:spPr>
        <p:txBody>
          <a:bodyPr lIns="22860" tIns="22860" rIns="22860" bIns="22860" anchor="ctr">
            <a:normAutofit fontScale="90000"/>
          </a:bodyPr>
          <a:lstStyle>
            <a:lvl1pPr algn="ctr" defTabSz="914400">
              <a:lnSpc>
                <a:spcPct val="90000"/>
              </a:lnSpc>
              <a:defRPr sz="8000" b="0" spc="0">
                <a:solidFill>
                  <a:srgbClr val="67AC39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rPr lang="en-US" dirty="0"/>
              <a:t>Extracting DNA from Corn</a:t>
            </a:r>
            <a:br>
              <a:rPr lang="en-US" dirty="0"/>
            </a:br>
            <a:r>
              <a:rPr lang="en-US" dirty="0"/>
              <a:t>T9-T10</a:t>
            </a:r>
            <a:endParaRPr dirty="0"/>
          </a:p>
        </p:txBody>
      </p:sp>
      <p:sp>
        <p:nvSpPr>
          <p:cNvPr id="183" name="Overall - Learn about the copious amounts of different activities to introduce your students to the science of corn and agriculture…"/>
          <p:cNvSpPr txBox="1">
            <a:spLocks noGrp="1"/>
          </p:cNvSpPr>
          <p:nvPr>
            <p:ph type="body" idx="4294967295"/>
          </p:nvPr>
        </p:nvSpPr>
        <p:spPr>
          <a:xfrm>
            <a:off x="330900" y="1174359"/>
            <a:ext cx="11530201" cy="4509283"/>
          </a:xfrm>
          <a:prstGeom prst="rect">
            <a:avLst/>
          </a:prstGeom>
        </p:spPr>
        <p:txBody>
          <a:bodyPr lIns="22860" tIns="22860" rIns="22860" bIns="22860">
            <a:normAutofit/>
          </a:bodyPr>
          <a:lstStyle/>
          <a:p>
            <a:pPr marL="195943" indent="-195943" defTabSz="457200">
              <a:lnSpc>
                <a:spcPct val="175000"/>
              </a:lnSpc>
              <a:spcBef>
                <a:spcPts val="500"/>
              </a:spcBef>
              <a:buSzPct val="100000"/>
              <a:buFont typeface="Arial"/>
              <a:defRPr>
                <a:latin typeface="Avenir Light"/>
                <a:ea typeface="Avenir Light"/>
                <a:cs typeface="Avenir Light"/>
                <a:sym typeface="Avenir Light"/>
              </a:defRPr>
            </a:pPr>
            <a:endParaRPr lang="en-US" dirty="0"/>
          </a:p>
          <a:p>
            <a:pPr marL="0" indent="0" defTabSz="457200">
              <a:lnSpc>
                <a:spcPct val="175000"/>
              </a:lnSpc>
              <a:spcBef>
                <a:spcPts val="500"/>
              </a:spcBef>
              <a:buSzPct val="100000"/>
              <a:buNone/>
              <a:defRPr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dirty="0"/>
              <a:t> </a:t>
            </a:r>
            <a:endParaRPr dirty="0"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itle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Salting out Proteins Demonstration </a:t>
            </a:r>
          </a:p>
        </p:txBody>
      </p:sp>
      <p:sp>
        <p:nvSpPr>
          <p:cNvPr id="142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t>Whole Milk</a:t>
            </a:r>
          </a:p>
          <a:p>
            <a:r>
              <a:t>Salt + Water – Salt solution</a:t>
            </a:r>
          </a:p>
          <a:p>
            <a:endParaRPr/>
          </a:p>
          <a:p>
            <a:r>
              <a:t>Add 50 ml of Salt Solution to 50 ml of Whole Milk</a:t>
            </a:r>
          </a:p>
          <a:p>
            <a:r>
              <a:t>Stir mixture for one minute and let sit for 5 minutes</a:t>
            </a:r>
          </a:p>
          <a:p>
            <a:r>
              <a:t>Record Observation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304</Words>
  <Application>Microsoft Office PowerPoint</Application>
  <PresentationFormat>Widescreen</PresentationFormat>
  <Paragraphs>41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Avenir Heavy</vt:lpstr>
      <vt:lpstr>Avenir Light</vt:lpstr>
      <vt:lpstr>Calibri</vt:lpstr>
      <vt:lpstr>Copperplate</vt:lpstr>
      <vt:lpstr>Helvetica Neue</vt:lpstr>
      <vt:lpstr>Helvetica Neue Medium</vt:lpstr>
      <vt:lpstr>Office Theme</vt:lpstr>
      <vt:lpstr>21_BasicWhite</vt:lpstr>
      <vt:lpstr>DNA, How it’s Packaged</vt:lpstr>
      <vt:lpstr>How to Construct the DNA Model</vt:lpstr>
      <vt:lpstr>PowerPoint Presentation</vt:lpstr>
      <vt:lpstr>PowerPoint Presentation</vt:lpstr>
      <vt:lpstr>PowerPoint Presentation</vt:lpstr>
      <vt:lpstr>PowerPoint Presentation</vt:lpstr>
      <vt:lpstr>Total Materials List for DNA Model Lab</vt:lpstr>
      <vt:lpstr>Extracting DNA from Corn T9-T10</vt:lpstr>
      <vt:lpstr>Salting out Proteins Demonstration </vt:lpstr>
      <vt:lpstr>Separating Lipids/Fats using Detergents (Soap)</vt:lpstr>
      <vt:lpstr>PowerPoint Presentation</vt:lpstr>
      <vt:lpstr>Separation Techniques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Construct the DNA Model</dc:title>
  <dc:creator>Sharon Thielen</dc:creator>
  <cp:lastModifiedBy>Sharon Thielen</cp:lastModifiedBy>
  <cp:revision>4</cp:revision>
  <dcterms:modified xsi:type="dcterms:W3CDTF">2023-08-22T13:28:51Z</dcterms:modified>
</cp:coreProperties>
</file>