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sldIdLst>
    <p:sldId id="257" r:id="rId4"/>
    <p:sldId id="261" r:id="rId5"/>
    <p:sldId id="262" r:id="rId6"/>
    <p:sldId id="263" r:id="rId7"/>
    <p:sldId id="264" r:id="rId8"/>
    <p:sldId id="265" r:id="rId9"/>
    <p:sldId id="266" r:id="rId10"/>
    <p:sldId id="267" r:id="rId11"/>
    <p:sldId id="273" r:id="rId12"/>
    <p:sldId id="274" r:id="rId13"/>
    <p:sldId id="269" r:id="rId14"/>
    <p:sldId id="271" r:id="rId15"/>
    <p:sldId id="270" r:id="rId16"/>
    <p:sldId id="272" r:id="rId17"/>
    <p:sldId id="268"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102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E3C353-8F31-4EEF-8B06-C8DFF097D527}"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2293285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3C353-8F31-4EEF-8B06-C8DFF097D527}"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21552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3C353-8F31-4EEF-8B06-C8DFF097D527}"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931242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440E28-9133-9841-89AE-CFA168DB9B9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7/16/2019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0F151-45A6-2B4C-B934-19AA3F99281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05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37D7B4-0A5A-594B-BF23-61864096AED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10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B45F61-0BD9-EB45-936F-6041BED578B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18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922F5B-66FF-664F-99AE-8D90197266B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497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660F46-E139-484D-90AE-4E94CE76973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345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3A2717-057D-9E43-8D1A-25750CE55DA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26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38427A-544C-7F4A-AD77-705DA6DC6F6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20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6A1F42-CB8E-5545-806A-D979B0DB604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28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3C353-8F31-4EEF-8B06-C8DFF097D527}"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892239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A9551D-EAA2-ED4A-8D3B-DBB62A0928B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514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FB7488-AFCA-DA48-802A-07434379CAC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42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BC0A6F-1AB0-6647-8E50-E905DE12F6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746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9C3ED-EC3A-044A-A07F-E70EA6DFE11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66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E3C353-8F31-4EEF-8B06-C8DFF097D527}"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16012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E3C353-8F31-4EEF-8B06-C8DFF097D527}"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63234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E3C353-8F31-4EEF-8B06-C8DFF097D527}" type="datetimeFigureOut">
              <a:rPr lang="en-US" smtClean="0"/>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00384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E3C353-8F31-4EEF-8B06-C8DFF097D527}" type="datetimeFigureOut">
              <a:rPr lang="en-US" smtClean="0"/>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46272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3C353-8F31-4EEF-8B06-C8DFF097D527}" type="datetimeFigureOut">
              <a:rPr lang="en-US" smtClean="0"/>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238171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E3C353-8F31-4EEF-8B06-C8DFF097D527}"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170697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E3C353-8F31-4EEF-8B06-C8DFF097D527}"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103177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3C353-8F31-4EEF-8B06-C8DFF097D527}" type="datetimeFigureOut">
              <a:rPr lang="en-US" smtClean="0"/>
              <a:t>7/16/2019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F912E-AB9E-4C28-988B-7D2BBEB5BA15}" type="slidenum">
              <a:rPr lang="en-US" smtClean="0"/>
              <a:t>‹#›</a:t>
            </a:fld>
            <a:endParaRPr lang="en-US"/>
          </a:p>
        </p:txBody>
      </p:sp>
    </p:spTree>
    <p:extLst>
      <p:ext uri="{BB962C8B-B14F-4D97-AF65-F5344CB8AC3E}">
        <p14:creationId xmlns:p14="http://schemas.microsoft.com/office/powerpoint/2010/main" val="3640072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 name="TextBox 42"/>
          <p:cNvSpPr txBox="1"/>
          <p:nvPr userDrawn="1"/>
        </p:nvSpPr>
        <p:spPr>
          <a:xfrm>
            <a:off x="7378262" y="238059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TextBox 49"/>
          <p:cNvSpPr txBox="1"/>
          <p:nvPr userDrawn="1"/>
        </p:nvSpPr>
        <p:spPr>
          <a:xfrm>
            <a:off x="4838700" y="3731507"/>
            <a:ext cx="25268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rPr>
              <a:t>Connect with us: </a:t>
            </a:r>
          </a:p>
        </p:txBody>
      </p:sp>
      <p:grpSp>
        <p:nvGrpSpPr>
          <p:cNvPr id="14" name="Group 13"/>
          <p:cNvGrpSpPr/>
          <p:nvPr userDrawn="1"/>
        </p:nvGrpSpPr>
        <p:grpSpPr>
          <a:xfrm>
            <a:off x="6926" y="5334223"/>
            <a:ext cx="12197774" cy="1552959"/>
            <a:chOff x="-5774" y="5334223"/>
            <a:chExt cx="12197774" cy="1552959"/>
          </a:xfrm>
        </p:grpSpPr>
        <p:cxnSp>
          <p:nvCxnSpPr>
            <p:cNvPr id="15" name="Straight Connector 14"/>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5256281" y="5334223"/>
              <a:ext cx="1691057" cy="1552959"/>
            </a:xfrm>
            <a:prstGeom prst="rect">
              <a:avLst/>
            </a:prstGeom>
          </p:spPr>
        </p:pic>
      </p:gr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94625" y="867690"/>
            <a:ext cx="3202750" cy="2619977"/>
          </a:xfrm>
          <a:prstGeom prst="rect">
            <a:avLst/>
          </a:prstGeom>
        </p:spPr>
      </p:pic>
      <p:sp>
        <p:nvSpPr>
          <p:cNvPr id="2" name="TextBox 1"/>
          <p:cNvSpPr txBox="1"/>
          <p:nvPr userDrawn="1"/>
        </p:nvSpPr>
        <p:spPr>
          <a:xfrm>
            <a:off x="4260147" y="263858"/>
            <a:ext cx="367183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venir Medium" charset="0"/>
                <a:ea typeface="Avenir Medium" charset="0"/>
                <a:cs typeface="Avenir Medium" charset="0"/>
              </a:rPr>
              <a:t>Brought to you by:</a:t>
            </a:r>
          </a:p>
        </p:txBody>
      </p:sp>
      <p:sp>
        <p:nvSpPr>
          <p:cNvPr id="12" name="TextBox 11"/>
          <p:cNvSpPr txBox="1"/>
          <p:nvPr userDrawn="1"/>
        </p:nvSpPr>
        <p:spPr>
          <a:xfrm>
            <a:off x="4838700" y="4800418"/>
            <a:ext cx="252686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rPr>
              <a:t>#</a:t>
            </a:r>
            <a:r>
              <a:rPr kumimoji="0" lang="en-US" sz="1800" b="1" i="0" u="none" strike="noStrike" kern="1200" cap="none" spc="0" normalizeH="0" baseline="0" noProof="0">
                <a:ln>
                  <a:noFill/>
                </a:ln>
                <a:solidFill>
                  <a:prstClr val="black">
                    <a:alpha val="65000"/>
                  </a:prstClr>
                </a:solidFill>
                <a:effectLst/>
                <a:uLnTx/>
                <a:uFillTx/>
                <a:latin typeface="Avenir Light" charset="0"/>
                <a:ea typeface="Avenir Light" charset="0"/>
                <a:cs typeface="Avenir Light" charset="0"/>
              </a:rPr>
              <a:t>kansascornSTEM</a:t>
            </a:r>
            <a:endParaRPr kumimoji="0" lang="en-US" sz="1800" b="1"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alpha val="65000"/>
                  </a:prstClr>
                </a:solidFill>
                <a:effectLst/>
                <a:uLnTx/>
                <a:uFillTx/>
                <a:latin typeface="Avenir Light" charset="0"/>
                <a:ea typeface="Avenir Light" charset="0"/>
                <a:cs typeface="Avenir Light" charset="0"/>
              </a:rPr>
              <a:t>kscorn.com</a:t>
            </a:r>
            <a:endParaRPr kumimoji="0" lang="en-US" sz="1600" b="0"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endParaRPr>
          </a:p>
        </p:txBody>
      </p:sp>
      <p:grpSp>
        <p:nvGrpSpPr>
          <p:cNvPr id="5" name="Group 4"/>
          <p:cNvGrpSpPr/>
          <p:nvPr userDrawn="1"/>
        </p:nvGrpSpPr>
        <p:grpSpPr>
          <a:xfrm>
            <a:off x="5450299" y="4177865"/>
            <a:ext cx="1310042" cy="555282"/>
            <a:chOff x="5450299" y="4457265"/>
            <a:chExt cx="1310042" cy="555282"/>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50299" y="4457265"/>
              <a:ext cx="555282" cy="555282"/>
            </a:xfrm>
            <a:prstGeom prst="rect">
              <a:avLst/>
            </a:prstGeom>
          </p:spPr>
        </p:pic>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205059" y="4525271"/>
              <a:ext cx="555282" cy="451166"/>
            </a:xfrm>
            <a:prstGeom prst="rect">
              <a:avLst/>
            </a:prstGeom>
          </p:spPr>
        </p:pic>
      </p:grpSp>
    </p:spTree>
    <p:extLst>
      <p:ext uri="{BB962C8B-B14F-4D97-AF65-F5344CB8AC3E}">
        <p14:creationId xmlns:p14="http://schemas.microsoft.com/office/powerpoint/2010/main" val="58935176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500" kern="1200" baseline="0">
          <a:solidFill>
            <a:schemeClr val="tx1">
              <a:alpha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21360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37D7B4-0A5A-594B-BF23-61864096AED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2136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6" name="Group 25"/>
          <p:cNvGrpSpPr/>
          <p:nvPr userDrawn="1"/>
        </p:nvGrpSpPr>
        <p:grpSpPr>
          <a:xfrm>
            <a:off x="-5774" y="5306518"/>
            <a:ext cx="12197774" cy="1580665"/>
            <a:chOff x="-5774" y="5334223"/>
            <a:chExt cx="12197774" cy="1552959"/>
          </a:xfrm>
        </p:grpSpPr>
        <p:cxnSp>
          <p:nvCxnSpPr>
            <p:cNvPr id="8" name="Straight Connector 7"/>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3" cstate="print">
              <a:alphaModFix/>
              <a:extLst>
                <a:ext uri="{28A0092B-C50C-407E-A947-70E740481C1C}">
                  <a14:useLocalDpi xmlns:a14="http://schemas.microsoft.com/office/drawing/2010/main" val="0"/>
                </a:ext>
              </a:extLst>
            </a:blip>
            <a:stretch>
              <a:fillRect/>
            </a:stretch>
          </p:blipFill>
          <p:spPr>
            <a:xfrm>
              <a:off x="5256281" y="5334223"/>
              <a:ext cx="1691057" cy="1552959"/>
            </a:xfrm>
            <a:prstGeom prst="rect">
              <a:avLst/>
            </a:prstGeom>
          </p:spPr>
        </p:pic>
      </p:grpSp>
    </p:spTree>
    <p:extLst>
      <p:ext uri="{BB962C8B-B14F-4D97-AF65-F5344CB8AC3E}">
        <p14:creationId xmlns:p14="http://schemas.microsoft.com/office/powerpoint/2010/main" val="36047597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Avenir Light" charset="0"/>
          <a:cs typeface="Avenir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Light" charset="0"/>
          <a:ea typeface="Avenir Light" charset="0"/>
          <a:cs typeface="Avenir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Avenir Light" charset="0"/>
          <a:cs typeface="Avenir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9.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8427" y="1122363"/>
            <a:ext cx="9144000" cy="2387600"/>
          </a:xfrm>
        </p:spPr>
        <p:txBody>
          <a:bodyPr/>
          <a:lstStyle/>
          <a:p>
            <a:r>
              <a:rPr lang="en-US" dirty="0"/>
              <a:t>DNA, What’s it Look Like</a:t>
            </a:r>
          </a:p>
        </p:txBody>
      </p:sp>
      <p:sp>
        <p:nvSpPr>
          <p:cNvPr id="3" name="Subtitle 2"/>
          <p:cNvSpPr>
            <a:spLocks noGrp="1"/>
          </p:cNvSpPr>
          <p:nvPr>
            <p:ph type="subTitle" idx="1"/>
          </p:nvPr>
        </p:nvSpPr>
        <p:spPr/>
        <p:txBody>
          <a:bodyPr/>
          <a:lstStyle/>
          <a:p>
            <a:r>
              <a:rPr lang="en-US" dirty="0"/>
              <a:t>Bill Welch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833499">
            <a:off x="-2764338" y="400020"/>
            <a:ext cx="8295805" cy="5530537"/>
          </a:xfrm>
          <a:prstGeom prst="rect">
            <a:avLst/>
          </a:prstGeom>
        </p:spPr>
      </p:pic>
    </p:spTree>
    <p:extLst>
      <p:ext uri="{BB962C8B-B14F-4D97-AF65-F5344CB8AC3E}">
        <p14:creationId xmlns:p14="http://schemas.microsoft.com/office/powerpoint/2010/main" val="650811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477.JPG"/>
          <p:cNvPicPr>
            <a:picLocks noChangeAspect="1"/>
          </p:cNvPicPr>
          <p:nvPr/>
        </p:nvPicPr>
        <p:blipFill rotWithShape="1">
          <a:blip r:embed="rId2" cstate="print">
            <a:extLst>
              <a:ext uri="{28A0092B-C50C-407E-A947-70E740481C1C}">
                <a14:useLocalDpi xmlns:a14="http://schemas.microsoft.com/office/drawing/2010/main" val="0"/>
              </a:ext>
            </a:extLst>
          </a:blip>
          <a:srcRect r="8489"/>
          <a:stretch/>
        </p:blipFill>
        <p:spPr>
          <a:xfrm rot="5400000">
            <a:off x="1565847" y="754650"/>
            <a:ext cx="5131165" cy="4205341"/>
          </a:xfrm>
          <a:prstGeom prst="rect">
            <a:avLst/>
          </a:prstGeom>
        </p:spPr>
      </p:pic>
    </p:spTree>
    <p:extLst>
      <p:ext uri="{BB962C8B-B14F-4D97-AF65-F5344CB8AC3E}">
        <p14:creationId xmlns:p14="http://schemas.microsoft.com/office/powerpoint/2010/main" val="1047410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6138" y="724266"/>
            <a:ext cx="10885715" cy="2769989"/>
          </a:xfrm>
          <a:prstGeom prst="rect">
            <a:avLst/>
          </a:prstGeom>
        </p:spPr>
        <p:txBody>
          <a:bodyPr wrap="square">
            <a:spAutoFit/>
          </a:bodyPr>
          <a:lstStyle/>
          <a:p>
            <a:pPr algn="ctr"/>
            <a:r>
              <a:rPr lang="en-US" sz="4400" i="1" dirty="0"/>
              <a:t>PART 3. How to get MORE DNA from CORN </a:t>
            </a:r>
            <a:endParaRPr lang="en-US" sz="4400" dirty="0"/>
          </a:p>
          <a:p>
            <a:r>
              <a:rPr lang="en-US" dirty="0"/>
              <a:t> </a:t>
            </a:r>
          </a:p>
          <a:p>
            <a:r>
              <a:rPr lang="en-US" sz="2800" b="1" dirty="0"/>
              <a:t>Project goal:</a:t>
            </a:r>
            <a:r>
              <a:rPr lang="en-US" sz="2800" dirty="0"/>
              <a:t>  </a:t>
            </a:r>
            <a:r>
              <a:rPr lang="en-US" sz="2800" u="sng" dirty="0"/>
              <a:t>Your group’s goal is to obtain the greatest quantity of DNA from 3 tbsp. of the canned corn provided</a:t>
            </a:r>
            <a:r>
              <a:rPr lang="en-US" sz="2800" dirty="0"/>
              <a:t>.  You can only alter the materials we provided. Once you have changed your procedure, you will need to describe exactly why you made the changes that you did.</a:t>
            </a:r>
          </a:p>
        </p:txBody>
      </p:sp>
    </p:spTree>
    <p:extLst>
      <p:ext uri="{BB962C8B-B14F-4D97-AF65-F5344CB8AC3E}">
        <p14:creationId xmlns:p14="http://schemas.microsoft.com/office/powerpoint/2010/main" val="425282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417747" y="191784"/>
            <a:ext cx="4969566" cy="5023378"/>
          </a:xfrm>
          <a:prstGeom prst="rect">
            <a:avLst/>
          </a:prstGeom>
        </p:spPr>
      </p:pic>
      <p:sp>
        <p:nvSpPr>
          <p:cNvPr id="3" name="TextBox 2"/>
          <p:cNvSpPr txBox="1"/>
          <p:nvPr/>
        </p:nvSpPr>
        <p:spPr>
          <a:xfrm>
            <a:off x="7090164" y="517818"/>
            <a:ext cx="4636351" cy="3416320"/>
          </a:xfrm>
          <a:prstGeom prst="rect">
            <a:avLst/>
          </a:prstGeom>
          <a:noFill/>
        </p:spPr>
        <p:txBody>
          <a:bodyPr wrap="square" rtlCol="0">
            <a:spAutoFit/>
          </a:bodyPr>
          <a:lstStyle/>
          <a:p>
            <a:r>
              <a:rPr lang="en-US" sz="3600" dirty="0"/>
              <a:t>White boarding Activity for Student Groups </a:t>
            </a:r>
          </a:p>
          <a:p>
            <a:r>
              <a:rPr lang="en-US" sz="3600" dirty="0"/>
              <a:t>Attempting to get the greatest quantity of DNA from 3 </a:t>
            </a:r>
            <a:r>
              <a:rPr lang="en-US" sz="3600" dirty="0" err="1"/>
              <a:t>tbsp</a:t>
            </a:r>
            <a:r>
              <a:rPr lang="en-US" sz="3600" dirty="0"/>
              <a:t> of Canned Corn.</a:t>
            </a:r>
          </a:p>
        </p:txBody>
      </p:sp>
    </p:spTree>
    <p:extLst>
      <p:ext uri="{BB962C8B-B14F-4D97-AF65-F5344CB8AC3E}">
        <p14:creationId xmlns:p14="http://schemas.microsoft.com/office/powerpoint/2010/main" val="1110757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870661" y="152728"/>
            <a:ext cx="5638748" cy="5185724"/>
          </a:xfrm>
          <a:prstGeom prst="rect">
            <a:avLst/>
          </a:prstGeom>
        </p:spPr>
      </p:pic>
      <p:sp>
        <p:nvSpPr>
          <p:cNvPr id="3" name="TextBox 2"/>
          <p:cNvSpPr txBox="1"/>
          <p:nvPr/>
        </p:nvSpPr>
        <p:spPr>
          <a:xfrm>
            <a:off x="8175268" y="530146"/>
            <a:ext cx="3600570" cy="2123658"/>
          </a:xfrm>
          <a:prstGeom prst="rect">
            <a:avLst/>
          </a:prstGeom>
          <a:noFill/>
        </p:spPr>
        <p:txBody>
          <a:bodyPr wrap="square" rtlCol="0">
            <a:spAutoFit/>
          </a:bodyPr>
          <a:lstStyle/>
          <a:p>
            <a:r>
              <a:rPr lang="en-US" sz="4400" dirty="0"/>
              <a:t>Claim Evidence Reason</a:t>
            </a:r>
          </a:p>
        </p:txBody>
      </p:sp>
    </p:spTree>
    <p:extLst>
      <p:ext uri="{BB962C8B-B14F-4D97-AF65-F5344CB8AC3E}">
        <p14:creationId xmlns:p14="http://schemas.microsoft.com/office/powerpoint/2010/main" val="1082306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578" y="368800"/>
            <a:ext cx="11699543" cy="1077218"/>
          </a:xfrm>
          <a:prstGeom prst="rect">
            <a:avLst/>
          </a:prstGeom>
        </p:spPr>
        <p:txBody>
          <a:bodyPr wrap="square">
            <a:spAutoFit/>
          </a:bodyPr>
          <a:lstStyle/>
          <a:p>
            <a:r>
              <a:rPr lang="en-US" sz="3200" dirty="0"/>
              <a:t>The Question for all groups to work through is… How can you get the DNA out of the Cell Nucleus and then the Cell?</a:t>
            </a: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7431817" y="1652083"/>
            <a:ext cx="4430337" cy="4315147"/>
          </a:xfrm>
          <a:prstGeom prst="rect">
            <a:avLst/>
          </a:prstGeom>
        </p:spPr>
      </p:pic>
    </p:spTree>
    <p:extLst>
      <p:ext uri="{BB962C8B-B14F-4D97-AF65-F5344CB8AC3E}">
        <p14:creationId xmlns:p14="http://schemas.microsoft.com/office/powerpoint/2010/main" val="918336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8033" y="1454821"/>
            <a:ext cx="10037206" cy="1107996"/>
          </a:xfrm>
          <a:prstGeom prst="rect">
            <a:avLst/>
          </a:prstGeom>
          <a:noFill/>
        </p:spPr>
        <p:txBody>
          <a:bodyPr wrap="square" rtlCol="0">
            <a:spAutoFit/>
          </a:bodyPr>
          <a:lstStyle/>
          <a:p>
            <a:r>
              <a:rPr lang="en-US" sz="6600" dirty="0"/>
              <a:t>Questions:  ????</a:t>
            </a:r>
          </a:p>
        </p:txBody>
      </p:sp>
      <p:sp>
        <p:nvSpPr>
          <p:cNvPr id="3" name="TextBox 2"/>
          <p:cNvSpPr txBox="1"/>
          <p:nvPr/>
        </p:nvSpPr>
        <p:spPr>
          <a:xfrm>
            <a:off x="1664647" y="3390472"/>
            <a:ext cx="8865788" cy="923330"/>
          </a:xfrm>
          <a:prstGeom prst="rect">
            <a:avLst/>
          </a:prstGeom>
          <a:noFill/>
        </p:spPr>
        <p:txBody>
          <a:bodyPr wrap="square" rtlCol="0">
            <a:spAutoFit/>
          </a:bodyPr>
          <a:lstStyle/>
          <a:p>
            <a:r>
              <a:rPr lang="en-US" sz="5400" dirty="0"/>
              <a:t>Suggestions?</a:t>
            </a:r>
          </a:p>
        </p:txBody>
      </p:sp>
    </p:spTree>
    <p:extLst>
      <p:ext uri="{BB962C8B-B14F-4D97-AF65-F5344CB8AC3E}">
        <p14:creationId xmlns:p14="http://schemas.microsoft.com/office/powerpoint/2010/main" val="51015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73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224" y="826977"/>
            <a:ext cx="10515600" cy="4351338"/>
          </a:xfrm>
        </p:spPr>
        <p:txBody>
          <a:bodyPr>
            <a:normAutofit fontScale="77500" lnSpcReduction="20000"/>
          </a:bodyPr>
          <a:lstStyle/>
          <a:p>
            <a:pPr algn="ctr"/>
            <a:r>
              <a:rPr lang="en-US" sz="5200" b="1" dirty="0"/>
              <a:t>Overview</a:t>
            </a:r>
            <a:endParaRPr lang="en-US" sz="5200" dirty="0"/>
          </a:p>
          <a:p>
            <a:pPr>
              <a:lnSpc>
                <a:spcPct val="120000"/>
              </a:lnSpc>
            </a:pPr>
            <a:r>
              <a:rPr lang="en-US" dirty="0">
                <a:latin typeface="Arial"/>
                <a:cs typeface="Arial"/>
              </a:rPr>
              <a:t>It is important for students to understand what DNA is and how all cells utilize it. One major difference in this DNA lab is that we attempt to extract DNA from corn while we build a physical and mental model of the structure of DNA.  After extracting DNA and building a model, the students then attempt to utilize their newly acquired knowledge of the structure of DNA to optimize the extraction of DNA from corn. </a:t>
            </a:r>
          </a:p>
          <a:p>
            <a:pPr marL="0" indent="0">
              <a:lnSpc>
                <a:spcPct val="120000"/>
              </a:lnSpc>
              <a:buNone/>
            </a:pPr>
            <a:r>
              <a:rPr lang="en-US" dirty="0"/>
              <a:t> </a:t>
            </a:r>
          </a:p>
          <a:p>
            <a:pPr>
              <a:lnSpc>
                <a:spcPct val="120000"/>
              </a:lnSpc>
            </a:pPr>
            <a:r>
              <a:rPr lang="en-US" b="1" u="sng" dirty="0">
                <a:latin typeface="Arial"/>
                <a:cs typeface="Arial"/>
              </a:rPr>
              <a:t>This lab has three parts</a:t>
            </a:r>
            <a:r>
              <a:rPr lang="en-US" dirty="0">
                <a:latin typeface="Arial"/>
                <a:cs typeface="Arial"/>
              </a:rPr>
              <a:t>: 1) </a:t>
            </a:r>
            <a:r>
              <a:rPr lang="en-US" b="1" dirty="0">
                <a:latin typeface="Arial"/>
                <a:cs typeface="Arial"/>
              </a:rPr>
              <a:t>DNA extraction from canned corn</a:t>
            </a:r>
            <a:r>
              <a:rPr lang="en-US" dirty="0">
                <a:latin typeface="Arial"/>
                <a:cs typeface="Arial"/>
              </a:rPr>
              <a:t>, 2) </a:t>
            </a:r>
            <a:r>
              <a:rPr lang="en-US" b="1" dirty="0">
                <a:latin typeface="Arial"/>
                <a:cs typeface="Arial"/>
              </a:rPr>
              <a:t>DNA modeling activity</a:t>
            </a:r>
            <a:r>
              <a:rPr lang="en-US" dirty="0">
                <a:latin typeface="Arial"/>
                <a:cs typeface="Arial"/>
              </a:rPr>
              <a:t> to be done while waiting for part 1 results, and 3) student </a:t>
            </a:r>
            <a:r>
              <a:rPr lang="en-US" b="1" dirty="0">
                <a:latin typeface="Arial"/>
                <a:cs typeface="Arial"/>
              </a:rPr>
              <a:t>experimenting with DNA extraction procedure </a:t>
            </a:r>
            <a:r>
              <a:rPr lang="en-US" dirty="0">
                <a:latin typeface="Arial"/>
                <a:cs typeface="Arial"/>
              </a:rPr>
              <a:t>to obtain more DNA.</a:t>
            </a:r>
          </a:p>
          <a:p>
            <a:endParaRPr lang="en-US" dirty="0"/>
          </a:p>
        </p:txBody>
      </p:sp>
    </p:spTree>
    <p:extLst>
      <p:ext uri="{BB962C8B-B14F-4D97-AF65-F5344CB8AC3E}">
        <p14:creationId xmlns:p14="http://schemas.microsoft.com/office/powerpoint/2010/main" val="258405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847832" y="17455"/>
            <a:ext cx="10397785" cy="5444287"/>
          </a:xfrm>
          <a:prstGeom prst="rect">
            <a:avLst/>
          </a:prstGeom>
          <a:ln>
            <a:noFill/>
          </a:ln>
        </p:spPr>
      </p:pic>
    </p:spTree>
    <p:extLst>
      <p:ext uri="{BB962C8B-B14F-4D97-AF65-F5344CB8AC3E}">
        <p14:creationId xmlns:p14="http://schemas.microsoft.com/office/powerpoint/2010/main" val="274063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5-28 at 6.32.50 PM.png"/>
          <p:cNvPicPr>
            <a:picLocks noChangeAspect="1"/>
          </p:cNvPicPr>
          <p:nvPr/>
        </p:nvPicPr>
        <p:blipFill rotWithShape="1">
          <a:blip r:embed="rId2">
            <a:extLst>
              <a:ext uri="{28A0092B-C50C-407E-A947-70E740481C1C}">
                <a14:useLocalDpi xmlns:a14="http://schemas.microsoft.com/office/drawing/2010/main" val="0"/>
              </a:ext>
            </a:extLst>
          </a:blip>
          <a:srcRect b="69600"/>
          <a:stretch/>
        </p:blipFill>
        <p:spPr>
          <a:xfrm>
            <a:off x="904622" y="340117"/>
            <a:ext cx="10653138" cy="2495550"/>
          </a:xfrm>
          <a:prstGeom prst="rect">
            <a:avLst/>
          </a:prstGeom>
        </p:spPr>
      </p:pic>
      <p:pic>
        <p:nvPicPr>
          <p:cNvPr id="3" name="Picture 2"/>
          <p:cNvPicPr/>
          <p:nvPr/>
        </p:nvPicPr>
        <p:blipFill rotWithShape="1">
          <a:blip r:embed="rId3" cstate="print">
            <a:extLst>
              <a:ext uri="{28A0092B-C50C-407E-A947-70E740481C1C}">
                <a14:useLocalDpi xmlns:a14="http://schemas.microsoft.com/office/drawing/2010/main" val="0"/>
              </a:ext>
            </a:extLst>
          </a:blip>
          <a:srcRect t="23057" b="14622"/>
          <a:stretch/>
        </p:blipFill>
        <p:spPr bwMode="auto">
          <a:xfrm rot="5400000">
            <a:off x="7378188" y="3431458"/>
            <a:ext cx="4005562" cy="195367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48776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5-28 at 6.33.20 PM.png"/>
          <p:cNvPicPr>
            <a:picLocks noChangeAspect="1"/>
          </p:cNvPicPr>
          <p:nvPr/>
        </p:nvPicPr>
        <p:blipFill rotWithShape="1">
          <a:blip r:embed="rId2">
            <a:extLst>
              <a:ext uri="{28A0092B-C50C-407E-A947-70E740481C1C}">
                <a14:useLocalDpi xmlns:a14="http://schemas.microsoft.com/office/drawing/2010/main" val="0"/>
              </a:ext>
            </a:extLst>
          </a:blip>
          <a:srcRect b="67094"/>
          <a:stretch/>
        </p:blipFill>
        <p:spPr>
          <a:xfrm>
            <a:off x="605587" y="135619"/>
            <a:ext cx="10878040" cy="2995944"/>
          </a:xfrm>
          <a:prstGeom prst="rect">
            <a:avLst/>
          </a:prstGeom>
        </p:spPr>
      </p:pic>
      <p:pic>
        <p:nvPicPr>
          <p:cNvPr id="3" name="Picture 2" descr="Screen Shot 2019-05-28 at 6.34.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642" y="2172841"/>
            <a:ext cx="4062282" cy="4415524"/>
          </a:xfrm>
          <a:prstGeom prst="rect">
            <a:avLst/>
          </a:prstGeom>
        </p:spPr>
      </p:pic>
    </p:spTree>
    <p:extLst>
      <p:ext uri="{BB962C8B-B14F-4D97-AF65-F5344CB8AC3E}">
        <p14:creationId xmlns:p14="http://schemas.microsoft.com/office/powerpoint/2010/main" val="424643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5-28 at 6.35.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2365"/>
            <a:ext cx="11237005" cy="2074524"/>
          </a:xfrm>
          <a:prstGeom prst="rect">
            <a:avLst/>
          </a:prstGeom>
        </p:spPr>
      </p:pic>
      <p:pic>
        <p:nvPicPr>
          <p:cNvPr id="3" name="Picture 2" descr="Screen Shot 2019-05-28 at 6.35.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586" y="949960"/>
            <a:ext cx="5691414" cy="4687046"/>
          </a:xfrm>
          <a:prstGeom prst="rect">
            <a:avLst/>
          </a:prstGeom>
        </p:spPr>
      </p:pic>
    </p:spTree>
    <p:extLst>
      <p:ext uri="{BB962C8B-B14F-4D97-AF65-F5344CB8AC3E}">
        <p14:creationId xmlns:p14="http://schemas.microsoft.com/office/powerpoint/2010/main" val="13097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5-28 at 6.36.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096"/>
            <a:ext cx="11767012" cy="2545623"/>
          </a:xfrm>
          <a:prstGeom prst="rect">
            <a:avLst/>
          </a:prstGeom>
        </p:spPr>
      </p:pic>
      <p:pic>
        <p:nvPicPr>
          <p:cNvPr id="3" name="Picture 2" descr="Screen Shot 2019-05-28 at 6.36.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889" y="2116391"/>
            <a:ext cx="4467349" cy="4507961"/>
          </a:xfrm>
          <a:prstGeom prst="rect">
            <a:avLst/>
          </a:prstGeom>
        </p:spPr>
      </p:pic>
      <p:pic>
        <p:nvPicPr>
          <p:cNvPr id="4" name="Picture 3"/>
          <p:cNvPicPr/>
          <p:nvPr/>
        </p:nvPicPr>
        <p:blipFill rotWithShape="1">
          <a:blip r:embed="rId4" cstate="print">
            <a:extLst>
              <a:ext uri="{28A0092B-C50C-407E-A947-70E740481C1C}">
                <a14:useLocalDpi xmlns:a14="http://schemas.microsoft.com/office/drawing/2010/main" val="0"/>
              </a:ext>
            </a:extLst>
          </a:blip>
          <a:srcRect t="26923" b="26709"/>
          <a:stretch/>
        </p:blipFill>
        <p:spPr bwMode="auto">
          <a:xfrm rot="5400000">
            <a:off x="353851" y="4133311"/>
            <a:ext cx="3395345" cy="118046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93107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0065" y="457983"/>
            <a:ext cx="8345867" cy="830997"/>
          </a:xfrm>
          <a:prstGeom prst="rect">
            <a:avLst/>
          </a:prstGeom>
        </p:spPr>
        <p:txBody>
          <a:bodyPr wrap="none">
            <a:spAutoFit/>
          </a:bodyPr>
          <a:lstStyle/>
          <a:p>
            <a:r>
              <a:rPr lang="en-US" sz="4800" i="1" dirty="0"/>
              <a:t>PART 2. Modeling DNA Structure</a:t>
            </a:r>
            <a:endParaRPr lang="en-US" sz="4800" dirty="0"/>
          </a:p>
        </p:txBody>
      </p:sp>
      <p:sp>
        <p:nvSpPr>
          <p:cNvPr id="3" name="TextBox 2"/>
          <p:cNvSpPr txBox="1"/>
          <p:nvPr/>
        </p:nvSpPr>
        <p:spPr>
          <a:xfrm>
            <a:off x="1479687" y="1947980"/>
            <a:ext cx="10160514" cy="584776"/>
          </a:xfrm>
          <a:prstGeom prst="rect">
            <a:avLst/>
          </a:prstGeom>
          <a:noFill/>
        </p:spPr>
        <p:txBody>
          <a:bodyPr wrap="square" rtlCol="0">
            <a:spAutoFit/>
          </a:bodyPr>
          <a:lstStyle/>
          <a:p>
            <a:r>
              <a:rPr lang="en-US" sz="3200" dirty="0"/>
              <a:t>Follow instructions in handouts provided.</a:t>
            </a:r>
          </a:p>
        </p:txBody>
      </p:sp>
    </p:spTree>
    <p:extLst>
      <p:ext uri="{BB962C8B-B14F-4D97-AF65-F5344CB8AC3E}">
        <p14:creationId xmlns:p14="http://schemas.microsoft.com/office/powerpoint/2010/main" val="428556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8759.JPG"/>
          <p:cNvPicPr>
            <a:picLocks noChangeAspect="1"/>
          </p:cNvPicPr>
          <p:nvPr/>
        </p:nvPicPr>
        <p:blipFill rotWithShape="1">
          <a:blip r:embed="rId2" cstate="print">
            <a:extLst>
              <a:ext uri="{28A0092B-C50C-407E-A947-70E740481C1C}">
                <a14:useLocalDpi xmlns:a14="http://schemas.microsoft.com/office/drawing/2010/main" val="0"/>
              </a:ext>
            </a:extLst>
          </a:blip>
          <a:srcRect l="16816" r="15807"/>
          <a:stretch/>
        </p:blipFill>
        <p:spPr>
          <a:xfrm rot="5400000">
            <a:off x="1046776" y="531660"/>
            <a:ext cx="1754464" cy="1953001"/>
          </a:xfrm>
          <a:prstGeom prst="rect">
            <a:avLst/>
          </a:prstGeom>
        </p:spPr>
      </p:pic>
      <p:pic>
        <p:nvPicPr>
          <p:cNvPr id="3" name="Picture 2" descr="IMG_8110.JPG"/>
          <p:cNvPicPr>
            <a:picLocks noChangeAspect="1"/>
          </p:cNvPicPr>
          <p:nvPr/>
        </p:nvPicPr>
        <p:blipFill rotWithShape="1">
          <a:blip r:embed="rId3" cstate="print">
            <a:extLst>
              <a:ext uri="{28A0092B-C50C-407E-A947-70E740481C1C}">
                <a14:useLocalDpi xmlns:a14="http://schemas.microsoft.com/office/drawing/2010/main" val="0"/>
              </a:ext>
            </a:extLst>
          </a:blip>
          <a:srcRect t="22678" b="21270"/>
          <a:stretch/>
        </p:blipFill>
        <p:spPr>
          <a:xfrm rot="10800000">
            <a:off x="4146684" y="480510"/>
            <a:ext cx="4408713" cy="1853397"/>
          </a:xfrm>
          <a:prstGeom prst="rect">
            <a:avLst/>
          </a:prstGeom>
        </p:spPr>
      </p:pic>
      <p:pic>
        <p:nvPicPr>
          <p:cNvPr id="4" name="Picture 3" descr="IMG_3082.JPG"/>
          <p:cNvPicPr>
            <a:picLocks noChangeAspect="1"/>
          </p:cNvPicPr>
          <p:nvPr/>
        </p:nvPicPr>
        <p:blipFill rotWithShape="1">
          <a:blip r:embed="rId4" cstate="print">
            <a:extLst>
              <a:ext uri="{28A0092B-C50C-407E-A947-70E740481C1C}">
                <a14:useLocalDpi xmlns:a14="http://schemas.microsoft.com/office/drawing/2010/main" val="0"/>
              </a:ext>
            </a:extLst>
          </a:blip>
          <a:srcRect t="33233" b="28728"/>
          <a:stretch/>
        </p:blipFill>
        <p:spPr>
          <a:xfrm rot="10800000">
            <a:off x="571242" y="3844084"/>
            <a:ext cx="4842260" cy="1381474"/>
          </a:xfrm>
          <a:prstGeom prst="rect">
            <a:avLst/>
          </a:prstGeom>
        </p:spPr>
      </p:pic>
      <p:pic>
        <p:nvPicPr>
          <p:cNvPr id="5" name="Picture 4" descr="IMG_2613.JPG"/>
          <p:cNvPicPr>
            <a:picLocks noChangeAspect="1"/>
          </p:cNvPicPr>
          <p:nvPr/>
        </p:nvPicPr>
        <p:blipFill rotWithShape="1">
          <a:blip r:embed="rId5" cstate="print">
            <a:extLst>
              <a:ext uri="{28A0092B-C50C-407E-A947-70E740481C1C}">
                <a14:useLocalDpi xmlns:a14="http://schemas.microsoft.com/office/drawing/2010/main" val="0"/>
              </a:ext>
            </a:extLst>
          </a:blip>
          <a:srcRect t="38985" r="11116" b="19472"/>
          <a:stretch/>
        </p:blipFill>
        <p:spPr>
          <a:xfrm rot="10800000">
            <a:off x="6095321" y="3498500"/>
            <a:ext cx="5594516" cy="1961090"/>
          </a:xfrm>
          <a:prstGeom prst="rect">
            <a:avLst/>
          </a:prstGeom>
        </p:spPr>
      </p:pic>
    </p:spTree>
    <p:extLst>
      <p:ext uri="{BB962C8B-B14F-4D97-AF65-F5344CB8AC3E}">
        <p14:creationId xmlns:p14="http://schemas.microsoft.com/office/powerpoint/2010/main" val="300665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165</Words>
  <Application>Microsoft Office PowerPoint</Application>
  <PresentationFormat>Widescreen</PresentationFormat>
  <Paragraphs>17</Paragraphs>
  <Slides>16</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Avenir Book</vt:lpstr>
      <vt:lpstr>Avenir Light</vt:lpstr>
      <vt:lpstr>Avenir Medium</vt:lpstr>
      <vt:lpstr>Calibri</vt:lpstr>
      <vt:lpstr>Calibri Light</vt:lpstr>
      <vt:lpstr>Office Theme</vt:lpstr>
      <vt:lpstr>Custom Design</vt:lpstr>
      <vt:lpstr>1_Office Theme</vt:lpstr>
      <vt:lpstr>DNA, What’s it Look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Newton Public Schools, USD 373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Fair, Lacie</dc:creator>
  <cp:lastModifiedBy>Sharon Thielen</cp:lastModifiedBy>
  <cp:revision>6</cp:revision>
  <dcterms:created xsi:type="dcterms:W3CDTF">2018-05-22T20:14:02Z</dcterms:created>
  <dcterms:modified xsi:type="dcterms:W3CDTF">2019-07-16T19:38:06Z</dcterms:modified>
</cp:coreProperties>
</file>