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74" r:id="rId3"/>
    <p:sldId id="275" r:id="rId4"/>
    <p:sldId id="260" r:id="rId5"/>
    <p:sldId id="276" r:id="rId6"/>
    <p:sldId id="263" r:id="rId7"/>
    <p:sldId id="264" r:id="rId8"/>
    <p:sldId id="278" r:id="rId9"/>
    <p:sldId id="277" r:id="rId10"/>
    <p:sldId id="279" r:id="rId11"/>
    <p:sldId id="280" r:id="rId12"/>
    <p:sldId id="257" r:id="rId13"/>
    <p:sldId id="259" r:id="rId14"/>
    <p:sldId id="266" r:id="rId15"/>
    <p:sldId id="258" r:id="rId16"/>
    <p:sldId id="265" r:id="rId17"/>
    <p:sldId id="267" r:id="rId18"/>
    <p:sldId id="268" r:id="rId19"/>
    <p:sldId id="269" r:id="rId20"/>
    <p:sldId id="262" r:id="rId21"/>
    <p:sldId id="270" r:id="rId22"/>
    <p:sldId id="271" r:id="rId23"/>
    <p:sldId id="272" r:id="rId24"/>
    <p:sldId id="273" r:id="rId2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6" d="100"/>
          <a:sy n="76" d="100"/>
        </p:scale>
        <p:origin x="1722" y="174"/>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xfrm>
            <a:off x="1143000" y="685800"/>
            <a:ext cx="4572000" cy="3429000"/>
          </a:xfrm>
          <a:prstGeom prst="rect">
            <a:avLst/>
          </a:prstGeom>
        </p:spPr>
        <p:txBody>
          <a:bodyPr/>
          <a:lstStyle/>
          <a:p>
            <a:endParaRPr/>
          </a:p>
        </p:txBody>
      </p:sp>
      <p:sp>
        <p:nvSpPr>
          <p:cNvPr id="132" name="Shape 13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4177640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a:solidFill>
                  <a:srgbClr val="000000"/>
                </a:solidFill>
              </a:rPr>
              <a:t>Soil is minerals,</a:t>
            </a:r>
            <a:r>
              <a:rPr lang="en-US" baseline="0" dirty="0">
                <a:solidFill>
                  <a:srgbClr val="000000"/>
                </a:solidFill>
              </a:rPr>
              <a:t> air, water, living matter and decaying matter</a:t>
            </a:r>
          </a:p>
          <a:p>
            <a:pPr marL="0" marR="0" indent="0" defTabSz="457200" eaLnBrk="1" fontAlgn="auto" latinLnBrk="0" hangingPunct="1">
              <a:lnSpc>
                <a:spcPct val="117999"/>
              </a:lnSpc>
              <a:spcBef>
                <a:spcPts val="0"/>
              </a:spcBef>
              <a:spcAft>
                <a:spcPts val="0"/>
              </a:spcAft>
              <a:buClrTx/>
              <a:buSzTx/>
              <a:buFontTx/>
              <a:buNone/>
              <a:tabLst/>
              <a:defRPr/>
            </a:pPr>
            <a:r>
              <a:rPr lang="en-US" baseline="0" dirty="0">
                <a:solidFill>
                  <a:srgbClr val="000000"/>
                </a:solidFill>
              </a:rPr>
              <a:t>Difference from dirt: disassociated from ecosystem. Dirt is dead and lacks the nutrients for plant growth. Example: dirt under fingernails</a:t>
            </a:r>
          </a:p>
          <a:p>
            <a:pPr marL="0" marR="0" indent="0" defTabSz="457200" eaLnBrk="1" fontAlgn="auto" latinLnBrk="0" hangingPunct="1">
              <a:lnSpc>
                <a:spcPct val="117999"/>
              </a:lnSpc>
              <a:spcBef>
                <a:spcPts val="0"/>
              </a:spcBef>
              <a:spcAft>
                <a:spcPts val="0"/>
              </a:spcAft>
              <a:buClrTx/>
              <a:buSzTx/>
              <a:buFontTx/>
              <a:buNone/>
              <a:tabLst/>
              <a:defRPr/>
            </a:pPr>
            <a:r>
              <a:rPr lang="en-US" dirty="0">
                <a:solidFill>
                  <a:srgbClr val="000000"/>
                </a:solidFill>
              </a:rPr>
              <a:t>How is soil made:</a:t>
            </a:r>
            <a:r>
              <a:rPr lang="en-US" baseline="0" dirty="0">
                <a:solidFill>
                  <a:srgbClr val="000000"/>
                </a:solidFill>
              </a:rPr>
              <a:t> weathering of parent material-aka-rocks</a:t>
            </a:r>
          </a:p>
          <a:p>
            <a:pPr marL="0" marR="0" indent="0" defTabSz="457200" eaLnBrk="1" fontAlgn="auto" latinLnBrk="0" hangingPunct="1">
              <a:lnSpc>
                <a:spcPct val="117999"/>
              </a:lnSpc>
              <a:spcBef>
                <a:spcPts val="0"/>
              </a:spcBef>
              <a:spcAft>
                <a:spcPts val="0"/>
              </a:spcAft>
              <a:buClrTx/>
              <a:buSzTx/>
              <a:buFontTx/>
              <a:buNone/>
              <a:tabLst/>
              <a:defRPr/>
            </a:pPr>
            <a:r>
              <a:rPr lang="en-US" baseline="0" dirty="0">
                <a:solidFill>
                  <a:srgbClr val="000000"/>
                </a:solidFill>
              </a:rPr>
              <a:t>What is found in soil: minerals, water, air, organic material living and non living</a:t>
            </a:r>
            <a:endParaRPr lang="en-US" dirty="0">
              <a:solidFill>
                <a:srgbClr val="000000"/>
              </a:solidFill>
            </a:endParaRPr>
          </a:p>
        </p:txBody>
      </p:sp>
    </p:spTree>
    <p:extLst>
      <p:ext uri="{BB962C8B-B14F-4D97-AF65-F5344CB8AC3E}">
        <p14:creationId xmlns:p14="http://schemas.microsoft.com/office/powerpoint/2010/main" val="355682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Humans:</a:t>
            </a:r>
          </a:p>
          <a:p>
            <a:endParaRPr lang="en-US" dirty="0"/>
          </a:p>
          <a:p>
            <a:r>
              <a:rPr lang="en-US" dirty="0"/>
              <a:t>Carbon</a:t>
            </a:r>
          </a:p>
          <a:p>
            <a:r>
              <a:rPr lang="en-US" dirty="0"/>
              <a:t>Oxygen</a:t>
            </a:r>
          </a:p>
          <a:p>
            <a:r>
              <a:rPr lang="en-US" dirty="0"/>
              <a:t>Hydrogen</a:t>
            </a:r>
          </a:p>
          <a:p>
            <a:r>
              <a:rPr lang="en-US" dirty="0"/>
              <a:t>Nitrogen</a:t>
            </a:r>
          </a:p>
          <a:p>
            <a:r>
              <a:rPr lang="en-US" dirty="0"/>
              <a:t>Calcium, </a:t>
            </a:r>
            <a:r>
              <a:rPr lang="en-US" dirty="0" err="1"/>
              <a:t>phosphorus,etc</a:t>
            </a:r>
            <a:r>
              <a:rPr lang="en-US" dirty="0"/>
              <a:t>.</a:t>
            </a:r>
          </a:p>
          <a:p>
            <a:endParaRPr lang="en-US" dirty="0"/>
          </a:p>
          <a:p>
            <a:r>
              <a:rPr lang="en-US" dirty="0"/>
              <a:t>Plants:</a:t>
            </a:r>
          </a:p>
          <a:p>
            <a:endParaRPr lang="en-US" dirty="0"/>
          </a:p>
          <a:p>
            <a:r>
              <a:rPr lang="en-US" dirty="0"/>
              <a:t>Nitrogen</a:t>
            </a:r>
          </a:p>
          <a:p>
            <a:r>
              <a:rPr lang="en-US" dirty="0"/>
              <a:t>Phosphorus</a:t>
            </a:r>
          </a:p>
          <a:p>
            <a:r>
              <a:rPr lang="en-US" dirty="0"/>
              <a:t>Potassium</a:t>
            </a:r>
          </a:p>
          <a:p>
            <a:r>
              <a:rPr lang="en-US" dirty="0"/>
              <a:t>Hydrogen</a:t>
            </a:r>
          </a:p>
          <a:p>
            <a:r>
              <a:rPr lang="en-US" dirty="0"/>
              <a:t>Carbon</a:t>
            </a:r>
          </a:p>
          <a:p>
            <a:r>
              <a:rPr lang="en-US" dirty="0"/>
              <a:t>Oxygen</a:t>
            </a:r>
          </a:p>
          <a:p>
            <a:endParaRPr lang="en-US" dirty="0"/>
          </a:p>
          <a:p>
            <a:endParaRPr lang="en-US" dirty="0"/>
          </a:p>
        </p:txBody>
      </p:sp>
    </p:spTree>
    <p:extLst>
      <p:ext uri="{BB962C8B-B14F-4D97-AF65-F5344CB8AC3E}">
        <p14:creationId xmlns:p14="http://schemas.microsoft.com/office/powerpoint/2010/main" val="736482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sz="2400" i="1"/>
            </a:lvl1pPr>
          </a:lstStyle>
          <a:p>
            <a:r>
              <a:t>–Johnny Appleseed</a:t>
            </a:r>
          </a:p>
        </p:txBody>
      </p:sp>
      <p:sp>
        <p:nvSpPr>
          <p:cNvPr id="94" name="“Type a quote here.”"/>
          <p:cNvSpPr txBox="1">
            <a:spLocks noGrp="1"/>
          </p:cNvSpPr>
          <p:nvPr>
            <p:ph type="body" sz="quarter" idx="14"/>
          </p:nvPr>
        </p:nvSpPr>
        <p:spPr>
          <a:xfrm>
            <a:off x="1270000" y="4308597"/>
            <a:ext cx="10464800" cy="609779"/>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FFFFFF"/>
        </a:solidFill>
        <a:effectLst/>
      </p:bgPr>
    </p:bg>
    <p:spTree>
      <p:nvGrpSpPr>
        <p:cNvPr id="1" name=""/>
        <p:cNvGrpSpPr/>
        <p:nvPr/>
      </p:nvGrpSpPr>
      <p:grpSpPr>
        <a:xfrm>
          <a:off x="0" y="0"/>
          <a:ext cx="0" cy="0"/>
          <a:chOff x="0" y="0"/>
          <a:chExt cx="0" cy="0"/>
        </a:xfrm>
      </p:grpSpPr>
      <p:grpSp>
        <p:nvGrpSpPr>
          <p:cNvPr id="122" name="Group 25"/>
          <p:cNvGrpSpPr/>
          <p:nvPr/>
        </p:nvGrpSpPr>
        <p:grpSpPr>
          <a:xfrm>
            <a:off x="-3082" y="7951892"/>
            <a:ext cx="13010965" cy="1686046"/>
            <a:chOff x="0" y="0"/>
            <a:chExt cx="13010964" cy="1686044"/>
          </a:xfrm>
        </p:grpSpPr>
        <p:sp>
          <p:nvSpPr>
            <p:cNvPr id="117" name="Straight Connector 7"/>
            <p:cNvSpPr/>
            <p:nvPr/>
          </p:nvSpPr>
          <p:spPr>
            <a:xfrm>
              <a:off x="7153195" y="1471717"/>
              <a:ext cx="5857769" cy="1"/>
            </a:xfrm>
            <a:prstGeom prst="line">
              <a:avLst/>
            </a:prstGeom>
            <a:noFill/>
            <a:ln w="50800" cap="flat">
              <a:solidFill>
                <a:srgbClr val="FFD05B"/>
              </a:solidFill>
              <a:prstDash val="solid"/>
              <a:miter lim="800000"/>
            </a:ln>
            <a:effectLst/>
          </p:spPr>
          <p:txBody>
            <a:bodyPr wrap="square" lIns="45718" tIns="45718" rIns="45718" bIns="45718" numCol="1" anchor="t">
              <a:noAutofit/>
            </a:bodyPr>
            <a:lstStyle/>
            <a:p>
              <a:pPr>
                <a:defRPr b="0">
                  <a:solidFill>
                    <a:srgbClr val="000000"/>
                  </a:solidFill>
                  <a:latin typeface="+mn-lt"/>
                  <a:ea typeface="+mn-ea"/>
                  <a:cs typeface="+mn-cs"/>
                  <a:sym typeface="Helvetica Neue Medium"/>
                </a:defRPr>
              </a:pPr>
              <a:endParaRPr/>
            </a:p>
          </p:txBody>
        </p:sp>
        <p:sp>
          <p:nvSpPr>
            <p:cNvPr id="118" name="Straight Connector 8"/>
            <p:cNvSpPr/>
            <p:nvPr/>
          </p:nvSpPr>
          <p:spPr>
            <a:xfrm>
              <a:off x="-1" y="1471716"/>
              <a:ext cx="5625180" cy="2083"/>
            </a:xfrm>
            <a:prstGeom prst="line">
              <a:avLst/>
            </a:prstGeom>
            <a:noFill/>
            <a:ln w="50800" cap="flat">
              <a:solidFill>
                <a:srgbClr val="FFD05B"/>
              </a:solidFill>
              <a:prstDash val="solid"/>
              <a:miter lim="800000"/>
            </a:ln>
            <a:effectLst/>
          </p:spPr>
          <p:txBody>
            <a:bodyPr wrap="square" lIns="45718" tIns="45718" rIns="45718" bIns="45718" numCol="1" anchor="t">
              <a:noAutofit/>
            </a:bodyPr>
            <a:lstStyle/>
            <a:p>
              <a:pPr>
                <a:defRPr b="0">
                  <a:solidFill>
                    <a:srgbClr val="000000"/>
                  </a:solidFill>
                  <a:latin typeface="+mn-lt"/>
                  <a:ea typeface="+mn-ea"/>
                  <a:cs typeface="+mn-cs"/>
                  <a:sym typeface="Helvetica Neue Medium"/>
                </a:defRPr>
              </a:pPr>
              <a:endParaRPr/>
            </a:p>
          </p:txBody>
        </p:sp>
        <p:sp>
          <p:nvSpPr>
            <p:cNvPr id="119" name="Straight Connector 9"/>
            <p:cNvSpPr/>
            <p:nvPr/>
          </p:nvSpPr>
          <p:spPr>
            <a:xfrm>
              <a:off x="-1" y="1390943"/>
              <a:ext cx="5625180" cy="1"/>
            </a:xfrm>
            <a:prstGeom prst="line">
              <a:avLst/>
            </a:prstGeom>
            <a:noFill/>
            <a:ln w="12700" cap="flat">
              <a:solidFill>
                <a:srgbClr val="FFD05B"/>
              </a:solidFill>
              <a:prstDash val="solid"/>
              <a:miter lim="800000"/>
            </a:ln>
            <a:effectLst/>
          </p:spPr>
          <p:txBody>
            <a:bodyPr wrap="square" lIns="45718" tIns="45718" rIns="45718" bIns="45718" numCol="1" anchor="t">
              <a:noAutofit/>
            </a:bodyPr>
            <a:lstStyle/>
            <a:p>
              <a:pPr>
                <a:defRPr b="0">
                  <a:solidFill>
                    <a:srgbClr val="000000"/>
                  </a:solidFill>
                  <a:latin typeface="+mn-lt"/>
                  <a:ea typeface="+mn-ea"/>
                  <a:cs typeface="+mn-cs"/>
                  <a:sym typeface="Helvetica Neue Medium"/>
                </a:defRPr>
              </a:pPr>
              <a:endParaRPr/>
            </a:p>
          </p:txBody>
        </p:sp>
        <p:sp>
          <p:nvSpPr>
            <p:cNvPr id="120" name="Straight Connector 10"/>
            <p:cNvSpPr/>
            <p:nvPr/>
          </p:nvSpPr>
          <p:spPr>
            <a:xfrm>
              <a:off x="7203643" y="1390943"/>
              <a:ext cx="5807320" cy="1"/>
            </a:xfrm>
            <a:prstGeom prst="line">
              <a:avLst/>
            </a:prstGeom>
            <a:noFill/>
            <a:ln w="12700" cap="flat">
              <a:solidFill>
                <a:srgbClr val="FFD05B"/>
              </a:solidFill>
              <a:prstDash val="solid"/>
              <a:miter lim="800000"/>
            </a:ln>
            <a:effectLst/>
          </p:spPr>
          <p:txBody>
            <a:bodyPr wrap="square" lIns="45718" tIns="45718" rIns="45718" bIns="45718" numCol="1" anchor="t">
              <a:noAutofit/>
            </a:bodyPr>
            <a:lstStyle/>
            <a:p>
              <a:pPr>
                <a:defRPr b="0">
                  <a:solidFill>
                    <a:srgbClr val="000000"/>
                  </a:solidFill>
                  <a:latin typeface="+mn-lt"/>
                  <a:ea typeface="+mn-ea"/>
                  <a:cs typeface="+mn-cs"/>
                  <a:sym typeface="Helvetica Neue Medium"/>
                </a:defRPr>
              </a:pPr>
              <a:endParaRPr/>
            </a:p>
          </p:txBody>
        </p:sp>
        <p:pic>
          <p:nvPicPr>
            <p:cNvPr id="121" name="Picture 11" descr="Picture 11"/>
            <p:cNvPicPr>
              <a:picLocks noChangeAspect="1"/>
            </p:cNvPicPr>
            <p:nvPr/>
          </p:nvPicPr>
          <p:blipFill>
            <a:blip r:embed="rId2"/>
            <a:stretch>
              <a:fillRect/>
            </a:stretch>
          </p:blipFill>
          <p:spPr>
            <a:xfrm>
              <a:off x="5612860" y="0"/>
              <a:ext cx="1803796" cy="1686045"/>
            </a:xfrm>
            <a:prstGeom prst="rect">
              <a:avLst/>
            </a:prstGeom>
            <a:ln w="12700" cap="flat">
              <a:noFill/>
              <a:miter lim="400000"/>
            </a:ln>
            <a:effectLst/>
          </p:spPr>
        </p:pic>
      </p:grpSp>
      <p:sp>
        <p:nvSpPr>
          <p:cNvPr id="123" name="Title Text"/>
          <p:cNvSpPr txBox="1">
            <a:spLocks noGrp="1"/>
          </p:cNvSpPr>
          <p:nvPr>
            <p:ph type="title"/>
          </p:nvPr>
        </p:nvSpPr>
        <p:spPr>
          <a:xfrm>
            <a:off x="894078" y="1608665"/>
            <a:ext cx="11216643" cy="1413936"/>
          </a:xfrm>
          <a:prstGeom prst="rect">
            <a:avLst/>
          </a:prstGeom>
        </p:spPr>
        <p:txBody>
          <a:bodyPr lIns="48766" tIns="48766" rIns="48766" bIns="48766"/>
          <a:lstStyle>
            <a:lvl1pPr algn="l" defTabSz="1300480">
              <a:lnSpc>
                <a:spcPct val="90000"/>
              </a:lnSpc>
              <a:defRPr sz="7000">
                <a:solidFill>
                  <a:srgbClr val="47954A"/>
                </a:solidFill>
                <a:latin typeface="Avenir Heavy"/>
                <a:ea typeface="Avenir Heavy"/>
                <a:cs typeface="Avenir Heavy"/>
                <a:sym typeface="Avenir Heavy"/>
              </a:defRPr>
            </a:lvl1pPr>
          </a:lstStyle>
          <a:p>
            <a:r>
              <a:t>Title Text</a:t>
            </a:r>
          </a:p>
        </p:txBody>
      </p:sp>
      <p:sp>
        <p:nvSpPr>
          <p:cNvPr id="124" name="Body Level One…"/>
          <p:cNvSpPr txBox="1">
            <a:spLocks noGrp="1"/>
          </p:cNvSpPr>
          <p:nvPr>
            <p:ph type="body" idx="1"/>
          </p:nvPr>
        </p:nvSpPr>
        <p:spPr>
          <a:xfrm>
            <a:off x="894078" y="3166533"/>
            <a:ext cx="11216643" cy="4641429"/>
          </a:xfrm>
          <a:prstGeom prst="rect">
            <a:avLst/>
          </a:prstGeom>
        </p:spPr>
        <p:txBody>
          <a:bodyPr lIns="48766" tIns="48766" rIns="48766" bIns="48766" anchor="t"/>
          <a:lstStyle>
            <a:lvl1pPr marL="832757" indent="-832757" defTabSz="1300480">
              <a:lnSpc>
                <a:spcPct val="90000"/>
              </a:lnSpc>
              <a:spcBef>
                <a:spcPts val="1400"/>
              </a:spcBef>
              <a:buClrTx/>
              <a:buSzPct val="100000"/>
              <a:buFont typeface="Arial"/>
              <a:defRPr sz="10200" b="1">
                <a:solidFill>
                  <a:srgbClr val="000000"/>
                </a:solidFill>
                <a:latin typeface="Copperplate"/>
                <a:ea typeface="Copperplate"/>
                <a:cs typeface="Copperplate"/>
                <a:sym typeface="Copperplate"/>
              </a:defRPr>
            </a:lvl1pPr>
            <a:lvl2pPr marL="1428750" indent="-971550" defTabSz="1300480">
              <a:lnSpc>
                <a:spcPct val="90000"/>
              </a:lnSpc>
              <a:spcBef>
                <a:spcPts val="1400"/>
              </a:spcBef>
              <a:buClrTx/>
              <a:buSzPct val="100000"/>
              <a:buFont typeface="Arial"/>
              <a:defRPr sz="10200" b="1">
                <a:solidFill>
                  <a:srgbClr val="000000"/>
                </a:solidFill>
                <a:latin typeface="Copperplate"/>
                <a:ea typeface="Copperplate"/>
                <a:cs typeface="Copperplate"/>
                <a:sym typeface="Copperplate"/>
              </a:defRPr>
            </a:lvl2pPr>
            <a:lvl3pPr marL="2080259" indent="-1165858" defTabSz="1300480">
              <a:lnSpc>
                <a:spcPct val="90000"/>
              </a:lnSpc>
              <a:spcBef>
                <a:spcPts val="1400"/>
              </a:spcBef>
              <a:buClrTx/>
              <a:buSzPct val="100000"/>
              <a:buFont typeface="Arial"/>
              <a:defRPr sz="10200" b="1">
                <a:solidFill>
                  <a:srgbClr val="000000"/>
                </a:solidFill>
                <a:latin typeface="Copperplate"/>
                <a:ea typeface="Copperplate"/>
                <a:cs typeface="Copperplate"/>
                <a:sym typeface="Copperplate"/>
              </a:defRPr>
            </a:lvl3pPr>
            <a:lvl4pPr marL="2667000" indent="-1295400" defTabSz="1300480">
              <a:lnSpc>
                <a:spcPct val="90000"/>
              </a:lnSpc>
              <a:spcBef>
                <a:spcPts val="1400"/>
              </a:spcBef>
              <a:buClrTx/>
              <a:buSzPct val="100000"/>
              <a:buFont typeface="Arial"/>
              <a:defRPr sz="10200" b="1">
                <a:solidFill>
                  <a:srgbClr val="000000"/>
                </a:solidFill>
                <a:latin typeface="Copperplate"/>
                <a:ea typeface="Copperplate"/>
                <a:cs typeface="Copperplate"/>
                <a:sym typeface="Copperplate"/>
              </a:defRPr>
            </a:lvl4pPr>
            <a:lvl5pPr marL="3124200" indent="-1295400" defTabSz="1300480">
              <a:lnSpc>
                <a:spcPct val="90000"/>
              </a:lnSpc>
              <a:spcBef>
                <a:spcPts val="1400"/>
              </a:spcBef>
              <a:buClrTx/>
              <a:buSzPct val="100000"/>
              <a:buFont typeface="Arial"/>
              <a:defRPr sz="10200" b="1">
                <a:solidFill>
                  <a:srgbClr val="000000"/>
                </a:solidFill>
                <a:latin typeface="Copperplate"/>
                <a:ea typeface="Copperplate"/>
                <a:cs typeface="Copperplate"/>
                <a:sym typeface="Copperplate"/>
              </a:defRPr>
            </a:lvl5pPr>
          </a:lstStyle>
          <a:p>
            <a:r>
              <a:t>Body Level One</a:t>
            </a:r>
          </a:p>
          <a:p>
            <a:pPr lvl="1"/>
            <a:r>
              <a:t>Body Level Two</a:t>
            </a:r>
          </a:p>
          <a:p>
            <a:pPr lvl="2"/>
            <a:r>
              <a:t>Body Level Three</a:t>
            </a:r>
          </a:p>
          <a:p>
            <a:pPr lvl="3"/>
            <a:r>
              <a:t>Body Level Four</a:t>
            </a:r>
          </a:p>
          <a:p>
            <a:pPr lvl="4"/>
            <a:r>
              <a:t>Body Level Five</a:t>
            </a:r>
          </a:p>
        </p:txBody>
      </p:sp>
      <p:sp>
        <p:nvSpPr>
          <p:cNvPr id="125" name="Slide Number"/>
          <p:cNvSpPr txBox="1">
            <a:spLocks noGrp="1"/>
          </p:cNvSpPr>
          <p:nvPr>
            <p:ph type="sldNum" sz="quarter" idx="2"/>
          </p:nvPr>
        </p:nvSpPr>
        <p:spPr>
          <a:xfrm>
            <a:off x="11787365" y="7872362"/>
            <a:ext cx="323357" cy="338835"/>
          </a:xfrm>
          <a:prstGeom prst="rect">
            <a:avLst/>
          </a:prstGeom>
        </p:spPr>
        <p:txBody>
          <a:bodyPr lIns="48766" tIns="48766" rIns="48766" bIns="48766" anchor="ctr"/>
          <a:lstStyle>
            <a:lvl1pPr algn="r" defTabSz="1300480">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19250" y="673100"/>
            <a:ext cx="9758016"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8919"/>
            <a:ext cx="5334001" cy="82169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31000" y="4965700"/>
            <a:ext cx="5334000" cy="3898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31000" y="635000"/>
            <a:ext cx="5334000" cy="3898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635000"/>
            <a:ext cx="5334000" cy="8229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8"/>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kscorn.com"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hyperlink" Target="http://aspeagro.com/en_nutrients_periodic_table.html" TargetMode="External"/><Relationship Id="rId4" Type="http://schemas.openxmlformats.org/officeDocument/2006/relationships/image" Target="../media/image10.gif"/></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hyperlink" Target="https://www.youtube.com/watch?time_continue=2&amp;v=KhsCg7pmv0o"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RdIV_UZFK9A" TargetMode="External"/><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5iMw7-GIJFE" TargetMode="External"/><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Q4lNCupJAwU" TargetMode="External"/><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ontent Placeholder 2"/>
          <p:cNvSpPr txBox="1">
            <a:spLocks noGrp="1"/>
          </p:cNvSpPr>
          <p:nvPr>
            <p:ph type="body" sz="quarter" idx="1"/>
          </p:nvPr>
        </p:nvSpPr>
        <p:spPr>
          <a:xfrm>
            <a:off x="3568628" y="4340853"/>
            <a:ext cx="7934253" cy="2169628"/>
          </a:xfrm>
          <a:prstGeom prst="rect">
            <a:avLst/>
          </a:prstGeom>
        </p:spPr>
        <p:txBody>
          <a:bodyPr lIns="45719" tIns="45719" rIns="45719" bIns="45719"/>
          <a:lstStyle/>
          <a:p>
            <a:pPr marL="0" indent="0" algn="ctr" defTabSz="758951">
              <a:spcBef>
                <a:spcPts val="800"/>
              </a:spcBef>
              <a:buSzTx/>
              <a:buFontTx/>
              <a:buNone/>
              <a:defRPr sz="2739" b="0">
                <a:latin typeface="Avenir Light"/>
                <a:ea typeface="Avenir Light"/>
                <a:cs typeface="Avenir Light"/>
                <a:sym typeface="Avenir Light"/>
              </a:defRPr>
            </a:pPr>
            <a:r>
              <a:rPr dirty="0">
                <a:latin typeface="Avenir Heavy"/>
                <a:ea typeface="Avenir Heavy"/>
                <a:cs typeface="Avenir Heavy"/>
                <a:sym typeface="Avenir Heavy"/>
              </a:rPr>
              <a:t>Kansas Corn - Seed to STEM</a:t>
            </a:r>
            <a:r>
              <a:rPr dirty="0"/>
              <a:t> - </a:t>
            </a:r>
            <a:r>
              <a:rPr u="sng" dirty="0">
                <a:solidFill>
                  <a:srgbClr val="0563C1"/>
                </a:solidFill>
                <a:uFill>
                  <a:solidFill>
                    <a:srgbClr val="0563C1"/>
                  </a:solidFill>
                </a:uFill>
                <a:hlinkClick r:id="rId2"/>
              </a:rPr>
              <a:t>kscorn.com</a:t>
            </a:r>
          </a:p>
        </p:txBody>
      </p:sp>
      <p:sp>
        <p:nvSpPr>
          <p:cNvPr id="135" name="Kansas Corn:…"/>
          <p:cNvSpPr txBox="1">
            <a:spLocks noGrp="1"/>
          </p:cNvSpPr>
          <p:nvPr>
            <p:ph type="title"/>
          </p:nvPr>
        </p:nvSpPr>
        <p:spPr>
          <a:xfrm>
            <a:off x="4149509" y="1188483"/>
            <a:ext cx="8503585" cy="2575876"/>
          </a:xfrm>
          <a:prstGeom prst="rect">
            <a:avLst/>
          </a:prstGeom>
          <a:solidFill>
            <a:srgbClr val="FFDD6A"/>
          </a:solidFill>
          <a:ln w="50800">
            <a:solidFill>
              <a:srgbClr val="000000"/>
            </a:solidFill>
          </a:ln>
          <a:effectLst>
            <a:outerShdw blurRad="203200" dir="5400000" rotWithShape="0">
              <a:srgbClr val="000000"/>
            </a:outerShdw>
          </a:effectLst>
        </p:spPr>
        <p:txBody>
          <a:bodyPr lIns="48767" tIns="48767" rIns="48767" bIns="48767"/>
          <a:lstStyle/>
          <a:p>
            <a:pPr defTabSz="806297">
              <a:defRPr sz="5208">
                <a:solidFill>
                  <a:srgbClr val="000000"/>
                </a:solidFill>
              </a:defRPr>
            </a:pPr>
            <a:r>
              <a:rPr dirty="0"/>
              <a:t>  Kansas Corn: </a:t>
            </a:r>
          </a:p>
          <a:p>
            <a:pPr defTabSz="806297">
              <a:defRPr sz="5208">
                <a:solidFill>
                  <a:srgbClr val="000000"/>
                </a:solidFill>
                <a:latin typeface="Avenir Book"/>
                <a:ea typeface="Avenir Book"/>
                <a:cs typeface="Avenir Book"/>
                <a:sym typeface="Avenir Book"/>
              </a:defRPr>
            </a:pPr>
            <a:r>
              <a:rPr lang="en-US" dirty="0"/>
              <a:t>						Soil Sleuths</a:t>
            </a:r>
            <a:endParaRPr dirty="0"/>
          </a:p>
        </p:txBody>
      </p:sp>
      <p:pic>
        <p:nvPicPr>
          <p:cNvPr id="136" name="Picture 3" descr="Picture 3"/>
          <p:cNvPicPr>
            <a:picLocks noChangeAspect="1"/>
          </p:cNvPicPr>
          <p:nvPr/>
        </p:nvPicPr>
        <p:blipFill>
          <a:blip r:embed="rId3"/>
          <a:stretch>
            <a:fillRect/>
          </a:stretch>
        </p:blipFill>
        <p:spPr>
          <a:xfrm rot="18833500">
            <a:off x="-2626621" y="1101366"/>
            <a:ext cx="8848860" cy="5899240"/>
          </a:xfrm>
          <a:prstGeom prst="rect">
            <a:avLst/>
          </a:prstGeom>
          <a:ln w="12700">
            <a:miter lim="400000"/>
          </a:ln>
          <a:effectLst>
            <a:outerShdw blurRad="127000" dist="165100" dir="5400000" rotWithShape="0">
              <a:srgbClr val="000000">
                <a:alpha val="79857"/>
              </a:srgbClr>
            </a:outerShdw>
          </a:effectLst>
        </p:spPr>
      </p:pic>
      <p:sp>
        <p:nvSpPr>
          <p:cNvPr id="137" name="Twitter: #kansascornSTEM…"/>
          <p:cNvSpPr txBox="1"/>
          <p:nvPr/>
        </p:nvSpPr>
        <p:spPr>
          <a:xfrm>
            <a:off x="2713620" y="7061575"/>
            <a:ext cx="2911171" cy="11582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p>
            <a:pPr defTabSz="914400">
              <a:defRPr b="0">
                <a:solidFill>
                  <a:srgbClr val="274EFA"/>
                </a:solidFill>
                <a:latin typeface="Calibri"/>
                <a:ea typeface="Calibri"/>
                <a:cs typeface="Calibri"/>
                <a:sym typeface="Calibri"/>
              </a:defRPr>
            </a:pPr>
            <a:r>
              <a:t>Twitter: #kansascornSTEM</a:t>
            </a:r>
          </a:p>
          <a:p>
            <a:pPr defTabSz="914400">
              <a:defRPr b="0">
                <a:solidFill>
                  <a:srgbClr val="274EFA"/>
                </a:solidFill>
                <a:latin typeface="Calibri"/>
                <a:ea typeface="Calibri"/>
                <a:cs typeface="Calibri"/>
                <a:sym typeface="Calibri"/>
              </a:defRPr>
            </a:pPr>
            <a:r>
              <a:t>@kansascornSTEM</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icture 3" descr="Picture 3"/>
          <p:cNvPicPr>
            <a:picLocks noChangeAspect="1"/>
          </p:cNvPicPr>
          <p:nvPr/>
        </p:nvPicPr>
        <p:blipFill>
          <a:blip r:embed="rId2"/>
          <a:srcRect t="32340" b="46022"/>
          <a:stretch>
            <a:fillRect/>
          </a:stretch>
        </p:blipFill>
        <p:spPr>
          <a:xfrm>
            <a:off x="9722" y="84792"/>
            <a:ext cx="12985510" cy="1391086"/>
          </a:xfrm>
          <a:prstGeom prst="rect">
            <a:avLst/>
          </a:prstGeom>
          <a:ln w="12700">
            <a:miter lim="400000"/>
          </a:ln>
          <a:effectLst>
            <a:outerShdw blurRad="152400" dist="55182" dir="5400000" rotWithShape="0">
              <a:srgbClr val="000000">
                <a:alpha val="64885"/>
              </a:srgbClr>
            </a:outerShdw>
          </a:effectLst>
        </p:spPr>
      </p:pic>
      <p:sp>
        <p:nvSpPr>
          <p:cNvPr id="141" name="Content Placeholder 2"/>
          <p:cNvSpPr txBox="1">
            <a:spLocks noGrp="1"/>
          </p:cNvSpPr>
          <p:nvPr>
            <p:ph type="body" sz="quarter" idx="1"/>
          </p:nvPr>
        </p:nvSpPr>
        <p:spPr>
          <a:xfrm>
            <a:off x="225244" y="145602"/>
            <a:ext cx="12554312" cy="1178793"/>
          </a:xfrm>
          <a:prstGeom prst="rect">
            <a:avLst/>
          </a:prstGeom>
        </p:spPr>
        <p:txBody>
          <a:bodyPr lIns="54185" tIns="54185" rIns="54185" bIns="54185">
            <a:normAutofit fontScale="92500"/>
          </a:bodyPr>
          <a:lstStyle>
            <a:lvl1pPr marL="0" indent="0" algn="ctr" defTabSz="949349">
              <a:spcBef>
                <a:spcPts val="1000"/>
              </a:spcBef>
              <a:buSzTx/>
              <a:buNone/>
              <a:defRPr sz="8100"/>
            </a:lvl1pPr>
          </a:lstStyle>
          <a:p>
            <a:r>
              <a:rPr lang="en-US" dirty="0"/>
              <a:t>Soil and Air Space Investigation</a:t>
            </a:r>
            <a:endParaRPr dirty="0"/>
          </a:p>
        </p:txBody>
      </p:sp>
      <p:sp>
        <p:nvSpPr>
          <p:cNvPr id="3" name="TextBox 2"/>
          <p:cNvSpPr txBox="1"/>
          <p:nvPr/>
        </p:nvSpPr>
        <p:spPr>
          <a:xfrm>
            <a:off x="756159" y="4287527"/>
            <a:ext cx="1060374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5000" b="0" i="0" u="none" strike="noStrike" cap="none" spc="0" normalizeH="0" baseline="0" dirty="0">
                <a:ln>
                  <a:noFill/>
                </a:ln>
                <a:solidFill>
                  <a:srgbClr val="000000"/>
                </a:solidFill>
                <a:effectLst/>
                <a:uFillTx/>
                <a:latin typeface="Helvetica Neue"/>
                <a:ea typeface="Helvetica Neue"/>
                <a:cs typeface="Helvetica Neue"/>
                <a:sym typeface="Helvetica Neue"/>
              </a:rPr>
              <a:t>S7 in Soil</a:t>
            </a:r>
            <a:r>
              <a:rPr kumimoji="0" lang="en-US" sz="5000" b="0" i="0" u="none" strike="noStrike" cap="none" spc="0" normalizeH="0" dirty="0">
                <a:ln>
                  <a:noFill/>
                </a:ln>
                <a:solidFill>
                  <a:srgbClr val="000000"/>
                </a:solidFill>
                <a:effectLst/>
                <a:uFillTx/>
                <a:latin typeface="Helvetica Neue"/>
                <a:ea typeface="Helvetica Neue"/>
                <a:cs typeface="Helvetica Neue"/>
                <a:sym typeface="Helvetica Neue"/>
              </a:rPr>
              <a:t> Sleuths Lab</a:t>
            </a:r>
            <a:endParaRPr kumimoji="0" lang="en-US" sz="5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117873370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icture 3" descr="Picture 3"/>
          <p:cNvPicPr>
            <a:picLocks noChangeAspect="1"/>
          </p:cNvPicPr>
          <p:nvPr/>
        </p:nvPicPr>
        <p:blipFill>
          <a:blip r:embed="rId2"/>
          <a:srcRect t="32340" b="46022"/>
          <a:stretch>
            <a:fillRect/>
          </a:stretch>
        </p:blipFill>
        <p:spPr>
          <a:xfrm>
            <a:off x="9722" y="84792"/>
            <a:ext cx="12985510" cy="1391086"/>
          </a:xfrm>
          <a:prstGeom prst="rect">
            <a:avLst/>
          </a:prstGeom>
          <a:ln w="12700">
            <a:miter lim="400000"/>
          </a:ln>
          <a:effectLst>
            <a:outerShdw blurRad="152400" dist="55182" dir="5400000" rotWithShape="0">
              <a:srgbClr val="000000">
                <a:alpha val="64885"/>
              </a:srgbClr>
            </a:outerShdw>
          </a:effectLst>
        </p:spPr>
      </p:pic>
      <p:sp>
        <p:nvSpPr>
          <p:cNvPr id="141" name="Content Placeholder 2"/>
          <p:cNvSpPr txBox="1">
            <a:spLocks noGrp="1"/>
          </p:cNvSpPr>
          <p:nvPr>
            <p:ph type="body" sz="quarter" idx="1"/>
          </p:nvPr>
        </p:nvSpPr>
        <p:spPr>
          <a:xfrm>
            <a:off x="225244" y="145602"/>
            <a:ext cx="12554312" cy="1178793"/>
          </a:xfrm>
          <a:prstGeom prst="rect">
            <a:avLst/>
          </a:prstGeom>
        </p:spPr>
        <p:txBody>
          <a:bodyPr lIns="54185" tIns="54185" rIns="54185" bIns="54185">
            <a:normAutofit lnSpcReduction="10000"/>
          </a:bodyPr>
          <a:lstStyle>
            <a:lvl1pPr marL="0" indent="0" algn="ctr" defTabSz="949349">
              <a:spcBef>
                <a:spcPts val="1000"/>
              </a:spcBef>
              <a:buSzTx/>
              <a:buNone/>
              <a:defRPr sz="8100"/>
            </a:lvl1pPr>
          </a:lstStyle>
          <a:p>
            <a:r>
              <a:rPr lang="en-US" dirty="0"/>
              <a:t>Soil and Water Investigation</a:t>
            </a:r>
            <a:endParaRPr dirty="0"/>
          </a:p>
        </p:txBody>
      </p:sp>
      <p:sp>
        <p:nvSpPr>
          <p:cNvPr id="3" name="TextBox 2"/>
          <p:cNvSpPr txBox="1"/>
          <p:nvPr/>
        </p:nvSpPr>
        <p:spPr>
          <a:xfrm>
            <a:off x="756159" y="4287527"/>
            <a:ext cx="1060374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5000" b="0" i="0" u="none" strike="noStrike" cap="none" spc="0" normalizeH="0" baseline="0" dirty="0">
                <a:ln>
                  <a:noFill/>
                </a:ln>
                <a:solidFill>
                  <a:srgbClr val="000000"/>
                </a:solidFill>
                <a:effectLst/>
                <a:uFillTx/>
                <a:latin typeface="Helvetica Neue"/>
                <a:ea typeface="Helvetica Neue"/>
                <a:cs typeface="Helvetica Neue"/>
                <a:sym typeface="Helvetica Neue"/>
              </a:rPr>
              <a:t>S8-S9 in Soil</a:t>
            </a:r>
            <a:r>
              <a:rPr kumimoji="0" lang="en-US" sz="5000" b="0" i="0" u="none" strike="noStrike" cap="none" spc="0" normalizeH="0" dirty="0">
                <a:ln>
                  <a:noFill/>
                </a:ln>
                <a:solidFill>
                  <a:srgbClr val="000000"/>
                </a:solidFill>
                <a:effectLst/>
                <a:uFillTx/>
                <a:latin typeface="Helvetica Neue"/>
                <a:ea typeface="Helvetica Neue"/>
                <a:cs typeface="Helvetica Neue"/>
                <a:sym typeface="Helvetica Neue"/>
              </a:rPr>
              <a:t> Sleuths Lab</a:t>
            </a:r>
            <a:endParaRPr kumimoji="0" lang="en-US" sz="5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02789378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icture 3" descr="Picture 3"/>
          <p:cNvPicPr>
            <a:picLocks noChangeAspect="1"/>
          </p:cNvPicPr>
          <p:nvPr/>
        </p:nvPicPr>
        <p:blipFill>
          <a:blip r:embed="rId2"/>
          <a:srcRect t="32340" b="46022"/>
          <a:stretch>
            <a:fillRect/>
          </a:stretch>
        </p:blipFill>
        <p:spPr>
          <a:xfrm>
            <a:off x="9722" y="84792"/>
            <a:ext cx="12985510" cy="1391086"/>
          </a:xfrm>
          <a:prstGeom prst="rect">
            <a:avLst/>
          </a:prstGeom>
          <a:ln w="12700">
            <a:miter lim="400000"/>
          </a:ln>
          <a:effectLst>
            <a:outerShdw blurRad="152400" dist="55182" dir="5400000" rotWithShape="0">
              <a:srgbClr val="000000">
                <a:alpha val="64885"/>
              </a:srgbClr>
            </a:outerShdw>
          </a:effectLst>
        </p:spPr>
      </p:pic>
      <p:sp>
        <p:nvSpPr>
          <p:cNvPr id="141" name="Content Placeholder 2"/>
          <p:cNvSpPr txBox="1">
            <a:spLocks noGrp="1"/>
          </p:cNvSpPr>
          <p:nvPr>
            <p:ph type="body" sz="quarter" idx="1"/>
          </p:nvPr>
        </p:nvSpPr>
        <p:spPr>
          <a:xfrm>
            <a:off x="225244" y="145602"/>
            <a:ext cx="12554312" cy="1178793"/>
          </a:xfrm>
          <a:prstGeom prst="rect">
            <a:avLst/>
          </a:prstGeom>
        </p:spPr>
        <p:txBody>
          <a:bodyPr lIns="54185" tIns="54185" rIns="54185" bIns="54185">
            <a:normAutofit lnSpcReduction="10000"/>
          </a:bodyPr>
          <a:lstStyle>
            <a:lvl1pPr marL="0" indent="0" algn="ctr" defTabSz="949349">
              <a:spcBef>
                <a:spcPts val="1000"/>
              </a:spcBef>
              <a:buSzTx/>
              <a:buNone/>
              <a:defRPr sz="8100"/>
            </a:lvl1pPr>
          </a:lstStyle>
          <a:p>
            <a:r>
              <a:rPr lang="en-US" dirty="0" err="1"/>
              <a:t>Mudwatts</a:t>
            </a:r>
            <a:endParaRPr dirty="0"/>
          </a:p>
        </p:txBody>
      </p:sp>
      <p:sp>
        <p:nvSpPr>
          <p:cNvPr id="4" name="TextBox 3"/>
          <p:cNvSpPr txBox="1"/>
          <p:nvPr/>
        </p:nvSpPr>
        <p:spPr>
          <a:xfrm>
            <a:off x="1634371" y="3610399"/>
            <a:ext cx="9720706" cy="31803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285750" indent="-285750">
              <a:buFont typeface="Arial" panose="020B0604020202020204" pitchFamily="34" charset="0"/>
              <a:buChar char="•"/>
            </a:pPr>
            <a:r>
              <a:rPr lang="en-US" sz="4000" dirty="0">
                <a:solidFill>
                  <a:schemeClr val="bg1"/>
                </a:solidFill>
              </a:rPr>
              <a:t>Seed to Stem 1.0 “Starts with Soil”</a:t>
            </a:r>
          </a:p>
          <a:p>
            <a:endParaRPr lang="en-US" sz="4000" dirty="0">
              <a:solidFill>
                <a:schemeClr val="bg1"/>
              </a:solidFill>
            </a:endParaRPr>
          </a:p>
          <a:p>
            <a:pPr marL="285750" indent="-285750">
              <a:buFont typeface="Arial" panose="020B0604020202020204" pitchFamily="34" charset="0"/>
              <a:buChar char="•"/>
            </a:pPr>
            <a:r>
              <a:rPr lang="en-US" sz="4000" dirty="0">
                <a:solidFill>
                  <a:schemeClr val="bg1"/>
                </a:solidFill>
              </a:rPr>
              <a:t>“Soil Sleuths” is the updated version</a:t>
            </a:r>
          </a:p>
          <a:p>
            <a:r>
              <a:rPr lang="en-US" sz="4000" dirty="0">
                <a:solidFill>
                  <a:schemeClr val="bg1"/>
                </a:solidFill>
              </a:rPr>
              <a:t> </a:t>
            </a:r>
          </a:p>
          <a:p>
            <a:pPr marL="285750" indent="-285750">
              <a:buFont typeface="Arial" panose="020B0604020202020204" pitchFamily="34" charset="0"/>
              <a:buChar char="•"/>
            </a:pPr>
            <a:r>
              <a:rPr lang="en-US" sz="4000" dirty="0" err="1">
                <a:solidFill>
                  <a:schemeClr val="bg1"/>
                </a:solidFill>
              </a:rPr>
              <a:t>Mudwatts</a:t>
            </a:r>
            <a:r>
              <a:rPr lang="en-US" sz="4000" dirty="0">
                <a:solidFill>
                  <a:schemeClr val="bg1"/>
                </a:solidFill>
              </a:rPr>
              <a:t> are one part of this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icture 3" descr="Picture 3"/>
          <p:cNvPicPr>
            <a:picLocks noChangeAspect="1"/>
          </p:cNvPicPr>
          <p:nvPr/>
        </p:nvPicPr>
        <p:blipFill>
          <a:blip r:embed="rId2"/>
          <a:srcRect t="32340" b="46022"/>
          <a:stretch>
            <a:fillRect/>
          </a:stretch>
        </p:blipFill>
        <p:spPr>
          <a:xfrm>
            <a:off x="9722" y="84792"/>
            <a:ext cx="12985510" cy="1391086"/>
          </a:xfrm>
          <a:prstGeom prst="rect">
            <a:avLst/>
          </a:prstGeom>
          <a:ln w="12700">
            <a:miter lim="400000"/>
          </a:ln>
          <a:effectLst>
            <a:outerShdw blurRad="152400" dist="55182" dir="5400000" rotWithShape="0">
              <a:srgbClr val="000000">
                <a:alpha val="64885"/>
              </a:srgbClr>
            </a:outerShdw>
          </a:effectLst>
        </p:spPr>
      </p:pic>
      <p:sp>
        <p:nvSpPr>
          <p:cNvPr id="141" name="Content Placeholder 2"/>
          <p:cNvSpPr txBox="1">
            <a:spLocks noGrp="1"/>
          </p:cNvSpPr>
          <p:nvPr>
            <p:ph type="body" sz="quarter" idx="1"/>
          </p:nvPr>
        </p:nvSpPr>
        <p:spPr>
          <a:xfrm>
            <a:off x="225244" y="145602"/>
            <a:ext cx="12554312" cy="1178793"/>
          </a:xfrm>
          <a:prstGeom prst="rect">
            <a:avLst/>
          </a:prstGeom>
        </p:spPr>
        <p:txBody>
          <a:bodyPr lIns="54185" tIns="54185" rIns="54185" bIns="54185">
            <a:normAutofit fontScale="92500" lnSpcReduction="10000"/>
          </a:bodyPr>
          <a:lstStyle>
            <a:lvl1pPr marL="0" indent="0" algn="ctr" defTabSz="949349">
              <a:spcBef>
                <a:spcPts val="1000"/>
              </a:spcBef>
              <a:buSzTx/>
              <a:buNone/>
              <a:defRPr sz="8100"/>
            </a:lvl1pPr>
          </a:lstStyle>
          <a:p>
            <a:r>
              <a:rPr lang="en-US" sz="8800" dirty="0"/>
              <a:t>What can be found in soil? </a:t>
            </a:r>
          </a:p>
          <a:p>
            <a:endParaRPr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795225"/>
            <a:ext cx="5596841" cy="59699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896827" y="3013614"/>
            <a:ext cx="7100149" cy="3708140"/>
          </a:xfrm>
          <a:prstGeom prst="rect">
            <a:avLst/>
          </a:prstGeom>
        </p:spPr>
      </p:pic>
      <p:sp>
        <p:nvSpPr>
          <p:cNvPr id="2" name="Rectangle 1"/>
          <p:cNvSpPr/>
          <p:nvPr/>
        </p:nvSpPr>
        <p:spPr>
          <a:xfrm>
            <a:off x="6936619" y="7499768"/>
            <a:ext cx="6502400" cy="830997"/>
          </a:xfrm>
          <a:prstGeom prst="rect">
            <a:avLst/>
          </a:prstGeom>
        </p:spPr>
        <p:txBody>
          <a:bodyPr>
            <a:spAutoFit/>
          </a:bodyPr>
          <a:lstStyle/>
          <a:p>
            <a:r>
              <a:rPr lang="en-US" dirty="0">
                <a:hlinkClick r:id="rId5"/>
              </a:rPr>
              <a:t>Interactive plant essential elements website</a:t>
            </a:r>
            <a:endParaRPr lang="en-US" dirty="0"/>
          </a:p>
        </p:txBody>
      </p:sp>
    </p:spTree>
    <p:extLst>
      <p:ext uri="{BB962C8B-B14F-4D97-AF65-F5344CB8AC3E}">
        <p14:creationId xmlns:p14="http://schemas.microsoft.com/office/powerpoint/2010/main" val="203180546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icture 3" descr="Picture 3"/>
          <p:cNvPicPr>
            <a:picLocks noChangeAspect="1"/>
          </p:cNvPicPr>
          <p:nvPr/>
        </p:nvPicPr>
        <p:blipFill>
          <a:blip r:embed="rId2"/>
          <a:srcRect t="32340" b="46022"/>
          <a:stretch>
            <a:fillRect/>
          </a:stretch>
        </p:blipFill>
        <p:spPr>
          <a:xfrm>
            <a:off x="9722" y="84792"/>
            <a:ext cx="12985510" cy="1391086"/>
          </a:xfrm>
          <a:prstGeom prst="rect">
            <a:avLst/>
          </a:prstGeom>
          <a:ln w="12700">
            <a:miter lim="400000"/>
          </a:ln>
          <a:effectLst>
            <a:outerShdw blurRad="152400" dist="55182" dir="5400000" rotWithShape="0">
              <a:srgbClr val="000000">
                <a:alpha val="64885"/>
              </a:srgbClr>
            </a:outerShdw>
          </a:effectLst>
        </p:spPr>
      </p:pic>
      <p:sp>
        <p:nvSpPr>
          <p:cNvPr id="141" name="Content Placeholder 2"/>
          <p:cNvSpPr txBox="1">
            <a:spLocks noGrp="1"/>
          </p:cNvSpPr>
          <p:nvPr>
            <p:ph type="body" sz="quarter" idx="1"/>
          </p:nvPr>
        </p:nvSpPr>
        <p:spPr>
          <a:xfrm>
            <a:off x="225244" y="145602"/>
            <a:ext cx="12554312" cy="1178793"/>
          </a:xfrm>
          <a:prstGeom prst="rect">
            <a:avLst/>
          </a:prstGeom>
        </p:spPr>
        <p:txBody>
          <a:bodyPr lIns="54185" tIns="54185" rIns="54185" bIns="54185">
            <a:normAutofit fontScale="55000" lnSpcReduction="20000"/>
          </a:bodyPr>
          <a:lstStyle>
            <a:lvl1pPr marL="0" indent="0" algn="ctr" defTabSz="949349">
              <a:spcBef>
                <a:spcPts val="1000"/>
              </a:spcBef>
              <a:buSzTx/>
              <a:buNone/>
              <a:defRPr sz="8100"/>
            </a:lvl1pPr>
          </a:lstStyle>
          <a:p>
            <a:r>
              <a:rPr lang="en-US" sz="8800" dirty="0"/>
              <a:t>What else is in soil that the average person does not think about? </a:t>
            </a:r>
          </a:p>
          <a:p>
            <a:endParaRPr dirty="0"/>
          </a:p>
        </p:txBody>
      </p:sp>
      <p:sp>
        <p:nvSpPr>
          <p:cNvPr id="2" name="Rectangle 1"/>
          <p:cNvSpPr/>
          <p:nvPr/>
        </p:nvSpPr>
        <p:spPr>
          <a:xfrm rot="19973925">
            <a:off x="2410369" y="3912718"/>
            <a:ext cx="8162906" cy="1938992"/>
          </a:xfrm>
          <a:prstGeom prst="rect">
            <a:avLst/>
          </a:prstGeom>
        </p:spPr>
        <p:txBody>
          <a:bodyPr wrap="square">
            <a:spAutoFit/>
          </a:bodyPr>
          <a:lstStyle/>
          <a:p>
            <a:r>
              <a:rPr lang="en-US" sz="12000" dirty="0">
                <a:ln w="22225">
                  <a:solidFill>
                    <a:schemeClr val="accent2"/>
                  </a:solidFill>
                  <a:prstDash val="solid"/>
                </a:ln>
                <a:solidFill>
                  <a:srgbClr val="FF0000"/>
                </a:solidFill>
              </a:rPr>
              <a:t>Microbes</a:t>
            </a:r>
            <a:endParaRPr lang="en-US" sz="12000" dirty="0"/>
          </a:p>
        </p:txBody>
      </p:sp>
    </p:spTree>
    <p:extLst>
      <p:ext uri="{BB962C8B-B14F-4D97-AF65-F5344CB8AC3E}">
        <p14:creationId xmlns:p14="http://schemas.microsoft.com/office/powerpoint/2010/main" val="355132977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icture 3" descr="Picture 3"/>
          <p:cNvPicPr>
            <a:picLocks noChangeAspect="1"/>
          </p:cNvPicPr>
          <p:nvPr/>
        </p:nvPicPr>
        <p:blipFill>
          <a:blip r:embed="rId2"/>
          <a:srcRect t="32340" b="46022"/>
          <a:stretch>
            <a:fillRect/>
          </a:stretch>
        </p:blipFill>
        <p:spPr>
          <a:xfrm>
            <a:off x="9722" y="84792"/>
            <a:ext cx="12985510" cy="1391086"/>
          </a:xfrm>
          <a:prstGeom prst="rect">
            <a:avLst/>
          </a:prstGeom>
          <a:ln w="12700">
            <a:miter lim="400000"/>
          </a:ln>
          <a:effectLst>
            <a:outerShdw blurRad="152400" dist="55182" dir="5400000" rotWithShape="0">
              <a:srgbClr val="000000">
                <a:alpha val="64885"/>
              </a:srgbClr>
            </a:outerShdw>
          </a:effectLst>
        </p:spPr>
      </p:pic>
      <p:sp>
        <p:nvSpPr>
          <p:cNvPr id="141" name="Content Placeholder 2"/>
          <p:cNvSpPr txBox="1">
            <a:spLocks noGrp="1"/>
          </p:cNvSpPr>
          <p:nvPr>
            <p:ph type="body" sz="quarter" idx="1"/>
          </p:nvPr>
        </p:nvSpPr>
        <p:spPr>
          <a:xfrm>
            <a:off x="225244" y="145602"/>
            <a:ext cx="12554312" cy="1178793"/>
          </a:xfrm>
          <a:prstGeom prst="rect">
            <a:avLst/>
          </a:prstGeom>
        </p:spPr>
        <p:txBody>
          <a:bodyPr lIns="54185" tIns="54185" rIns="54185" bIns="54185">
            <a:normAutofit fontScale="92500" lnSpcReduction="10000"/>
          </a:bodyPr>
          <a:lstStyle>
            <a:lvl1pPr marL="0" indent="0" algn="ctr" defTabSz="949349">
              <a:spcBef>
                <a:spcPts val="1000"/>
              </a:spcBef>
              <a:buSzTx/>
              <a:buNone/>
              <a:defRPr sz="8100"/>
            </a:lvl1pPr>
          </a:lstStyle>
          <a:p>
            <a:r>
              <a:rPr lang="en-US" sz="8800" dirty="0"/>
              <a:t>What are Microbes? </a:t>
            </a:r>
          </a:p>
          <a:p>
            <a:endParaRPr dirty="0"/>
          </a:p>
        </p:txBody>
      </p:sp>
      <p:sp>
        <p:nvSpPr>
          <p:cNvPr id="2" name="Rectangle 1"/>
          <p:cNvSpPr/>
          <p:nvPr/>
        </p:nvSpPr>
        <p:spPr>
          <a:xfrm>
            <a:off x="921355" y="1793193"/>
            <a:ext cx="11155865" cy="6247864"/>
          </a:xfrm>
          <a:prstGeom prst="rect">
            <a:avLst/>
          </a:prstGeom>
        </p:spPr>
        <p:txBody>
          <a:bodyPr wrap="square">
            <a:spAutoFit/>
          </a:bodyPr>
          <a:lstStyle/>
          <a:p>
            <a:pPr marL="285750" indent="-285750">
              <a:buFont typeface="Arial" panose="020B0604020202020204" pitchFamily="34" charset="0"/>
              <a:buChar char="•"/>
            </a:pPr>
            <a:r>
              <a:rPr lang="en-US" sz="4000" dirty="0">
                <a:solidFill>
                  <a:srgbClr val="000000"/>
                </a:solidFill>
              </a:rPr>
              <a:t>Microbes, short for microorganisms, are tiny organisms that are too small to be seen with the naked eye. </a:t>
            </a:r>
          </a:p>
          <a:p>
            <a:endParaRPr lang="en-US" sz="4000" dirty="0">
              <a:solidFill>
                <a:srgbClr val="000000"/>
              </a:solidFill>
            </a:endParaRPr>
          </a:p>
          <a:p>
            <a:pPr marL="285750" indent="-285750">
              <a:buFont typeface="Arial" panose="020B0604020202020204" pitchFamily="34" charset="0"/>
              <a:buChar char="•"/>
            </a:pPr>
            <a:r>
              <a:rPr lang="en-US" sz="4000" dirty="0">
                <a:solidFill>
                  <a:srgbClr val="000000"/>
                </a:solidFill>
              </a:rPr>
              <a:t>Can be a virus, bacteria or fungus.</a:t>
            </a:r>
          </a:p>
          <a:p>
            <a:endParaRPr lang="en-US" sz="4000" dirty="0">
              <a:solidFill>
                <a:srgbClr val="000000"/>
              </a:solidFill>
            </a:endParaRPr>
          </a:p>
          <a:p>
            <a:pPr marL="285750" indent="-285750">
              <a:buFont typeface="Arial" panose="020B0604020202020204" pitchFamily="34" charset="0"/>
              <a:buChar char="•"/>
            </a:pPr>
            <a:r>
              <a:rPr lang="en-US" sz="4000" dirty="0">
                <a:solidFill>
                  <a:srgbClr val="000000"/>
                </a:solidFill>
              </a:rPr>
              <a:t>Often are given a “bad rap” as they cause disease and illness.</a:t>
            </a:r>
          </a:p>
          <a:p>
            <a:pPr marL="285750" indent="-285750">
              <a:buFont typeface="Arial" panose="020B0604020202020204" pitchFamily="34" charset="0"/>
              <a:buChar char="•"/>
            </a:pPr>
            <a:endParaRPr lang="en-US" sz="4000" dirty="0">
              <a:solidFill>
                <a:srgbClr val="000000"/>
              </a:solidFill>
            </a:endParaRPr>
          </a:p>
          <a:p>
            <a:pPr marL="285750" indent="-285750">
              <a:buFont typeface="Arial" panose="020B0604020202020204" pitchFamily="34" charset="0"/>
              <a:buChar char="•"/>
            </a:pPr>
            <a:r>
              <a:rPr lang="en-US" sz="4000" dirty="0">
                <a:solidFill>
                  <a:srgbClr val="000000"/>
                </a:solidFill>
              </a:rPr>
              <a:t>Are ESSENTIAL for nutrient recycling </a:t>
            </a:r>
          </a:p>
        </p:txBody>
      </p:sp>
    </p:spTree>
    <p:extLst>
      <p:ext uri="{BB962C8B-B14F-4D97-AF65-F5344CB8AC3E}">
        <p14:creationId xmlns:p14="http://schemas.microsoft.com/office/powerpoint/2010/main" val="245531409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icture 3" descr="Picture 3"/>
          <p:cNvPicPr>
            <a:picLocks noChangeAspect="1"/>
          </p:cNvPicPr>
          <p:nvPr/>
        </p:nvPicPr>
        <p:blipFill>
          <a:blip r:embed="rId2"/>
          <a:srcRect t="32340" b="46022"/>
          <a:stretch>
            <a:fillRect/>
          </a:stretch>
        </p:blipFill>
        <p:spPr>
          <a:xfrm>
            <a:off x="9722" y="84792"/>
            <a:ext cx="12985510" cy="1391086"/>
          </a:xfrm>
          <a:prstGeom prst="rect">
            <a:avLst/>
          </a:prstGeom>
          <a:ln w="12700">
            <a:miter lim="400000"/>
          </a:ln>
          <a:effectLst>
            <a:outerShdw blurRad="152400" dist="55182" dir="5400000" rotWithShape="0">
              <a:srgbClr val="000000">
                <a:alpha val="64885"/>
              </a:srgbClr>
            </a:outerShdw>
          </a:effectLst>
        </p:spPr>
      </p:pic>
      <p:sp>
        <p:nvSpPr>
          <p:cNvPr id="141" name="Content Placeholder 2"/>
          <p:cNvSpPr txBox="1">
            <a:spLocks noGrp="1"/>
          </p:cNvSpPr>
          <p:nvPr>
            <p:ph type="body" sz="quarter" idx="1"/>
          </p:nvPr>
        </p:nvSpPr>
        <p:spPr>
          <a:xfrm>
            <a:off x="225244" y="145602"/>
            <a:ext cx="12554312" cy="1178793"/>
          </a:xfrm>
          <a:prstGeom prst="rect">
            <a:avLst/>
          </a:prstGeom>
        </p:spPr>
        <p:txBody>
          <a:bodyPr lIns="54185" tIns="54185" rIns="54185" bIns="54185">
            <a:normAutofit fontScale="62500" lnSpcReduction="20000"/>
          </a:bodyPr>
          <a:lstStyle>
            <a:lvl1pPr marL="0" indent="0" algn="ctr" defTabSz="949349">
              <a:spcBef>
                <a:spcPts val="1000"/>
              </a:spcBef>
              <a:buSzTx/>
              <a:buNone/>
              <a:defRPr sz="8100"/>
            </a:lvl1pPr>
          </a:lstStyle>
          <a:p>
            <a:r>
              <a:rPr lang="en-US" sz="8800" dirty="0"/>
              <a:t>Meet </a:t>
            </a:r>
            <a:r>
              <a:rPr lang="en-US" sz="8800" i="1" dirty="0" err="1"/>
              <a:t>Shewanella</a:t>
            </a:r>
            <a:r>
              <a:rPr lang="en-US" sz="8800" i="1" dirty="0"/>
              <a:t> </a:t>
            </a:r>
            <a:r>
              <a:rPr lang="en-US" sz="8800" i="1" dirty="0" err="1"/>
              <a:t>oneidensis</a:t>
            </a:r>
            <a:r>
              <a:rPr lang="en-US" sz="8800" dirty="0"/>
              <a:t>….aka </a:t>
            </a:r>
            <a:r>
              <a:rPr lang="en-US" sz="8800" dirty="0" err="1"/>
              <a:t>Shewie</a:t>
            </a:r>
            <a:r>
              <a:rPr lang="en-US" sz="8800" dirty="0"/>
              <a:t> </a:t>
            </a:r>
          </a:p>
          <a:p>
            <a:endParaRPr dirty="0"/>
          </a:p>
        </p:txBody>
      </p:sp>
      <p:pic>
        <p:nvPicPr>
          <p:cNvPr id="4" name="Picture 4" descr="http://www.nature.com/scitable/content/ne0000/ne0000/ne0000/ne0000/135486726/2_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00408" y="1561363"/>
            <a:ext cx="5789342" cy="379331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25244" y="1615188"/>
            <a:ext cx="6502400" cy="7478970"/>
          </a:xfrm>
          <a:prstGeom prst="rect">
            <a:avLst/>
          </a:prstGeom>
        </p:spPr>
        <p:txBody>
          <a:bodyPr>
            <a:spAutoFit/>
          </a:bodyPr>
          <a:lstStyle/>
          <a:p>
            <a:pPr marL="285750" indent="-285750">
              <a:buFont typeface="Arial" panose="020B0604020202020204" pitchFamily="34" charset="0"/>
              <a:buChar char="•"/>
            </a:pPr>
            <a:r>
              <a:rPr lang="en-US" sz="3000" dirty="0">
                <a:solidFill>
                  <a:srgbClr val="000000"/>
                </a:solidFill>
              </a:rPr>
              <a:t>Environmentally friendly bacteria that can consume toxins such as radioactive waste and petroleum spills.</a:t>
            </a:r>
          </a:p>
          <a:p>
            <a:pPr marL="285750" indent="-285750">
              <a:buFont typeface="Arial" panose="020B0604020202020204" pitchFamily="34" charset="0"/>
              <a:buChar char="•"/>
            </a:pPr>
            <a:r>
              <a:rPr lang="en-US" sz="3000" dirty="0">
                <a:solidFill>
                  <a:srgbClr val="000000"/>
                </a:solidFill>
              </a:rPr>
              <a:t>Live everywhere on earth such as mountain top soil or ocean sediment</a:t>
            </a:r>
          </a:p>
          <a:p>
            <a:pPr marL="285750" indent="-285750">
              <a:buFont typeface="Arial" panose="020B0604020202020204" pitchFamily="34" charset="0"/>
              <a:buChar char="•"/>
            </a:pPr>
            <a:r>
              <a:rPr lang="en-US" sz="3000" dirty="0">
                <a:solidFill>
                  <a:srgbClr val="000000"/>
                </a:solidFill>
              </a:rPr>
              <a:t>Metabolizes metals and release electrons through appendages known as “nanowires”</a:t>
            </a:r>
          </a:p>
          <a:p>
            <a:pPr marL="285750" indent="-285750">
              <a:buFont typeface="Arial" panose="020B0604020202020204" pitchFamily="34" charset="0"/>
              <a:buChar char="•"/>
            </a:pPr>
            <a:r>
              <a:rPr lang="en-US" sz="3000" dirty="0">
                <a:solidFill>
                  <a:srgbClr val="000000"/>
                </a:solidFill>
              </a:rPr>
              <a:t>Nanowires allow one </a:t>
            </a:r>
            <a:r>
              <a:rPr lang="en-US" sz="3000" dirty="0" err="1">
                <a:solidFill>
                  <a:srgbClr val="000000"/>
                </a:solidFill>
              </a:rPr>
              <a:t>Shewie</a:t>
            </a:r>
            <a:r>
              <a:rPr lang="en-US" sz="3000" dirty="0">
                <a:solidFill>
                  <a:srgbClr val="000000"/>
                </a:solidFill>
              </a:rPr>
              <a:t> to connect to thousands of others creating a network which transfers electrons. </a:t>
            </a:r>
          </a:p>
          <a:p>
            <a:pPr marL="285750" indent="-285750">
              <a:buFont typeface="Arial" panose="020B0604020202020204" pitchFamily="34" charset="0"/>
              <a:buChar char="•"/>
            </a:pPr>
            <a:r>
              <a:rPr lang="en-US" sz="3000" dirty="0">
                <a:solidFill>
                  <a:srgbClr val="000000"/>
                </a:solidFill>
              </a:rPr>
              <a:t>Being researched by </a:t>
            </a:r>
            <a:r>
              <a:rPr lang="en-US" sz="3000" dirty="0">
                <a:solidFill>
                  <a:srgbClr val="000000"/>
                </a:solidFill>
                <a:hlinkClick r:id="rId4"/>
              </a:rPr>
              <a:t>NASA</a:t>
            </a:r>
            <a:r>
              <a:rPr lang="en-US" sz="3000" dirty="0">
                <a:solidFill>
                  <a:srgbClr val="000000"/>
                </a:solidFill>
              </a:rPr>
              <a:t> to aid</a:t>
            </a:r>
          </a:p>
          <a:p>
            <a:r>
              <a:rPr lang="en-US" sz="3000" dirty="0">
                <a:solidFill>
                  <a:srgbClr val="000000"/>
                </a:solidFill>
              </a:rPr>
              <a:t>    in future space travel. </a:t>
            </a:r>
          </a:p>
        </p:txBody>
      </p:sp>
    </p:spTree>
    <p:extLst>
      <p:ext uri="{BB962C8B-B14F-4D97-AF65-F5344CB8AC3E}">
        <p14:creationId xmlns:p14="http://schemas.microsoft.com/office/powerpoint/2010/main" val="263101046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icture 3" descr="Picture 3"/>
          <p:cNvPicPr>
            <a:picLocks noChangeAspect="1"/>
          </p:cNvPicPr>
          <p:nvPr/>
        </p:nvPicPr>
        <p:blipFill>
          <a:blip r:embed="rId2"/>
          <a:srcRect t="32340" b="46022"/>
          <a:stretch>
            <a:fillRect/>
          </a:stretch>
        </p:blipFill>
        <p:spPr>
          <a:xfrm>
            <a:off x="9722" y="84792"/>
            <a:ext cx="12985510" cy="1391086"/>
          </a:xfrm>
          <a:prstGeom prst="rect">
            <a:avLst/>
          </a:prstGeom>
          <a:ln w="12700">
            <a:miter lim="400000"/>
          </a:ln>
          <a:effectLst>
            <a:outerShdw blurRad="152400" dist="55182" dir="5400000" rotWithShape="0">
              <a:srgbClr val="000000">
                <a:alpha val="64885"/>
              </a:srgbClr>
            </a:outerShdw>
          </a:effectLst>
        </p:spPr>
      </p:pic>
      <p:sp>
        <p:nvSpPr>
          <p:cNvPr id="141" name="Content Placeholder 2"/>
          <p:cNvSpPr txBox="1">
            <a:spLocks noGrp="1"/>
          </p:cNvSpPr>
          <p:nvPr>
            <p:ph type="body" sz="quarter" idx="1"/>
          </p:nvPr>
        </p:nvSpPr>
        <p:spPr>
          <a:xfrm>
            <a:off x="225244" y="145602"/>
            <a:ext cx="12554312" cy="1178793"/>
          </a:xfrm>
          <a:prstGeom prst="rect">
            <a:avLst/>
          </a:prstGeom>
        </p:spPr>
        <p:txBody>
          <a:bodyPr lIns="54185" tIns="54185" rIns="54185" bIns="54185">
            <a:normAutofit fontScale="55000" lnSpcReduction="20000"/>
          </a:bodyPr>
          <a:lstStyle>
            <a:lvl1pPr marL="0" indent="0" algn="ctr" defTabSz="949349">
              <a:spcBef>
                <a:spcPts val="1000"/>
              </a:spcBef>
              <a:buSzTx/>
              <a:buNone/>
              <a:defRPr sz="8100"/>
            </a:lvl1pPr>
          </a:lstStyle>
          <a:p>
            <a:r>
              <a:rPr lang="en-US" sz="8800" dirty="0"/>
              <a:t>Meet </a:t>
            </a:r>
            <a:r>
              <a:rPr lang="en-US" sz="8800" i="1" dirty="0" err="1"/>
              <a:t>Geobatcher</a:t>
            </a:r>
            <a:r>
              <a:rPr lang="en-US" sz="8800" i="1" dirty="0"/>
              <a:t> </a:t>
            </a:r>
            <a:r>
              <a:rPr lang="en-US" sz="8800" i="1" dirty="0" err="1"/>
              <a:t>Sulfurreducens</a:t>
            </a:r>
            <a:r>
              <a:rPr lang="en-US" sz="8800" dirty="0"/>
              <a:t>…..aka Geo </a:t>
            </a:r>
          </a:p>
          <a:p>
            <a:endParaRPr dirty="0"/>
          </a:p>
        </p:txBody>
      </p:sp>
      <p:sp>
        <p:nvSpPr>
          <p:cNvPr id="2" name="Rectangle 1"/>
          <p:cNvSpPr/>
          <p:nvPr/>
        </p:nvSpPr>
        <p:spPr>
          <a:xfrm>
            <a:off x="225244" y="1829812"/>
            <a:ext cx="6502400" cy="6863417"/>
          </a:xfrm>
          <a:prstGeom prst="rect">
            <a:avLst/>
          </a:prstGeom>
        </p:spPr>
        <p:txBody>
          <a:bodyPr>
            <a:spAutoFit/>
          </a:bodyPr>
          <a:lstStyle/>
          <a:p>
            <a:pPr marL="285750" indent="-285750">
              <a:buFont typeface="Arial" panose="020B0604020202020204" pitchFamily="34" charset="0"/>
              <a:buChar char="•"/>
            </a:pPr>
            <a:r>
              <a:rPr lang="en-US" sz="4000" dirty="0">
                <a:solidFill>
                  <a:srgbClr val="000000"/>
                </a:solidFill>
              </a:rPr>
              <a:t>Environmentally friendly bacteria</a:t>
            </a:r>
          </a:p>
          <a:p>
            <a:pPr marL="285750" indent="-285750">
              <a:buFont typeface="Arial" panose="020B0604020202020204" pitchFamily="34" charset="0"/>
              <a:buChar char="•"/>
            </a:pPr>
            <a:r>
              <a:rPr lang="en-US" sz="4000" dirty="0">
                <a:solidFill>
                  <a:srgbClr val="000000"/>
                </a:solidFill>
              </a:rPr>
              <a:t>Craves anaerobic environments deep in the soil or ocean sediment</a:t>
            </a:r>
          </a:p>
          <a:p>
            <a:pPr marL="285750" indent="-285750">
              <a:buFont typeface="Arial" panose="020B0604020202020204" pitchFamily="34" charset="0"/>
              <a:buChar char="•"/>
            </a:pPr>
            <a:r>
              <a:rPr lang="en-US" sz="4000" dirty="0">
                <a:solidFill>
                  <a:srgbClr val="000000"/>
                </a:solidFill>
              </a:rPr>
              <a:t>Metabolizes iron, sugars and other nutrients and release electrons through appendages known as “nanowires”</a:t>
            </a:r>
          </a:p>
        </p:txBody>
      </p:sp>
      <p:pic>
        <p:nvPicPr>
          <p:cNvPr id="5" name="Picture 2" descr="A Geobacter cell. Credit: The Lonely Spo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94474" y="1747231"/>
            <a:ext cx="5381958" cy="38564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4439374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icture 3" descr="Picture 3"/>
          <p:cNvPicPr>
            <a:picLocks noChangeAspect="1"/>
          </p:cNvPicPr>
          <p:nvPr/>
        </p:nvPicPr>
        <p:blipFill>
          <a:blip r:embed="rId2"/>
          <a:srcRect t="32340" b="46022"/>
          <a:stretch>
            <a:fillRect/>
          </a:stretch>
        </p:blipFill>
        <p:spPr>
          <a:xfrm>
            <a:off x="9722" y="84792"/>
            <a:ext cx="12985510" cy="1391086"/>
          </a:xfrm>
          <a:prstGeom prst="rect">
            <a:avLst/>
          </a:prstGeom>
          <a:ln w="12700">
            <a:miter lim="400000"/>
          </a:ln>
          <a:effectLst>
            <a:outerShdw blurRad="152400" dist="55182" dir="5400000" rotWithShape="0">
              <a:srgbClr val="000000">
                <a:alpha val="64885"/>
              </a:srgbClr>
            </a:outerShdw>
          </a:effectLst>
        </p:spPr>
      </p:pic>
      <p:sp>
        <p:nvSpPr>
          <p:cNvPr id="141" name="Content Placeholder 2"/>
          <p:cNvSpPr txBox="1">
            <a:spLocks noGrp="1"/>
          </p:cNvSpPr>
          <p:nvPr>
            <p:ph type="body" sz="quarter" idx="1"/>
          </p:nvPr>
        </p:nvSpPr>
        <p:spPr>
          <a:xfrm>
            <a:off x="225244" y="145602"/>
            <a:ext cx="12554312" cy="1178793"/>
          </a:xfrm>
          <a:prstGeom prst="rect">
            <a:avLst/>
          </a:prstGeom>
        </p:spPr>
        <p:txBody>
          <a:bodyPr lIns="54185" tIns="54185" rIns="54185" bIns="54185">
            <a:normAutofit fontScale="55000" lnSpcReduction="20000"/>
          </a:bodyPr>
          <a:lstStyle>
            <a:lvl1pPr marL="0" indent="0" algn="ctr" defTabSz="949349">
              <a:spcBef>
                <a:spcPts val="1000"/>
              </a:spcBef>
              <a:buSzTx/>
              <a:buNone/>
              <a:defRPr sz="8100"/>
            </a:lvl1pPr>
          </a:lstStyle>
          <a:p>
            <a:r>
              <a:rPr lang="en-US" sz="8800" dirty="0"/>
              <a:t>How does a micro fuel cell (</a:t>
            </a:r>
            <a:r>
              <a:rPr lang="en-US" sz="8800" dirty="0" err="1"/>
              <a:t>MudWatt</a:t>
            </a:r>
            <a:r>
              <a:rPr lang="en-US" sz="8800" dirty="0"/>
              <a:t>) cell work?</a:t>
            </a:r>
          </a:p>
          <a:p>
            <a:endParaRPr dirty="0"/>
          </a:p>
        </p:txBody>
      </p:sp>
      <p:sp>
        <p:nvSpPr>
          <p:cNvPr id="2" name="Rectangle 1"/>
          <p:cNvSpPr/>
          <p:nvPr/>
        </p:nvSpPr>
        <p:spPr>
          <a:xfrm>
            <a:off x="846650" y="2067153"/>
            <a:ext cx="11454682" cy="3785652"/>
          </a:xfrm>
          <a:prstGeom prst="rect">
            <a:avLst/>
          </a:prstGeom>
        </p:spPr>
        <p:txBody>
          <a:bodyPr wrap="square">
            <a:spAutoFit/>
          </a:bodyPr>
          <a:lstStyle/>
          <a:p>
            <a:pPr marL="457200" indent="-457200">
              <a:buFont typeface="Arial" panose="020B0604020202020204" pitchFamily="34" charset="0"/>
              <a:buChar char="•"/>
            </a:pPr>
            <a:r>
              <a:rPr lang="en-US" sz="4000" dirty="0">
                <a:solidFill>
                  <a:srgbClr val="000000"/>
                </a:solidFill>
              </a:rPr>
              <a:t>Using worksheet S10 students can read about and summarize how a micro fuel cell works.</a:t>
            </a:r>
          </a:p>
          <a:p>
            <a:pPr marL="914400" lvl="1" indent="-457200">
              <a:buFont typeface="Arial" panose="020B0604020202020204" pitchFamily="34" charset="0"/>
              <a:buChar char="•"/>
            </a:pPr>
            <a:r>
              <a:rPr lang="en-US" sz="4000" dirty="0">
                <a:solidFill>
                  <a:srgbClr val="000000"/>
                </a:solidFill>
              </a:rPr>
              <a:t>Read page 2 of the booklet accompanying the </a:t>
            </a:r>
            <a:r>
              <a:rPr lang="en-US" sz="4000" dirty="0" err="1">
                <a:solidFill>
                  <a:srgbClr val="000000"/>
                </a:solidFill>
              </a:rPr>
              <a:t>Mudwatt</a:t>
            </a:r>
            <a:endParaRPr lang="en-US" sz="4000" dirty="0">
              <a:solidFill>
                <a:srgbClr val="000000"/>
              </a:solidFill>
            </a:endParaRPr>
          </a:p>
          <a:p>
            <a:pPr marL="914400" lvl="1" indent="-457200">
              <a:buFont typeface="Arial" panose="020B0604020202020204" pitchFamily="34" charset="0"/>
              <a:buChar char="•"/>
            </a:pPr>
            <a:r>
              <a:rPr lang="en-US" sz="4000" dirty="0">
                <a:solidFill>
                  <a:srgbClr val="000000"/>
                </a:solidFill>
              </a:rPr>
              <a:t>Watch this </a:t>
            </a:r>
            <a:r>
              <a:rPr lang="en-US" sz="4000" dirty="0">
                <a:solidFill>
                  <a:srgbClr val="000000"/>
                </a:solidFill>
                <a:hlinkClick r:id="rId3"/>
              </a:rPr>
              <a:t>video</a:t>
            </a:r>
            <a:r>
              <a:rPr lang="en-US" sz="4000" dirty="0">
                <a:solidFill>
                  <a:srgbClr val="000000"/>
                </a:solidFill>
              </a:rPr>
              <a:t>.    </a:t>
            </a:r>
          </a:p>
        </p:txBody>
      </p:sp>
      <p:sp>
        <p:nvSpPr>
          <p:cNvPr id="3" name="Rectangle 2"/>
          <p:cNvSpPr/>
          <p:nvPr/>
        </p:nvSpPr>
        <p:spPr>
          <a:xfrm>
            <a:off x="1220173" y="6094734"/>
            <a:ext cx="11081159" cy="1938992"/>
          </a:xfrm>
          <a:prstGeom prst="rect">
            <a:avLst/>
          </a:prstGeom>
        </p:spPr>
        <p:txBody>
          <a:bodyPr wrap="square">
            <a:spAutoFit/>
          </a:bodyPr>
          <a:lstStyle/>
          <a:p>
            <a:pPr marL="457200" indent="-457200">
              <a:buFont typeface="Arial" panose="020B0604020202020204" pitchFamily="34" charset="0"/>
              <a:buChar char="•"/>
            </a:pPr>
            <a:r>
              <a:rPr lang="en-US" sz="4000" dirty="0">
                <a:solidFill>
                  <a:srgbClr val="000000"/>
                </a:solidFill>
              </a:rPr>
              <a:t>Using the procedures on S10, develop your hypothesis and test the impact of soil type on power production. </a:t>
            </a:r>
          </a:p>
        </p:txBody>
      </p:sp>
    </p:spTree>
    <p:extLst>
      <p:ext uri="{BB962C8B-B14F-4D97-AF65-F5344CB8AC3E}">
        <p14:creationId xmlns:p14="http://schemas.microsoft.com/office/powerpoint/2010/main" val="192290980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icture 3" descr="Picture 3"/>
          <p:cNvPicPr>
            <a:picLocks noChangeAspect="1"/>
          </p:cNvPicPr>
          <p:nvPr/>
        </p:nvPicPr>
        <p:blipFill>
          <a:blip r:embed="rId2"/>
          <a:srcRect t="32340" b="46022"/>
          <a:stretch>
            <a:fillRect/>
          </a:stretch>
        </p:blipFill>
        <p:spPr>
          <a:xfrm>
            <a:off x="9722" y="84792"/>
            <a:ext cx="12985510" cy="1391086"/>
          </a:xfrm>
          <a:prstGeom prst="rect">
            <a:avLst/>
          </a:prstGeom>
          <a:ln w="12700">
            <a:miter lim="400000"/>
          </a:ln>
          <a:effectLst>
            <a:outerShdw blurRad="152400" dist="55182" dir="5400000" rotWithShape="0">
              <a:srgbClr val="000000">
                <a:alpha val="64885"/>
              </a:srgbClr>
            </a:outerShdw>
          </a:effectLst>
        </p:spPr>
      </p:pic>
      <p:sp>
        <p:nvSpPr>
          <p:cNvPr id="141" name="Content Placeholder 2"/>
          <p:cNvSpPr txBox="1">
            <a:spLocks noGrp="1"/>
          </p:cNvSpPr>
          <p:nvPr>
            <p:ph type="body" sz="quarter" idx="1"/>
          </p:nvPr>
        </p:nvSpPr>
        <p:spPr>
          <a:xfrm>
            <a:off x="225244" y="145602"/>
            <a:ext cx="12554312" cy="1178793"/>
          </a:xfrm>
          <a:prstGeom prst="rect">
            <a:avLst/>
          </a:prstGeom>
        </p:spPr>
        <p:txBody>
          <a:bodyPr lIns="54185" tIns="54185" rIns="54185" bIns="54185">
            <a:normAutofit fontScale="92500" lnSpcReduction="10000"/>
          </a:bodyPr>
          <a:lstStyle>
            <a:lvl1pPr marL="0" indent="0" algn="ctr" defTabSz="949349">
              <a:spcBef>
                <a:spcPts val="1000"/>
              </a:spcBef>
              <a:buSzTx/>
              <a:buNone/>
              <a:defRPr sz="8100"/>
            </a:lvl1pPr>
          </a:lstStyle>
          <a:p>
            <a:r>
              <a:rPr lang="en-US" sz="8800" dirty="0"/>
              <a:t>Setting up your </a:t>
            </a:r>
            <a:r>
              <a:rPr lang="en-US" sz="8800" dirty="0" err="1"/>
              <a:t>MudWatt</a:t>
            </a:r>
            <a:endParaRPr lang="en-US" sz="8800" dirty="0"/>
          </a:p>
          <a:p>
            <a:endParaRPr dirty="0"/>
          </a:p>
        </p:txBody>
      </p:sp>
      <p:sp>
        <p:nvSpPr>
          <p:cNvPr id="2" name="Rectangle 1"/>
          <p:cNvSpPr/>
          <p:nvPr/>
        </p:nvSpPr>
        <p:spPr>
          <a:xfrm>
            <a:off x="1020961" y="3845749"/>
            <a:ext cx="11056259" cy="1938992"/>
          </a:xfrm>
          <a:prstGeom prst="rect">
            <a:avLst/>
          </a:prstGeom>
        </p:spPr>
        <p:txBody>
          <a:bodyPr wrap="square">
            <a:spAutoFit/>
          </a:bodyPr>
          <a:lstStyle/>
          <a:p>
            <a:pPr marL="914400" lvl="1" indent="-457200">
              <a:buFont typeface="Arial" panose="020B0604020202020204" pitchFamily="34" charset="0"/>
              <a:buChar char="•"/>
            </a:pPr>
            <a:r>
              <a:rPr lang="en-US" sz="4000" dirty="0">
                <a:solidFill>
                  <a:srgbClr val="000000"/>
                </a:solidFill>
              </a:rPr>
              <a:t>Read page 8-11 of the booklet accompanying the </a:t>
            </a:r>
            <a:r>
              <a:rPr lang="en-US" sz="4000" dirty="0" err="1">
                <a:solidFill>
                  <a:srgbClr val="000000"/>
                </a:solidFill>
              </a:rPr>
              <a:t>Mudwatt</a:t>
            </a:r>
            <a:endParaRPr lang="en-US" sz="4000" dirty="0">
              <a:solidFill>
                <a:srgbClr val="000000"/>
              </a:solidFill>
            </a:endParaRPr>
          </a:p>
          <a:p>
            <a:pPr marL="914400" lvl="1" indent="-457200">
              <a:buFont typeface="Arial" panose="020B0604020202020204" pitchFamily="34" charset="0"/>
              <a:buChar char="•"/>
            </a:pPr>
            <a:r>
              <a:rPr lang="en-US" sz="4000" dirty="0">
                <a:solidFill>
                  <a:srgbClr val="000000"/>
                </a:solidFill>
              </a:rPr>
              <a:t>Watch this </a:t>
            </a:r>
            <a:r>
              <a:rPr lang="en-US" sz="4000" dirty="0">
                <a:solidFill>
                  <a:srgbClr val="000000"/>
                </a:solidFill>
                <a:hlinkClick r:id="rId3"/>
              </a:rPr>
              <a:t>video</a:t>
            </a:r>
            <a:r>
              <a:rPr lang="en-US" sz="4000" dirty="0">
                <a:solidFill>
                  <a:srgbClr val="000000"/>
                </a:solidFill>
              </a:rPr>
              <a:t>.    </a:t>
            </a:r>
          </a:p>
        </p:txBody>
      </p:sp>
    </p:spTree>
    <p:extLst>
      <p:ext uri="{BB962C8B-B14F-4D97-AF65-F5344CB8AC3E}">
        <p14:creationId xmlns:p14="http://schemas.microsoft.com/office/powerpoint/2010/main" val="190954363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icture 3" descr="Picture 3"/>
          <p:cNvPicPr>
            <a:picLocks noChangeAspect="1"/>
          </p:cNvPicPr>
          <p:nvPr/>
        </p:nvPicPr>
        <p:blipFill>
          <a:blip r:embed="rId2"/>
          <a:srcRect t="32340" b="46022"/>
          <a:stretch>
            <a:fillRect/>
          </a:stretch>
        </p:blipFill>
        <p:spPr>
          <a:xfrm>
            <a:off x="9722" y="84792"/>
            <a:ext cx="12985510" cy="1391086"/>
          </a:xfrm>
          <a:prstGeom prst="rect">
            <a:avLst/>
          </a:prstGeom>
          <a:ln w="12700">
            <a:miter lim="400000"/>
          </a:ln>
          <a:effectLst>
            <a:outerShdw blurRad="152400" dist="55182" dir="5400000" rotWithShape="0">
              <a:srgbClr val="000000">
                <a:alpha val="64885"/>
              </a:srgbClr>
            </a:outerShdw>
          </a:effectLst>
        </p:spPr>
      </p:pic>
      <p:sp>
        <p:nvSpPr>
          <p:cNvPr id="141" name="Content Placeholder 2"/>
          <p:cNvSpPr txBox="1">
            <a:spLocks noGrp="1"/>
          </p:cNvSpPr>
          <p:nvPr>
            <p:ph type="body" sz="quarter" idx="1"/>
          </p:nvPr>
        </p:nvSpPr>
        <p:spPr>
          <a:xfrm>
            <a:off x="225244" y="145602"/>
            <a:ext cx="12554312" cy="1178793"/>
          </a:xfrm>
          <a:prstGeom prst="rect">
            <a:avLst/>
          </a:prstGeom>
        </p:spPr>
        <p:txBody>
          <a:bodyPr lIns="54185" tIns="54185" rIns="54185" bIns="54185">
            <a:normAutofit lnSpcReduction="10000"/>
          </a:bodyPr>
          <a:lstStyle>
            <a:lvl1pPr marL="0" indent="0" algn="ctr" defTabSz="949349">
              <a:spcBef>
                <a:spcPts val="1000"/>
              </a:spcBef>
              <a:buSzTx/>
              <a:buNone/>
              <a:defRPr sz="8100"/>
            </a:lvl1pPr>
          </a:lstStyle>
          <a:p>
            <a:r>
              <a:rPr lang="en-US" dirty="0"/>
              <a:t>Phenomena</a:t>
            </a:r>
            <a:endParaRPr dirty="0"/>
          </a:p>
        </p:txBody>
      </p:sp>
      <p:pic>
        <p:nvPicPr>
          <p:cNvPr id="2" name="Picture 1" descr="Screen Shot 2019-07-16 at 7.39.26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368" y="1768287"/>
            <a:ext cx="12909432" cy="6666843"/>
          </a:xfrm>
          <a:prstGeom prst="rect">
            <a:avLst/>
          </a:prstGeom>
        </p:spPr>
      </p:pic>
    </p:spTree>
    <p:extLst>
      <p:ext uri="{BB962C8B-B14F-4D97-AF65-F5344CB8AC3E}">
        <p14:creationId xmlns:p14="http://schemas.microsoft.com/office/powerpoint/2010/main" val="151607411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icture 3" descr="Picture 3"/>
          <p:cNvPicPr>
            <a:picLocks noChangeAspect="1"/>
          </p:cNvPicPr>
          <p:nvPr/>
        </p:nvPicPr>
        <p:blipFill>
          <a:blip r:embed="rId2"/>
          <a:srcRect t="32340" b="46022"/>
          <a:stretch>
            <a:fillRect/>
          </a:stretch>
        </p:blipFill>
        <p:spPr>
          <a:xfrm>
            <a:off x="9722" y="84792"/>
            <a:ext cx="12985510" cy="1391086"/>
          </a:xfrm>
          <a:prstGeom prst="rect">
            <a:avLst/>
          </a:prstGeom>
          <a:ln w="12700">
            <a:miter lim="400000"/>
          </a:ln>
          <a:effectLst>
            <a:outerShdw blurRad="152400" dist="55182" dir="5400000" rotWithShape="0">
              <a:srgbClr val="000000">
                <a:alpha val="64885"/>
              </a:srgbClr>
            </a:outerShdw>
          </a:effectLst>
        </p:spPr>
      </p:pic>
      <p:sp>
        <p:nvSpPr>
          <p:cNvPr id="141" name="Content Placeholder 2"/>
          <p:cNvSpPr txBox="1">
            <a:spLocks noGrp="1"/>
          </p:cNvSpPr>
          <p:nvPr>
            <p:ph type="body" sz="quarter" idx="1"/>
          </p:nvPr>
        </p:nvSpPr>
        <p:spPr>
          <a:xfrm>
            <a:off x="225244" y="145602"/>
            <a:ext cx="12554312" cy="1178793"/>
          </a:xfrm>
          <a:prstGeom prst="rect">
            <a:avLst/>
          </a:prstGeom>
        </p:spPr>
        <p:txBody>
          <a:bodyPr lIns="54185" tIns="54185" rIns="54185" bIns="54185">
            <a:normAutofit fontScale="70000" lnSpcReduction="20000"/>
          </a:bodyPr>
          <a:lstStyle>
            <a:lvl1pPr marL="0" indent="0" algn="ctr" defTabSz="949349">
              <a:spcBef>
                <a:spcPts val="1000"/>
              </a:spcBef>
              <a:buSzTx/>
              <a:buNone/>
              <a:defRPr sz="8100"/>
            </a:lvl1pPr>
          </a:lstStyle>
          <a:p>
            <a:r>
              <a:rPr lang="en-US" sz="8800" dirty="0"/>
              <a:t>Electron Flow Through the </a:t>
            </a:r>
            <a:r>
              <a:rPr lang="en-US" sz="8800" dirty="0" err="1"/>
              <a:t>MudWatt</a:t>
            </a:r>
            <a:endParaRPr lang="en-US" sz="8800" dirty="0"/>
          </a:p>
          <a:p>
            <a:endParaRPr dirty="0"/>
          </a:p>
        </p:txBody>
      </p:sp>
      <p:sp>
        <p:nvSpPr>
          <p:cNvPr id="2" name="Rectangle 1"/>
          <p:cNvSpPr/>
          <p:nvPr/>
        </p:nvSpPr>
        <p:spPr>
          <a:xfrm>
            <a:off x="225244" y="2799309"/>
            <a:ext cx="9013208" cy="5509200"/>
          </a:xfrm>
          <a:prstGeom prst="rect">
            <a:avLst/>
          </a:prstGeom>
        </p:spPr>
        <p:txBody>
          <a:bodyPr wrap="square">
            <a:spAutoFit/>
          </a:bodyPr>
          <a:lstStyle/>
          <a:p>
            <a:pPr marL="342900" indent="-342900">
              <a:buAutoNum type="arabicPeriod"/>
            </a:pPr>
            <a:r>
              <a:rPr lang="en-US" sz="3200" dirty="0">
                <a:solidFill>
                  <a:srgbClr val="000000"/>
                </a:solidFill>
              </a:rPr>
              <a:t>Bacteria consume the nutrients in mud/soil and expel electrons that come in contact with the anode (-) layer.</a:t>
            </a:r>
          </a:p>
          <a:p>
            <a:pPr marL="342900" indent="-342900">
              <a:buAutoNum type="arabicPeriod"/>
            </a:pPr>
            <a:r>
              <a:rPr lang="en-US" sz="3200" dirty="0">
                <a:solidFill>
                  <a:srgbClr val="000000"/>
                </a:solidFill>
              </a:rPr>
              <a:t>The electrons make their way up the anode wire to the Hacker board to give power to the LED or clock.</a:t>
            </a:r>
          </a:p>
          <a:p>
            <a:pPr marL="342900" indent="-342900">
              <a:buAutoNum type="arabicPeriod"/>
            </a:pPr>
            <a:r>
              <a:rPr lang="en-US" sz="3200" dirty="0">
                <a:solidFill>
                  <a:srgbClr val="000000"/>
                </a:solidFill>
              </a:rPr>
              <a:t>Electrons then travel back to the mud/soil through the cathode (+) wire.</a:t>
            </a:r>
          </a:p>
          <a:p>
            <a:pPr marL="342900" indent="-342900">
              <a:buAutoNum type="arabicPeriod"/>
            </a:pPr>
            <a:r>
              <a:rPr lang="en-US" sz="3200" dirty="0">
                <a:solidFill>
                  <a:srgbClr val="000000"/>
                </a:solidFill>
              </a:rPr>
              <a:t>Electrons some in contact with oxygen and protons  in the soil forming water.</a:t>
            </a:r>
          </a:p>
          <a:p>
            <a:pPr marL="342900" indent="-342900">
              <a:buAutoNum type="arabicPeriod"/>
            </a:pPr>
            <a:r>
              <a:rPr lang="en-US" sz="3200" dirty="0">
                <a:solidFill>
                  <a:srgbClr val="000000"/>
                </a:solidFill>
              </a:rPr>
              <a:t>Repeat trillions of times per second.</a:t>
            </a:r>
          </a:p>
        </p:txBody>
      </p:sp>
      <p:pic>
        <p:nvPicPr>
          <p:cNvPr id="5" name="Picture 2" descr="How MudWatt Work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42275" y="2355384"/>
            <a:ext cx="4962525" cy="5953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0791883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icture 3" descr="Picture 3"/>
          <p:cNvPicPr>
            <a:picLocks noChangeAspect="1"/>
          </p:cNvPicPr>
          <p:nvPr/>
        </p:nvPicPr>
        <p:blipFill>
          <a:blip r:embed="rId2"/>
          <a:srcRect t="32340" b="46022"/>
          <a:stretch>
            <a:fillRect/>
          </a:stretch>
        </p:blipFill>
        <p:spPr>
          <a:xfrm>
            <a:off x="9722" y="84792"/>
            <a:ext cx="12985510" cy="1391086"/>
          </a:xfrm>
          <a:prstGeom prst="rect">
            <a:avLst/>
          </a:prstGeom>
          <a:ln w="12700">
            <a:miter lim="400000"/>
          </a:ln>
          <a:effectLst>
            <a:outerShdw blurRad="152400" dist="55182" dir="5400000" rotWithShape="0">
              <a:srgbClr val="000000">
                <a:alpha val="64885"/>
              </a:srgbClr>
            </a:outerShdw>
          </a:effectLst>
        </p:spPr>
      </p:pic>
      <p:sp>
        <p:nvSpPr>
          <p:cNvPr id="141" name="Content Placeholder 2"/>
          <p:cNvSpPr txBox="1">
            <a:spLocks noGrp="1"/>
          </p:cNvSpPr>
          <p:nvPr>
            <p:ph type="body" sz="quarter" idx="1"/>
          </p:nvPr>
        </p:nvSpPr>
        <p:spPr>
          <a:xfrm>
            <a:off x="225244" y="145602"/>
            <a:ext cx="12554312" cy="1178793"/>
          </a:xfrm>
          <a:prstGeom prst="rect">
            <a:avLst/>
          </a:prstGeom>
        </p:spPr>
        <p:txBody>
          <a:bodyPr lIns="54185" tIns="54185" rIns="54185" bIns="54185">
            <a:normAutofit fontScale="92500" lnSpcReduction="10000"/>
          </a:bodyPr>
          <a:lstStyle>
            <a:lvl1pPr marL="0" indent="0" algn="ctr" defTabSz="949349">
              <a:spcBef>
                <a:spcPts val="1000"/>
              </a:spcBef>
              <a:buSzTx/>
              <a:buNone/>
              <a:defRPr sz="8100"/>
            </a:lvl1pPr>
          </a:lstStyle>
          <a:p>
            <a:r>
              <a:rPr lang="en-US" sz="8800" dirty="0"/>
              <a:t>Monitoring your </a:t>
            </a:r>
            <a:r>
              <a:rPr lang="en-US" sz="8800" dirty="0" err="1"/>
              <a:t>MudWatt</a:t>
            </a:r>
            <a:endParaRPr lang="en-US" sz="8800" dirty="0"/>
          </a:p>
          <a:p>
            <a:endParaRPr dirty="0"/>
          </a:p>
        </p:txBody>
      </p:sp>
      <p:sp>
        <p:nvSpPr>
          <p:cNvPr id="2" name="Rectangle 1"/>
          <p:cNvSpPr/>
          <p:nvPr/>
        </p:nvSpPr>
        <p:spPr>
          <a:xfrm>
            <a:off x="996059" y="2515451"/>
            <a:ext cx="10757441" cy="5478423"/>
          </a:xfrm>
          <a:prstGeom prst="rect">
            <a:avLst/>
          </a:prstGeom>
        </p:spPr>
        <p:txBody>
          <a:bodyPr wrap="square">
            <a:spAutoFit/>
          </a:bodyPr>
          <a:lstStyle/>
          <a:p>
            <a:r>
              <a:rPr lang="en-US" sz="3500" dirty="0">
                <a:solidFill>
                  <a:srgbClr val="000000"/>
                </a:solidFill>
              </a:rPr>
              <a:t>Give the </a:t>
            </a:r>
            <a:r>
              <a:rPr lang="en-US" sz="3500" dirty="0" err="1">
                <a:solidFill>
                  <a:srgbClr val="000000"/>
                </a:solidFill>
              </a:rPr>
              <a:t>MudWatt</a:t>
            </a:r>
            <a:r>
              <a:rPr lang="en-US" sz="3500" dirty="0">
                <a:solidFill>
                  <a:srgbClr val="000000"/>
                </a:solidFill>
              </a:rPr>
              <a:t>  3-5 days for the microbes to get the process of electron production established and produce enough power to illuminate your LED bulb. </a:t>
            </a:r>
          </a:p>
          <a:p>
            <a:endParaRPr lang="en-US" sz="3500" dirty="0">
              <a:solidFill>
                <a:srgbClr val="000000"/>
              </a:solidFill>
            </a:endParaRPr>
          </a:p>
          <a:p>
            <a:r>
              <a:rPr lang="en-US" sz="3500" dirty="0">
                <a:solidFill>
                  <a:srgbClr val="000000"/>
                </a:solidFill>
              </a:rPr>
              <a:t>Using S11 students can record their observations</a:t>
            </a:r>
          </a:p>
          <a:p>
            <a:endParaRPr lang="en-US" sz="3500" dirty="0">
              <a:solidFill>
                <a:srgbClr val="000000"/>
              </a:solidFill>
            </a:endParaRPr>
          </a:p>
          <a:p>
            <a:r>
              <a:rPr lang="en-US" sz="3500" dirty="0">
                <a:solidFill>
                  <a:srgbClr val="000000"/>
                </a:solidFill>
              </a:rPr>
              <a:t>Using the </a:t>
            </a:r>
            <a:r>
              <a:rPr lang="en-US" sz="3500" dirty="0">
                <a:solidFill>
                  <a:srgbClr val="000000"/>
                </a:solidFill>
                <a:hlinkClick r:id="rId3"/>
              </a:rPr>
              <a:t>MudWatt Explorer App </a:t>
            </a:r>
            <a:r>
              <a:rPr lang="en-US" sz="3500" dirty="0">
                <a:solidFill>
                  <a:srgbClr val="000000"/>
                </a:solidFill>
              </a:rPr>
              <a:t>students can measure the power  output of their individual </a:t>
            </a:r>
            <a:r>
              <a:rPr lang="en-US" sz="3500" dirty="0" err="1">
                <a:solidFill>
                  <a:srgbClr val="000000"/>
                </a:solidFill>
              </a:rPr>
              <a:t>MudWatts</a:t>
            </a:r>
            <a:r>
              <a:rPr lang="en-US" sz="3500" dirty="0">
                <a:solidFill>
                  <a:srgbClr val="000000"/>
                </a:solidFill>
              </a:rPr>
              <a:t>.</a:t>
            </a:r>
          </a:p>
        </p:txBody>
      </p:sp>
    </p:spTree>
    <p:extLst>
      <p:ext uri="{BB962C8B-B14F-4D97-AF65-F5344CB8AC3E}">
        <p14:creationId xmlns:p14="http://schemas.microsoft.com/office/powerpoint/2010/main" val="2226741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icture 3" descr="Picture 3"/>
          <p:cNvPicPr>
            <a:picLocks noChangeAspect="1"/>
          </p:cNvPicPr>
          <p:nvPr/>
        </p:nvPicPr>
        <p:blipFill>
          <a:blip r:embed="rId2"/>
          <a:srcRect t="32340" b="46022"/>
          <a:stretch>
            <a:fillRect/>
          </a:stretch>
        </p:blipFill>
        <p:spPr>
          <a:xfrm>
            <a:off x="9722" y="84792"/>
            <a:ext cx="12985510" cy="1391086"/>
          </a:xfrm>
          <a:prstGeom prst="rect">
            <a:avLst/>
          </a:prstGeom>
          <a:ln w="12700">
            <a:miter lim="400000"/>
          </a:ln>
          <a:effectLst>
            <a:outerShdw blurRad="152400" dist="55182" dir="5400000" rotWithShape="0">
              <a:srgbClr val="000000">
                <a:alpha val="64885"/>
              </a:srgbClr>
            </a:outerShdw>
          </a:effectLst>
        </p:spPr>
      </p:pic>
      <p:sp>
        <p:nvSpPr>
          <p:cNvPr id="141" name="Content Placeholder 2"/>
          <p:cNvSpPr txBox="1">
            <a:spLocks noGrp="1"/>
          </p:cNvSpPr>
          <p:nvPr>
            <p:ph type="body" sz="quarter" idx="1"/>
          </p:nvPr>
        </p:nvSpPr>
        <p:spPr>
          <a:xfrm>
            <a:off x="225244" y="145602"/>
            <a:ext cx="12554312" cy="1178793"/>
          </a:xfrm>
          <a:prstGeom prst="rect">
            <a:avLst/>
          </a:prstGeom>
        </p:spPr>
        <p:txBody>
          <a:bodyPr lIns="54185" tIns="54185" rIns="54185" bIns="54185">
            <a:normAutofit lnSpcReduction="10000"/>
          </a:bodyPr>
          <a:lstStyle>
            <a:lvl1pPr marL="0" indent="0" algn="ctr" defTabSz="949349">
              <a:spcBef>
                <a:spcPts val="1000"/>
              </a:spcBef>
              <a:buSzTx/>
              <a:buNone/>
              <a:defRPr sz="8100"/>
            </a:lvl1pPr>
          </a:lstStyle>
          <a:p>
            <a:r>
              <a:rPr lang="en-US" dirty="0"/>
              <a:t>Trouble Shooting</a:t>
            </a:r>
            <a:endParaRPr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4999" y="2308059"/>
            <a:ext cx="7909472" cy="5719156"/>
          </a:xfrm>
          <a:prstGeom prst="rect">
            <a:avLst/>
          </a:prstGeom>
        </p:spPr>
      </p:pic>
    </p:spTree>
    <p:extLst>
      <p:ext uri="{BB962C8B-B14F-4D97-AF65-F5344CB8AC3E}">
        <p14:creationId xmlns:p14="http://schemas.microsoft.com/office/powerpoint/2010/main" val="262725035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icture 3" descr="Picture 3"/>
          <p:cNvPicPr>
            <a:picLocks noChangeAspect="1"/>
          </p:cNvPicPr>
          <p:nvPr/>
        </p:nvPicPr>
        <p:blipFill>
          <a:blip r:embed="rId2"/>
          <a:srcRect t="32340" b="46022"/>
          <a:stretch>
            <a:fillRect/>
          </a:stretch>
        </p:blipFill>
        <p:spPr>
          <a:xfrm>
            <a:off x="9722" y="84792"/>
            <a:ext cx="12985510" cy="1391086"/>
          </a:xfrm>
          <a:prstGeom prst="rect">
            <a:avLst/>
          </a:prstGeom>
          <a:ln w="12700">
            <a:miter lim="400000"/>
          </a:ln>
          <a:effectLst>
            <a:outerShdw blurRad="152400" dist="55182" dir="5400000" rotWithShape="0">
              <a:srgbClr val="000000">
                <a:alpha val="64885"/>
              </a:srgbClr>
            </a:outerShdw>
          </a:effectLst>
        </p:spPr>
      </p:pic>
      <p:sp>
        <p:nvSpPr>
          <p:cNvPr id="141" name="Content Placeholder 2"/>
          <p:cNvSpPr txBox="1">
            <a:spLocks noGrp="1"/>
          </p:cNvSpPr>
          <p:nvPr>
            <p:ph type="body" sz="quarter" idx="1"/>
          </p:nvPr>
        </p:nvSpPr>
        <p:spPr>
          <a:xfrm>
            <a:off x="225244" y="145602"/>
            <a:ext cx="12554312" cy="1178793"/>
          </a:xfrm>
          <a:prstGeom prst="rect">
            <a:avLst/>
          </a:prstGeom>
        </p:spPr>
        <p:txBody>
          <a:bodyPr lIns="54185" tIns="54185" rIns="54185" bIns="54185">
            <a:normAutofit fontScale="85000" lnSpcReduction="10000"/>
          </a:bodyPr>
          <a:lstStyle>
            <a:lvl1pPr marL="0" indent="0" algn="ctr" defTabSz="949349">
              <a:spcBef>
                <a:spcPts val="1000"/>
              </a:spcBef>
              <a:buSzTx/>
              <a:buNone/>
              <a:defRPr sz="8100"/>
            </a:lvl1pPr>
          </a:lstStyle>
          <a:p>
            <a:r>
              <a:rPr lang="en-US" sz="8800" dirty="0"/>
              <a:t>Beyond the soil and microbes</a:t>
            </a:r>
          </a:p>
          <a:p>
            <a:endParaRPr dirty="0"/>
          </a:p>
        </p:txBody>
      </p:sp>
      <p:sp>
        <p:nvSpPr>
          <p:cNvPr id="2" name="Rectangle 1"/>
          <p:cNvSpPr/>
          <p:nvPr/>
        </p:nvSpPr>
        <p:spPr>
          <a:xfrm>
            <a:off x="6410067" y="4645968"/>
            <a:ext cx="184666" cy="461665"/>
          </a:xfrm>
          <a:prstGeom prst="rect">
            <a:avLst/>
          </a:prstGeom>
        </p:spPr>
        <p:txBody>
          <a:bodyPr wrap="none">
            <a:spAutoFit/>
          </a:bodyPr>
          <a:lstStyle/>
          <a:p>
            <a:endParaRPr lang="en-US" dirty="0">
              <a:solidFill>
                <a:srgbClr val="000000"/>
              </a:solidFill>
            </a:endParaRPr>
          </a:p>
        </p:txBody>
      </p:sp>
      <p:sp>
        <p:nvSpPr>
          <p:cNvPr id="3" name="Rectangle 2"/>
          <p:cNvSpPr/>
          <p:nvPr/>
        </p:nvSpPr>
        <p:spPr>
          <a:xfrm>
            <a:off x="3251200" y="3907304"/>
            <a:ext cx="6502400" cy="3170099"/>
          </a:xfrm>
          <a:prstGeom prst="rect">
            <a:avLst/>
          </a:prstGeom>
        </p:spPr>
        <p:txBody>
          <a:bodyPr>
            <a:spAutoFit/>
          </a:bodyPr>
          <a:lstStyle/>
          <a:p>
            <a:pPr marL="285750" indent="-285750">
              <a:buFont typeface="Arial" panose="020B0604020202020204" pitchFamily="34" charset="0"/>
              <a:buChar char="•"/>
            </a:pPr>
            <a:r>
              <a:rPr lang="en-US" sz="4000" dirty="0">
                <a:solidFill>
                  <a:srgbClr val="000000"/>
                </a:solidFill>
              </a:rPr>
              <a:t>Flow of electricity</a:t>
            </a:r>
          </a:p>
          <a:p>
            <a:pPr marL="285750" indent="-285750">
              <a:buFont typeface="Arial" panose="020B0604020202020204" pitchFamily="34" charset="0"/>
              <a:buChar char="•"/>
            </a:pPr>
            <a:r>
              <a:rPr lang="en-US" sz="4000" dirty="0">
                <a:solidFill>
                  <a:srgbClr val="000000"/>
                </a:solidFill>
              </a:rPr>
              <a:t>Voltage</a:t>
            </a:r>
          </a:p>
          <a:p>
            <a:pPr marL="285750" indent="-285750">
              <a:buFont typeface="Arial" panose="020B0604020202020204" pitchFamily="34" charset="0"/>
              <a:buChar char="•"/>
            </a:pPr>
            <a:r>
              <a:rPr lang="en-US" sz="4000" dirty="0">
                <a:solidFill>
                  <a:srgbClr val="000000"/>
                </a:solidFill>
              </a:rPr>
              <a:t>Current</a:t>
            </a:r>
          </a:p>
          <a:p>
            <a:pPr marL="285750" indent="-285750">
              <a:buFont typeface="Arial" panose="020B0604020202020204" pitchFamily="34" charset="0"/>
              <a:buChar char="•"/>
            </a:pPr>
            <a:r>
              <a:rPr lang="en-US" sz="4000" dirty="0">
                <a:solidFill>
                  <a:srgbClr val="000000"/>
                </a:solidFill>
              </a:rPr>
              <a:t>Capacitors</a:t>
            </a:r>
          </a:p>
          <a:p>
            <a:pPr marL="285750" indent="-285750">
              <a:buFont typeface="Arial" panose="020B0604020202020204" pitchFamily="34" charset="0"/>
              <a:buChar char="•"/>
            </a:pPr>
            <a:r>
              <a:rPr lang="en-US" sz="4000" dirty="0">
                <a:solidFill>
                  <a:srgbClr val="000000"/>
                </a:solidFill>
              </a:rPr>
              <a:t>Power</a:t>
            </a:r>
          </a:p>
        </p:txBody>
      </p:sp>
    </p:spTree>
    <p:extLst>
      <p:ext uri="{BB962C8B-B14F-4D97-AF65-F5344CB8AC3E}">
        <p14:creationId xmlns:p14="http://schemas.microsoft.com/office/powerpoint/2010/main" val="20706725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icture 3" descr="Picture 3"/>
          <p:cNvPicPr>
            <a:picLocks noChangeAspect="1"/>
          </p:cNvPicPr>
          <p:nvPr/>
        </p:nvPicPr>
        <p:blipFill>
          <a:blip r:embed="rId2"/>
          <a:srcRect t="32340" b="46022"/>
          <a:stretch>
            <a:fillRect/>
          </a:stretch>
        </p:blipFill>
        <p:spPr>
          <a:xfrm>
            <a:off x="9722" y="84792"/>
            <a:ext cx="12985510" cy="1391086"/>
          </a:xfrm>
          <a:prstGeom prst="rect">
            <a:avLst/>
          </a:prstGeom>
          <a:ln w="12700">
            <a:miter lim="400000"/>
          </a:ln>
          <a:effectLst>
            <a:outerShdw blurRad="152400" dist="55182" dir="5400000" rotWithShape="0">
              <a:srgbClr val="000000">
                <a:alpha val="64885"/>
              </a:srgbClr>
            </a:outerShdw>
          </a:effectLst>
        </p:spPr>
      </p:pic>
      <p:sp>
        <p:nvSpPr>
          <p:cNvPr id="141" name="Content Placeholder 2"/>
          <p:cNvSpPr txBox="1">
            <a:spLocks noGrp="1"/>
          </p:cNvSpPr>
          <p:nvPr>
            <p:ph type="body" sz="quarter" idx="1"/>
          </p:nvPr>
        </p:nvSpPr>
        <p:spPr>
          <a:xfrm>
            <a:off x="225244" y="145602"/>
            <a:ext cx="12554312" cy="1178793"/>
          </a:xfrm>
          <a:prstGeom prst="rect">
            <a:avLst/>
          </a:prstGeom>
        </p:spPr>
        <p:txBody>
          <a:bodyPr lIns="54185" tIns="54185" rIns="54185" bIns="54185">
            <a:normAutofit lnSpcReduction="10000"/>
          </a:bodyPr>
          <a:lstStyle>
            <a:lvl1pPr marL="0" indent="0" algn="ctr" defTabSz="949349">
              <a:spcBef>
                <a:spcPts val="1000"/>
              </a:spcBef>
              <a:buSzTx/>
              <a:buNone/>
              <a:defRPr sz="8100"/>
            </a:lvl1pPr>
          </a:lstStyle>
          <a:p>
            <a:r>
              <a:rPr lang="en-US" dirty="0"/>
              <a:t>Brought to You By:</a:t>
            </a:r>
            <a:endParaRPr dirty="0"/>
          </a:p>
        </p:txBody>
      </p:sp>
      <p:pic>
        <p:nvPicPr>
          <p:cNvPr id="4" name="Picture 3" descr="Screen Shot 2019-07-16 at 7.35.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09926" y="1743383"/>
            <a:ext cx="5652637" cy="6475418"/>
          </a:xfrm>
          <a:prstGeom prst="rect">
            <a:avLst/>
          </a:prstGeom>
        </p:spPr>
      </p:pic>
    </p:spTree>
    <p:extLst>
      <p:ext uri="{BB962C8B-B14F-4D97-AF65-F5344CB8AC3E}">
        <p14:creationId xmlns:p14="http://schemas.microsoft.com/office/powerpoint/2010/main" val="252808687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icture 3" descr="Picture 3"/>
          <p:cNvPicPr>
            <a:picLocks noChangeAspect="1"/>
          </p:cNvPicPr>
          <p:nvPr/>
        </p:nvPicPr>
        <p:blipFill>
          <a:blip r:embed="rId2"/>
          <a:srcRect t="32340" b="46022"/>
          <a:stretch>
            <a:fillRect/>
          </a:stretch>
        </p:blipFill>
        <p:spPr>
          <a:xfrm>
            <a:off x="9722" y="84792"/>
            <a:ext cx="12985510" cy="1391086"/>
          </a:xfrm>
          <a:prstGeom prst="rect">
            <a:avLst/>
          </a:prstGeom>
          <a:ln w="12700">
            <a:miter lim="400000"/>
          </a:ln>
          <a:effectLst>
            <a:outerShdw blurRad="152400" dist="55182" dir="5400000" rotWithShape="0">
              <a:srgbClr val="000000">
                <a:alpha val="64885"/>
              </a:srgbClr>
            </a:outerShdw>
          </a:effectLst>
        </p:spPr>
      </p:pic>
      <p:sp>
        <p:nvSpPr>
          <p:cNvPr id="141" name="Content Placeholder 2"/>
          <p:cNvSpPr txBox="1">
            <a:spLocks noGrp="1"/>
          </p:cNvSpPr>
          <p:nvPr>
            <p:ph type="body" sz="quarter" idx="1"/>
          </p:nvPr>
        </p:nvSpPr>
        <p:spPr>
          <a:xfrm>
            <a:off x="225244" y="145602"/>
            <a:ext cx="12554312" cy="1178793"/>
          </a:xfrm>
          <a:prstGeom prst="rect">
            <a:avLst/>
          </a:prstGeom>
        </p:spPr>
        <p:txBody>
          <a:bodyPr lIns="54185" tIns="54185" rIns="54185" bIns="54185">
            <a:normAutofit lnSpcReduction="10000"/>
          </a:bodyPr>
          <a:lstStyle>
            <a:lvl1pPr marL="0" indent="0" algn="ctr" defTabSz="949349">
              <a:spcBef>
                <a:spcPts val="1000"/>
              </a:spcBef>
              <a:buSzTx/>
              <a:buNone/>
              <a:defRPr sz="8100"/>
            </a:lvl1pPr>
          </a:lstStyle>
          <a:p>
            <a:r>
              <a:rPr lang="en-US" dirty="0"/>
              <a:t>Phenomena</a:t>
            </a:r>
            <a:endParaRPr dirty="0"/>
          </a:p>
        </p:txBody>
      </p:sp>
      <p:pic>
        <p:nvPicPr>
          <p:cNvPr id="2" name="Picture 1" descr="Screen Shot 2019-07-16 at 7.39.36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22" y="1583825"/>
            <a:ext cx="12985510" cy="6933841"/>
          </a:xfrm>
          <a:prstGeom prst="rect">
            <a:avLst/>
          </a:prstGeom>
        </p:spPr>
      </p:pic>
    </p:spTree>
    <p:extLst>
      <p:ext uri="{BB962C8B-B14F-4D97-AF65-F5344CB8AC3E}">
        <p14:creationId xmlns:p14="http://schemas.microsoft.com/office/powerpoint/2010/main" val="300671680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icture 3" descr="Picture 3"/>
          <p:cNvPicPr>
            <a:picLocks noChangeAspect="1"/>
          </p:cNvPicPr>
          <p:nvPr/>
        </p:nvPicPr>
        <p:blipFill>
          <a:blip r:embed="rId3"/>
          <a:srcRect t="32340" b="46022"/>
          <a:stretch>
            <a:fillRect/>
          </a:stretch>
        </p:blipFill>
        <p:spPr>
          <a:xfrm>
            <a:off x="9722" y="84792"/>
            <a:ext cx="12985510" cy="1391086"/>
          </a:xfrm>
          <a:prstGeom prst="rect">
            <a:avLst/>
          </a:prstGeom>
          <a:ln w="12700">
            <a:miter lim="400000"/>
          </a:ln>
          <a:effectLst>
            <a:outerShdw blurRad="152400" dist="55182" dir="5400000" rotWithShape="0">
              <a:srgbClr val="000000">
                <a:alpha val="64885"/>
              </a:srgbClr>
            </a:outerShdw>
          </a:effectLst>
        </p:spPr>
      </p:pic>
      <p:sp>
        <p:nvSpPr>
          <p:cNvPr id="141" name="Content Placeholder 2"/>
          <p:cNvSpPr txBox="1">
            <a:spLocks noGrp="1"/>
          </p:cNvSpPr>
          <p:nvPr>
            <p:ph type="body" sz="quarter" idx="1"/>
          </p:nvPr>
        </p:nvSpPr>
        <p:spPr>
          <a:xfrm>
            <a:off x="225244" y="145602"/>
            <a:ext cx="12554312" cy="1178793"/>
          </a:xfrm>
          <a:prstGeom prst="rect">
            <a:avLst/>
          </a:prstGeom>
        </p:spPr>
        <p:txBody>
          <a:bodyPr lIns="54185" tIns="54185" rIns="54185" bIns="54185">
            <a:normAutofit lnSpcReduction="10000"/>
          </a:bodyPr>
          <a:lstStyle>
            <a:lvl1pPr marL="0" indent="0" algn="ctr" defTabSz="949349">
              <a:spcBef>
                <a:spcPts val="1000"/>
              </a:spcBef>
              <a:buSzTx/>
              <a:buNone/>
              <a:defRPr sz="8100"/>
            </a:lvl1pPr>
          </a:lstStyle>
          <a:p>
            <a:r>
              <a:rPr lang="en-US" dirty="0"/>
              <a:t>Thoughts on Soil</a:t>
            </a:r>
            <a:endParaRPr dirty="0"/>
          </a:p>
        </p:txBody>
      </p:sp>
      <p:sp>
        <p:nvSpPr>
          <p:cNvPr id="2" name="TextBox 1"/>
          <p:cNvSpPr txBox="1"/>
          <p:nvPr/>
        </p:nvSpPr>
        <p:spPr>
          <a:xfrm>
            <a:off x="1419386" y="3207664"/>
            <a:ext cx="10931750"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742950" lvl="1" indent="-285750">
              <a:buFont typeface="Arial" panose="020B0604020202020204" pitchFamily="34" charset="0"/>
              <a:buChar char="•"/>
            </a:pPr>
            <a:r>
              <a:rPr lang="en-US" sz="3600" dirty="0">
                <a:solidFill>
                  <a:srgbClr val="000000"/>
                </a:solidFill>
              </a:rPr>
              <a:t>What is soil?</a:t>
            </a:r>
          </a:p>
          <a:p>
            <a:pPr marL="742950" lvl="1" indent="-285750">
              <a:buFont typeface="Arial" panose="020B0604020202020204" pitchFamily="34" charset="0"/>
              <a:buChar char="•"/>
            </a:pPr>
            <a:r>
              <a:rPr lang="en-US" sz="3600" dirty="0">
                <a:solidFill>
                  <a:srgbClr val="000000"/>
                </a:solidFill>
              </a:rPr>
              <a:t>How is soil different from dirt?</a:t>
            </a:r>
          </a:p>
          <a:p>
            <a:pPr marL="742950" lvl="1" indent="-285750">
              <a:buFont typeface="Arial" panose="020B0604020202020204" pitchFamily="34" charset="0"/>
              <a:buChar char="•"/>
            </a:pPr>
            <a:r>
              <a:rPr lang="en-US" sz="3600" dirty="0">
                <a:solidFill>
                  <a:srgbClr val="000000"/>
                </a:solidFill>
              </a:rPr>
              <a:t>How is soil formed?</a:t>
            </a:r>
          </a:p>
          <a:p>
            <a:pPr marL="742950" lvl="1" indent="-285750">
              <a:buFont typeface="Arial" panose="020B0604020202020204" pitchFamily="34" charset="0"/>
              <a:buChar char="•"/>
            </a:pPr>
            <a:r>
              <a:rPr lang="en-US" sz="3600" dirty="0">
                <a:solidFill>
                  <a:srgbClr val="000000"/>
                </a:solidFill>
              </a:rPr>
              <a:t>What role does soil play in plant production? </a:t>
            </a:r>
          </a:p>
          <a:p>
            <a:pPr marL="742950" lvl="1" indent="-285750">
              <a:buFont typeface="Arial" panose="020B0604020202020204" pitchFamily="34" charset="0"/>
              <a:buChar char="•"/>
            </a:pPr>
            <a:r>
              <a:rPr lang="en-US" sz="3600" dirty="0">
                <a:solidFill>
                  <a:srgbClr val="000000"/>
                </a:solidFill>
              </a:rPr>
              <a:t>Depletion of nutrients from soil.</a:t>
            </a:r>
          </a:p>
          <a:p>
            <a:pPr marL="742950" lvl="1" indent="-285750">
              <a:buFont typeface="Arial" panose="020B0604020202020204" pitchFamily="34" charset="0"/>
              <a:buChar char="•"/>
            </a:pPr>
            <a:r>
              <a:rPr lang="en-US" sz="3600" dirty="0">
                <a:solidFill>
                  <a:srgbClr val="000000"/>
                </a:solidFill>
              </a:rPr>
              <a:t>What can be found in soil? </a:t>
            </a:r>
          </a:p>
          <a:p>
            <a:pPr marL="0" marR="0" indent="0" algn="ctr" defTabSz="584200" rtl="0" fontAlgn="auto" latinLnBrk="0" hangingPunct="0">
              <a:lnSpc>
                <a:spcPct val="100000"/>
              </a:lnSpc>
              <a:spcBef>
                <a:spcPts val="0"/>
              </a:spcBef>
              <a:spcAft>
                <a:spcPts val="0"/>
              </a:spcAft>
              <a:buClrTx/>
              <a:buSzTx/>
              <a:buFontTx/>
              <a:buNone/>
              <a:tabLst/>
            </a:pPr>
            <a:endParaRPr kumimoji="0" lang="en-US" sz="24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62357100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icture 3" descr="Picture 3"/>
          <p:cNvPicPr>
            <a:picLocks noChangeAspect="1"/>
          </p:cNvPicPr>
          <p:nvPr/>
        </p:nvPicPr>
        <p:blipFill>
          <a:blip r:embed="rId2"/>
          <a:srcRect t="32340" b="46022"/>
          <a:stretch>
            <a:fillRect/>
          </a:stretch>
        </p:blipFill>
        <p:spPr>
          <a:xfrm>
            <a:off x="9722" y="84792"/>
            <a:ext cx="12985510" cy="1391086"/>
          </a:xfrm>
          <a:prstGeom prst="rect">
            <a:avLst/>
          </a:prstGeom>
          <a:ln w="12700">
            <a:miter lim="400000"/>
          </a:ln>
          <a:effectLst>
            <a:outerShdw blurRad="152400" dist="55182" dir="5400000" rotWithShape="0">
              <a:srgbClr val="000000">
                <a:alpha val="64885"/>
              </a:srgbClr>
            </a:outerShdw>
          </a:effectLst>
        </p:spPr>
      </p:pic>
      <p:sp>
        <p:nvSpPr>
          <p:cNvPr id="141" name="Content Placeholder 2"/>
          <p:cNvSpPr txBox="1">
            <a:spLocks noGrp="1"/>
          </p:cNvSpPr>
          <p:nvPr>
            <p:ph type="body" sz="quarter" idx="1"/>
          </p:nvPr>
        </p:nvSpPr>
        <p:spPr>
          <a:xfrm>
            <a:off x="225244" y="145602"/>
            <a:ext cx="12554312" cy="1178793"/>
          </a:xfrm>
          <a:prstGeom prst="rect">
            <a:avLst/>
          </a:prstGeom>
        </p:spPr>
        <p:txBody>
          <a:bodyPr lIns="54185" tIns="54185" rIns="54185" bIns="54185">
            <a:normAutofit lnSpcReduction="10000"/>
          </a:bodyPr>
          <a:lstStyle>
            <a:lvl1pPr marL="0" indent="0" algn="ctr" defTabSz="949349">
              <a:spcBef>
                <a:spcPts val="1000"/>
              </a:spcBef>
              <a:buSzTx/>
              <a:buNone/>
              <a:defRPr sz="8100"/>
            </a:lvl1pPr>
          </a:lstStyle>
          <a:p>
            <a:r>
              <a:rPr lang="en-US" dirty="0"/>
              <a:t>Earth As an Apple</a:t>
            </a:r>
            <a:endParaRPr dirty="0"/>
          </a:p>
        </p:txBody>
      </p:sp>
      <p:pic>
        <p:nvPicPr>
          <p:cNvPr id="2" name="Picture 1" descr="Screen Shot 2019-07-16 at 7.46.04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69299" y="1968545"/>
            <a:ext cx="6299200" cy="4533900"/>
          </a:xfrm>
          <a:prstGeom prst="rect">
            <a:avLst/>
          </a:prstGeom>
        </p:spPr>
      </p:pic>
      <p:sp>
        <p:nvSpPr>
          <p:cNvPr id="4" name="TextBox 3"/>
          <p:cNvSpPr txBox="1"/>
          <p:nvPr/>
        </p:nvSpPr>
        <p:spPr>
          <a:xfrm>
            <a:off x="1023097" y="4632019"/>
            <a:ext cx="33162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bg1"/>
                </a:solidFill>
                <a:effectLst/>
                <a:uFillTx/>
                <a:latin typeface="Helvetica Neue"/>
                <a:ea typeface="Helvetica Neue"/>
                <a:cs typeface="Helvetica Neue"/>
                <a:sym typeface="Helvetica Neue"/>
              </a:rPr>
              <a:t>S1 in book</a:t>
            </a:r>
          </a:p>
        </p:txBody>
      </p:sp>
      <p:sp>
        <p:nvSpPr>
          <p:cNvPr id="5" name="Rectangle 4"/>
          <p:cNvSpPr/>
          <p:nvPr/>
        </p:nvSpPr>
        <p:spPr>
          <a:xfrm>
            <a:off x="7094012" y="6964110"/>
            <a:ext cx="4532010" cy="830997"/>
          </a:xfrm>
          <a:prstGeom prst="rect">
            <a:avLst/>
          </a:prstGeom>
        </p:spPr>
        <p:txBody>
          <a:bodyPr wrap="none">
            <a:spAutoFit/>
          </a:bodyPr>
          <a:lstStyle/>
          <a:p>
            <a:r>
              <a:rPr lang="pt-BR" dirty="0" err="1">
                <a:solidFill>
                  <a:srgbClr val="000000"/>
                </a:solidFill>
              </a:rPr>
              <a:t>Video</a:t>
            </a:r>
            <a:r>
              <a:rPr lang="pt-BR" dirty="0">
                <a:solidFill>
                  <a:srgbClr val="000000"/>
                </a:solidFill>
              </a:rPr>
              <a:t> Link:</a:t>
            </a:r>
          </a:p>
          <a:p>
            <a:r>
              <a:rPr lang="pt-BR" dirty="0" err="1">
                <a:solidFill>
                  <a:srgbClr val="000000"/>
                </a:solidFill>
              </a:rPr>
              <a:t>https</a:t>
            </a:r>
            <a:r>
              <a:rPr lang="pt-BR" dirty="0">
                <a:solidFill>
                  <a:srgbClr val="000000"/>
                </a:solidFill>
              </a:rPr>
              <a:t>://</a:t>
            </a:r>
            <a:r>
              <a:rPr lang="pt-BR" dirty="0" err="1">
                <a:solidFill>
                  <a:srgbClr val="000000"/>
                </a:solidFill>
              </a:rPr>
              <a:t>vimeo.com</a:t>
            </a:r>
            <a:r>
              <a:rPr lang="pt-BR" dirty="0">
                <a:solidFill>
                  <a:srgbClr val="000000"/>
                </a:solidFill>
              </a:rPr>
              <a:t>/128288736</a:t>
            </a:r>
            <a:endParaRPr lang="en-US" dirty="0">
              <a:solidFill>
                <a:srgbClr val="000000"/>
              </a:solidFill>
            </a:endParaRPr>
          </a:p>
        </p:txBody>
      </p:sp>
    </p:spTree>
    <p:extLst>
      <p:ext uri="{BB962C8B-B14F-4D97-AF65-F5344CB8AC3E}">
        <p14:creationId xmlns:p14="http://schemas.microsoft.com/office/powerpoint/2010/main" val="166381993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icture 3" descr="Picture 3"/>
          <p:cNvPicPr>
            <a:picLocks noChangeAspect="1"/>
          </p:cNvPicPr>
          <p:nvPr/>
        </p:nvPicPr>
        <p:blipFill>
          <a:blip r:embed="rId3"/>
          <a:srcRect t="32340" b="46022"/>
          <a:stretch>
            <a:fillRect/>
          </a:stretch>
        </p:blipFill>
        <p:spPr>
          <a:xfrm>
            <a:off x="9722" y="84792"/>
            <a:ext cx="12985510" cy="1391086"/>
          </a:xfrm>
          <a:prstGeom prst="rect">
            <a:avLst/>
          </a:prstGeom>
          <a:ln w="12700">
            <a:miter lim="400000"/>
          </a:ln>
          <a:effectLst>
            <a:outerShdw blurRad="152400" dist="55182" dir="5400000" rotWithShape="0">
              <a:srgbClr val="000000">
                <a:alpha val="64885"/>
              </a:srgbClr>
            </a:outerShdw>
          </a:effectLst>
        </p:spPr>
      </p:pic>
      <p:sp>
        <p:nvSpPr>
          <p:cNvPr id="141" name="Content Placeholder 2"/>
          <p:cNvSpPr txBox="1">
            <a:spLocks noGrp="1"/>
          </p:cNvSpPr>
          <p:nvPr>
            <p:ph type="body" sz="quarter" idx="1"/>
          </p:nvPr>
        </p:nvSpPr>
        <p:spPr>
          <a:xfrm>
            <a:off x="225244" y="145602"/>
            <a:ext cx="12554312" cy="1178793"/>
          </a:xfrm>
          <a:prstGeom prst="rect">
            <a:avLst/>
          </a:prstGeom>
        </p:spPr>
        <p:txBody>
          <a:bodyPr lIns="54185" tIns="54185" rIns="54185" bIns="54185">
            <a:normAutofit fontScale="85000" lnSpcReduction="10000"/>
          </a:bodyPr>
          <a:lstStyle>
            <a:lvl1pPr marL="0" indent="0" algn="ctr" defTabSz="949349">
              <a:spcBef>
                <a:spcPts val="1000"/>
              </a:spcBef>
              <a:buSzTx/>
              <a:buNone/>
              <a:defRPr sz="8100"/>
            </a:lvl1pPr>
          </a:lstStyle>
          <a:p>
            <a:r>
              <a:rPr lang="en-US" dirty="0"/>
              <a:t>Essential Nutrients and Elements</a:t>
            </a:r>
            <a:endParaRPr dirty="0"/>
          </a:p>
        </p:txBody>
      </p:sp>
      <p:pic>
        <p:nvPicPr>
          <p:cNvPr id="2" name="Picture 1" descr="Screen Shot 2019-07-16 at 7.51.35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5244" y="1782294"/>
            <a:ext cx="12554312" cy="6954971"/>
          </a:xfrm>
          <a:prstGeom prst="rect">
            <a:avLst/>
          </a:prstGeom>
        </p:spPr>
      </p:pic>
    </p:spTree>
    <p:extLst>
      <p:ext uri="{BB962C8B-B14F-4D97-AF65-F5344CB8AC3E}">
        <p14:creationId xmlns:p14="http://schemas.microsoft.com/office/powerpoint/2010/main" val="412711502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icture 3" descr="Picture 3"/>
          <p:cNvPicPr>
            <a:picLocks noChangeAspect="1"/>
          </p:cNvPicPr>
          <p:nvPr/>
        </p:nvPicPr>
        <p:blipFill>
          <a:blip r:embed="rId2"/>
          <a:srcRect t="32340" b="46022"/>
          <a:stretch>
            <a:fillRect/>
          </a:stretch>
        </p:blipFill>
        <p:spPr>
          <a:xfrm>
            <a:off x="9722" y="84792"/>
            <a:ext cx="12985510" cy="1391086"/>
          </a:xfrm>
          <a:prstGeom prst="rect">
            <a:avLst/>
          </a:prstGeom>
          <a:ln w="12700">
            <a:miter lim="400000"/>
          </a:ln>
          <a:effectLst>
            <a:outerShdw blurRad="152400" dist="55182" dir="5400000" rotWithShape="0">
              <a:srgbClr val="000000">
                <a:alpha val="64885"/>
              </a:srgbClr>
            </a:outerShdw>
          </a:effectLst>
        </p:spPr>
      </p:pic>
      <p:sp>
        <p:nvSpPr>
          <p:cNvPr id="141" name="Content Placeholder 2"/>
          <p:cNvSpPr txBox="1">
            <a:spLocks noGrp="1"/>
          </p:cNvSpPr>
          <p:nvPr>
            <p:ph type="body" sz="quarter" idx="1"/>
          </p:nvPr>
        </p:nvSpPr>
        <p:spPr>
          <a:xfrm>
            <a:off x="225244" y="145602"/>
            <a:ext cx="12554312" cy="1178793"/>
          </a:xfrm>
          <a:prstGeom prst="rect">
            <a:avLst/>
          </a:prstGeom>
        </p:spPr>
        <p:txBody>
          <a:bodyPr lIns="54185" tIns="54185" rIns="54185" bIns="54185">
            <a:normAutofit fontScale="70000" lnSpcReduction="20000"/>
          </a:bodyPr>
          <a:lstStyle>
            <a:lvl1pPr marL="0" indent="0" algn="ctr" defTabSz="949349">
              <a:spcBef>
                <a:spcPts val="1000"/>
              </a:spcBef>
              <a:buSzTx/>
              <a:buNone/>
              <a:defRPr sz="8100"/>
            </a:lvl1pPr>
          </a:lstStyle>
          <a:p>
            <a:r>
              <a:rPr lang="en-US" dirty="0"/>
              <a:t>Representative Sample When  collecting </a:t>
            </a:r>
            <a:endParaRPr dirty="0"/>
          </a:p>
        </p:txBody>
      </p:sp>
      <p:pic>
        <p:nvPicPr>
          <p:cNvPr id="2" name="Picture 1" descr="Screen Shot 2019-07-16 at 7.58.28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6160" y="3774450"/>
            <a:ext cx="12248640" cy="4303576"/>
          </a:xfrm>
          <a:prstGeom prst="rect">
            <a:avLst/>
          </a:prstGeom>
        </p:spPr>
      </p:pic>
      <p:sp>
        <p:nvSpPr>
          <p:cNvPr id="3" name="TextBox 2"/>
          <p:cNvSpPr txBox="1"/>
          <p:nvPr/>
        </p:nvSpPr>
        <p:spPr>
          <a:xfrm>
            <a:off x="756160" y="2956446"/>
            <a:ext cx="3845434"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Helvetica Neue"/>
                <a:ea typeface="Helvetica Neue"/>
                <a:cs typeface="Helvetica Neue"/>
                <a:sym typeface="Helvetica Neue"/>
              </a:rPr>
              <a:t>Representative sample</a:t>
            </a:r>
          </a:p>
        </p:txBody>
      </p:sp>
      <p:sp>
        <p:nvSpPr>
          <p:cNvPr id="4" name="Rectangle 3"/>
          <p:cNvSpPr/>
          <p:nvPr/>
        </p:nvSpPr>
        <p:spPr>
          <a:xfrm>
            <a:off x="7936459" y="2966705"/>
            <a:ext cx="4236476" cy="461665"/>
          </a:xfrm>
          <a:prstGeom prst="rect">
            <a:avLst/>
          </a:prstGeom>
        </p:spPr>
        <p:txBody>
          <a:bodyPr wrap="none">
            <a:spAutoFit/>
          </a:bodyPr>
          <a:lstStyle/>
          <a:p>
            <a:r>
              <a:rPr lang="en-US" dirty="0">
                <a:solidFill>
                  <a:srgbClr val="000000"/>
                </a:solidFill>
              </a:rPr>
              <a:t>Non Representative sample</a:t>
            </a:r>
          </a:p>
        </p:txBody>
      </p:sp>
    </p:spTree>
    <p:extLst>
      <p:ext uri="{BB962C8B-B14F-4D97-AF65-F5344CB8AC3E}">
        <p14:creationId xmlns:p14="http://schemas.microsoft.com/office/powerpoint/2010/main" val="126591055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icture 3" descr="Picture 3"/>
          <p:cNvPicPr>
            <a:picLocks noChangeAspect="1"/>
          </p:cNvPicPr>
          <p:nvPr/>
        </p:nvPicPr>
        <p:blipFill>
          <a:blip r:embed="rId2"/>
          <a:srcRect t="32340" b="46022"/>
          <a:stretch>
            <a:fillRect/>
          </a:stretch>
        </p:blipFill>
        <p:spPr>
          <a:xfrm>
            <a:off x="9722" y="84792"/>
            <a:ext cx="12985510" cy="1391086"/>
          </a:xfrm>
          <a:prstGeom prst="rect">
            <a:avLst/>
          </a:prstGeom>
          <a:ln w="12700">
            <a:miter lim="400000"/>
          </a:ln>
          <a:effectLst>
            <a:outerShdw blurRad="152400" dist="55182" dir="5400000" rotWithShape="0">
              <a:srgbClr val="000000">
                <a:alpha val="64885"/>
              </a:srgbClr>
            </a:outerShdw>
          </a:effectLst>
        </p:spPr>
      </p:pic>
      <p:sp>
        <p:nvSpPr>
          <p:cNvPr id="141" name="Content Placeholder 2"/>
          <p:cNvSpPr txBox="1">
            <a:spLocks noGrp="1"/>
          </p:cNvSpPr>
          <p:nvPr>
            <p:ph type="body" sz="quarter" idx="1"/>
          </p:nvPr>
        </p:nvSpPr>
        <p:spPr>
          <a:xfrm>
            <a:off x="225244" y="145602"/>
            <a:ext cx="12554312" cy="1178793"/>
          </a:xfrm>
          <a:prstGeom prst="rect">
            <a:avLst/>
          </a:prstGeom>
        </p:spPr>
        <p:txBody>
          <a:bodyPr lIns="54185" tIns="54185" rIns="54185" bIns="54185">
            <a:normAutofit lnSpcReduction="10000"/>
          </a:bodyPr>
          <a:lstStyle>
            <a:lvl1pPr marL="0" indent="0" algn="ctr" defTabSz="949349">
              <a:spcBef>
                <a:spcPts val="1000"/>
              </a:spcBef>
              <a:buSzTx/>
              <a:buNone/>
              <a:defRPr sz="8100"/>
            </a:lvl1pPr>
          </a:lstStyle>
          <a:p>
            <a:r>
              <a:rPr lang="en-US" dirty="0"/>
              <a:t>Dry Soil Mystery</a:t>
            </a:r>
            <a:endParaRPr dirty="0"/>
          </a:p>
        </p:txBody>
      </p:sp>
      <p:sp>
        <p:nvSpPr>
          <p:cNvPr id="6" name="TextBox 5"/>
          <p:cNvSpPr txBox="1"/>
          <p:nvPr/>
        </p:nvSpPr>
        <p:spPr>
          <a:xfrm>
            <a:off x="670305" y="1794163"/>
            <a:ext cx="11536303"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rgbClr val="000000"/>
                </a:solidFill>
                <a:effectLst/>
                <a:uFillTx/>
                <a:sym typeface="Helvetica Neue"/>
              </a:rPr>
              <a:t>Congratulations on your new position as</a:t>
            </a:r>
            <a:r>
              <a:rPr kumimoji="0" lang="en-US" sz="3000" b="1" i="0" u="none" strike="noStrike" cap="none" spc="0" normalizeH="0" dirty="0">
                <a:ln>
                  <a:noFill/>
                </a:ln>
                <a:solidFill>
                  <a:srgbClr val="000000"/>
                </a:solidFill>
                <a:effectLst/>
                <a:uFillTx/>
                <a:sym typeface="Helvetica Neue"/>
              </a:rPr>
              <a:t> an agronomist for the Kansas Corn Commission</a:t>
            </a:r>
            <a:r>
              <a:rPr lang="en-US" sz="3000" dirty="0">
                <a:solidFill>
                  <a:srgbClr val="000000"/>
                </a:solidFill>
              </a:rPr>
              <a:t>! All the hard work and study that you have been putting in has finally paid off and we know that you will do wonderful. Unfortunately, some of the soil sample bins were knocked off the counter and have been mixed up. We really need to get started planting as soon as possible but MUST make sure we are using the best soil for the corn. Use your investigation skills to help identify which of the three soils should be used. To help, fell free to record your observations on the Dry Soil Mystery recording sheet.</a:t>
            </a:r>
          </a:p>
          <a:p>
            <a:pPr marL="0" marR="0" indent="0" algn="ctr" defTabSz="5842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sym typeface="Helvetica Neue"/>
            </a:endParaRPr>
          </a:p>
          <a:p>
            <a:pPr marL="0" marR="0" indent="0" algn="ctr" defTabSz="584200" rtl="0" fontAlgn="auto" latinLnBrk="0" hangingPunct="0">
              <a:lnSpc>
                <a:spcPct val="100000"/>
              </a:lnSpc>
              <a:spcBef>
                <a:spcPts val="0"/>
              </a:spcBef>
              <a:spcAft>
                <a:spcPts val="0"/>
              </a:spcAft>
              <a:buClrTx/>
              <a:buSzTx/>
              <a:buFontTx/>
              <a:buNone/>
              <a:tabLst/>
            </a:pPr>
            <a:r>
              <a:rPr lang="en-US" sz="3000" dirty="0">
                <a:solidFill>
                  <a:srgbClr val="000000"/>
                </a:solidFill>
              </a:rPr>
              <a:t>S6 in Soil Sleuths Lab</a:t>
            </a:r>
            <a:endParaRPr kumimoji="0" lang="en-US" sz="3000" b="1" i="0" u="none" strike="noStrike" cap="none" spc="0" normalizeH="0" baseline="0" dirty="0">
              <a:ln>
                <a:noFill/>
              </a:ln>
              <a:solidFill>
                <a:srgbClr val="000000"/>
              </a:solidFill>
              <a:effectLst/>
              <a:uFillTx/>
              <a:sym typeface="Helvetica Neue"/>
            </a:endParaRPr>
          </a:p>
        </p:txBody>
      </p:sp>
    </p:spTree>
    <p:extLst>
      <p:ext uri="{BB962C8B-B14F-4D97-AF65-F5344CB8AC3E}">
        <p14:creationId xmlns:p14="http://schemas.microsoft.com/office/powerpoint/2010/main" val="316053847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icture 3" descr="Picture 3"/>
          <p:cNvPicPr>
            <a:picLocks noChangeAspect="1"/>
          </p:cNvPicPr>
          <p:nvPr/>
        </p:nvPicPr>
        <p:blipFill>
          <a:blip r:embed="rId2"/>
          <a:srcRect t="32340" b="46022"/>
          <a:stretch>
            <a:fillRect/>
          </a:stretch>
        </p:blipFill>
        <p:spPr>
          <a:xfrm>
            <a:off x="9722" y="84792"/>
            <a:ext cx="12985510" cy="1391086"/>
          </a:xfrm>
          <a:prstGeom prst="rect">
            <a:avLst/>
          </a:prstGeom>
          <a:ln w="12700">
            <a:miter lim="400000"/>
          </a:ln>
          <a:effectLst>
            <a:outerShdw blurRad="152400" dist="55182" dir="5400000" rotWithShape="0">
              <a:srgbClr val="000000">
                <a:alpha val="64885"/>
              </a:srgbClr>
            </a:outerShdw>
          </a:effectLst>
        </p:spPr>
      </p:pic>
      <p:sp>
        <p:nvSpPr>
          <p:cNvPr id="141" name="Content Placeholder 2"/>
          <p:cNvSpPr txBox="1">
            <a:spLocks noGrp="1"/>
          </p:cNvSpPr>
          <p:nvPr>
            <p:ph type="body" sz="quarter" idx="1"/>
          </p:nvPr>
        </p:nvSpPr>
        <p:spPr>
          <a:xfrm>
            <a:off x="225244" y="145602"/>
            <a:ext cx="12554312" cy="1178793"/>
          </a:xfrm>
          <a:prstGeom prst="rect">
            <a:avLst/>
          </a:prstGeom>
        </p:spPr>
        <p:txBody>
          <a:bodyPr lIns="54185" tIns="54185" rIns="54185" bIns="54185">
            <a:normAutofit lnSpcReduction="10000"/>
          </a:bodyPr>
          <a:lstStyle>
            <a:lvl1pPr marL="0" indent="0" algn="ctr" defTabSz="949349">
              <a:spcBef>
                <a:spcPts val="1000"/>
              </a:spcBef>
              <a:buSzTx/>
              <a:buNone/>
              <a:defRPr sz="8100"/>
            </a:lvl1pPr>
          </a:lstStyle>
          <a:p>
            <a:r>
              <a:rPr lang="en-US" dirty="0"/>
              <a:t>Dry Soil Investigation</a:t>
            </a:r>
            <a:endParaRPr dirty="0"/>
          </a:p>
        </p:txBody>
      </p:sp>
      <p:sp>
        <p:nvSpPr>
          <p:cNvPr id="3" name="TextBox 2"/>
          <p:cNvSpPr txBox="1"/>
          <p:nvPr/>
        </p:nvSpPr>
        <p:spPr>
          <a:xfrm>
            <a:off x="756159" y="4287527"/>
            <a:ext cx="1060374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5000" b="0" i="0" u="none" strike="noStrike" cap="none" spc="0" normalizeH="0" baseline="0" dirty="0">
                <a:ln>
                  <a:noFill/>
                </a:ln>
                <a:solidFill>
                  <a:srgbClr val="000000"/>
                </a:solidFill>
                <a:effectLst/>
                <a:uFillTx/>
                <a:latin typeface="Helvetica Neue"/>
                <a:ea typeface="Helvetica Neue"/>
                <a:cs typeface="Helvetica Neue"/>
                <a:sym typeface="Helvetica Neue"/>
              </a:rPr>
              <a:t>S3-S5 in Soil</a:t>
            </a:r>
            <a:r>
              <a:rPr kumimoji="0" lang="en-US" sz="5000" b="0" i="0" u="none" strike="noStrike" cap="none" spc="0" normalizeH="0" dirty="0">
                <a:ln>
                  <a:noFill/>
                </a:ln>
                <a:solidFill>
                  <a:srgbClr val="000000"/>
                </a:solidFill>
                <a:effectLst/>
                <a:uFillTx/>
                <a:latin typeface="Helvetica Neue"/>
                <a:ea typeface="Helvetica Neue"/>
                <a:cs typeface="Helvetica Neue"/>
                <a:sym typeface="Helvetica Neue"/>
              </a:rPr>
              <a:t> Sleuths Lab</a:t>
            </a:r>
            <a:endParaRPr kumimoji="0" lang="en-US" sz="5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1339207863"/>
      </p:ext>
    </p:extLst>
  </p:cSld>
  <p:clrMapOvr>
    <a:masterClrMapping/>
  </p:clrMapOvr>
  <p:transition spd="med"/>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46</TotalTime>
  <Words>785</Words>
  <Application>Microsoft Office PowerPoint</Application>
  <PresentationFormat>Custom</PresentationFormat>
  <Paragraphs>109</Paragraphs>
  <Slides>24</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Avenir Book</vt:lpstr>
      <vt:lpstr>Avenir Heavy</vt:lpstr>
      <vt:lpstr>Avenir Light</vt:lpstr>
      <vt:lpstr>Calibri</vt:lpstr>
      <vt:lpstr>Copperplate</vt:lpstr>
      <vt:lpstr>Helvetica Neue</vt:lpstr>
      <vt:lpstr>Helvetica Neue Light</vt:lpstr>
      <vt:lpstr>Helvetica Neue Medium</vt:lpstr>
      <vt:lpstr>Black</vt:lpstr>
      <vt:lpstr>  Kansas Corn:        Soil Sleuths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Kansas Corn:          Soil Sleuths</dc:title>
  <cp:lastModifiedBy>Education</cp:lastModifiedBy>
  <cp:revision>7</cp:revision>
  <dcterms:modified xsi:type="dcterms:W3CDTF">2020-02-17T21:01:47Z</dcterms:modified>
</cp:coreProperties>
</file>