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9144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1" roundtripDataSignature="AMtx7mgyRQOQg3abvr6kshBwu64Q8m1H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7DE8FE-DA06-429B-BE45-19BD98892BAE}">
  <a:tblStyle styleId="{5B7DE8FE-DA06-429B-BE45-19BD98892BA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0060"/>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0060"/>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0: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Sandy soil is described as soil material that contains 85% or more sand where the percentage of silt plus 1.5 times the percentage of clay does not exceed 15%. Silt soil is described as soil material that contains 80% or more silt and less than 12% clay. Clay soil is described as soil material that contains 40% or more clay, less than 45% sand and less than 40% silt. Loam soil is the most favorable texture for growing plants. It is 20% clay, 40% silt and 40% sand.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a:p>
        </p:txBody>
      </p:sp>
      <p:sp>
        <p:nvSpPr>
          <p:cNvPr id="162" name="Google Shape;162;p10: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Water and air are critical components of the soil ecosystem. The amount of trapped water and air is changeable and can account for up to half of the soil volume. The quantity of mineral matter and organic matter are usually fixed. Organic matter can account for up to 6% of the soil volume. Living organisms, even though they are numerous, comprise less than 1% of the total soil volume. </a:t>
            </a:r>
            <a:endParaRPr/>
          </a:p>
          <a:p>
            <a:pPr indent="0" lvl="0" marL="0" rtl="0" algn="l">
              <a:lnSpc>
                <a:spcPct val="100000"/>
              </a:lnSpc>
              <a:spcBef>
                <a:spcPts val="0"/>
              </a:spcBef>
              <a:spcAft>
                <a:spcPts val="0"/>
              </a:spcAft>
              <a:buSzPts val="1400"/>
              <a:buNone/>
            </a:pPr>
            <a:r>
              <a:t/>
            </a:r>
            <a:endParaRPr/>
          </a:p>
        </p:txBody>
      </p:sp>
      <p:sp>
        <p:nvSpPr>
          <p:cNvPr id="174" name="Google Shape;174;p11: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2: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There are two broad categories of soil microbes. Naturally occurring, indigenous microbes help to define the soil community. They flourish or may become dormant as conditions become favorable or unfavorable. Allochthonous bacteria, or invader bacteria, are bacteria that are not part of the normal soil ecosystem and its activities. They can be introduced by diseased plants and precipitation, and intentional or unintentional application of materials like manure or chemical spills.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a:p>
        </p:txBody>
      </p:sp>
      <p:sp>
        <p:nvSpPr>
          <p:cNvPr id="182" name="Google Shape;182;p12: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3: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At the rhizosphere, the interface between soil and plant roots, the microbial diversity is determined by the genetics of the host plant, the physical and chemical characteristics of the soil, and the environmental conditions. A complicated association exists between the microbe population and the plant. In this narrow region, microbes convert minerals into forms that are usable by plants and protect plants from pathogens and other environmental challenges such as salinity and temperature extremes. Microbes in the rhizosphere may exist as a biofilm on plant roots.  </a:t>
            </a:r>
            <a:endParaRPr/>
          </a:p>
          <a:p>
            <a:pPr indent="0" lvl="0" marL="0" rtl="0" algn="l">
              <a:lnSpc>
                <a:spcPct val="100000"/>
              </a:lnSpc>
              <a:spcBef>
                <a:spcPts val="0"/>
              </a:spcBef>
              <a:spcAft>
                <a:spcPts val="0"/>
              </a:spcAft>
              <a:buSzPts val="1400"/>
              <a:buNone/>
            </a:pPr>
            <a:r>
              <a:t/>
            </a:r>
            <a:endParaRPr/>
          </a:p>
        </p:txBody>
      </p:sp>
      <p:sp>
        <p:nvSpPr>
          <p:cNvPr id="189" name="Google Shape;189;p13: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4: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98" name="Google Shape;198;p14: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5: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Fertilizer can be applied to the soil in a natural form, such as manure, or in the form of a commercial fertilizer. A manufactured commercial fertilizer will list the names and percentages of the nutrients that it contains on the label. The most general fertilizers provide the macronutrients nitrogen, phosphorus (potash) and potassium – N, P, K – so the label will show the percentages for those nutrients. For example, a 24-2-8 fertilizer has 24% nitrogen (N), 2% available phosphate (P) and 8% soluble potash (K).</a:t>
            </a:r>
            <a:endParaRPr/>
          </a:p>
          <a:p>
            <a:pPr indent="0" lvl="0" marL="0" rtl="0" algn="l">
              <a:lnSpc>
                <a:spcPct val="100000"/>
              </a:lnSpc>
              <a:spcBef>
                <a:spcPts val="0"/>
              </a:spcBef>
              <a:spcAft>
                <a:spcPts val="0"/>
              </a:spcAft>
              <a:buSzPts val="1400"/>
              <a:buNone/>
            </a:pPr>
            <a:r>
              <a:t/>
            </a:r>
            <a:endParaRPr/>
          </a:p>
        </p:txBody>
      </p:sp>
      <p:sp>
        <p:nvSpPr>
          <p:cNvPr id="206" name="Google Shape;206;p15: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14" name="Google Shape;214;p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7: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26" name="Google Shape;226;p17: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8: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45" name="Google Shape;245;p18: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9: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54" name="Google Shape;254;p19: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62" name="Google Shape;262;p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1: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70" name="Google Shape;270;p21: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79" name="Google Shape;279;p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3: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89" name="Google Shape;289;p23: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4: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96" name="Google Shape;296;p24: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5: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04" name="Google Shape;304;p25: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6: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14" name="Google Shape;314;p26: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7: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22" name="Google Shape;322;p27: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28: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32" name="Google Shape;332;p28: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9: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42" name="Google Shape;342;p29: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53" name="Google Shape;353;p3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61" name="Google Shape;361;p3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32: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68" name="Google Shape;368;p32: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33: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81" name="Google Shape;381;p33: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34: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94" name="Google Shape;394;p34: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characteristics of a soil are influenced by five major factors during its formation. The famous mnemonic for the soil forming factors is ClORPT.</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Cl</a:t>
            </a:r>
            <a:r>
              <a:rPr lang="en-US" sz="1200">
                <a:solidFill>
                  <a:schemeClr val="dk1"/>
                </a:solidFill>
                <a:latin typeface="Calibri"/>
                <a:ea typeface="Calibri"/>
                <a:cs typeface="Calibri"/>
                <a:sym typeface="Calibri"/>
              </a:rPr>
              <a:t>imate – The amount of precipitation and temperature affects the rate of weathering and physical, chemical and biological processes.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O</a:t>
            </a:r>
            <a:r>
              <a:rPr lang="en-US" sz="1200">
                <a:solidFill>
                  <a:schemeClr val="dk1"/>
                </a:solidFill>
                <a:latin typeface="Calibri"/>
                <a:ea typeface="Calibri"/>
                <a:cs typeface="Calibri"/>
                <a:sym typeface="Calibri"/>
              </a:rPr>
              <a:t>rganisms – Living organisms break down organic matter, become organic matter when they die, and create pore spaces in soils.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R</a:t>
            </a:r>
            <a:r>
              <a:rPr lang="en-US" sz="1200">
                <a:solidFill>
                  <a:schemeClr val="dk1"/>
                </a:solidFill>
                <a:latin typeface="Calibri"/>
                <a:ea typeface="Calibri"/>
                <a:cs typeface="Calibri"/>
                <a:sym typeface="Calibri"/>
              </a:rPr>
              <a:t>elief – The topography, or slope, of the land determines the type and depth of the soils.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P</a:t>
            </a:r>
            <a:r>
              <a:rPr lang="en-US" sz="1200">
                <a:solidFill>
                  <a:schemeClr val="dk1"/>
                </a:solidFill>
                <a:latin typeface="Calibri"/>
                <a:ea typeface="Calibri"/>
                <a:cs typeface="Calibri"/>
                <a:sym typeface="Calibri"/>
              </a:rPr>
              <a:t>arent Material – Soils inherit qualities from the materials from which they are made. Materials can be deposited by wind and glacial activity, volcanic debris, and bedrock.</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T</a:t>
            </a:r>
            <a:r>
              <a:rPr lang="en-US" sz="1200">
                <a:solidFill>
                  <a:schemeClr val="dk1"/>
                </a:solidFill>
                <a:latin typeface="Calibri"/>
                <a:ea typeface="Calibri"/>
                <a:cs typeface="Calibri"/>
                <a:sym typeface="Calibri"/>
              </a:rPr>
              <a:t>ime – Soil is continuously changing so the length of time that the soil has been affected by the above factors influences the soil composition.</a:t>
            </a:r>
            <a:endParaRPr/>
          </a:p>
          <a:p>
            <a:pPr indent="0" lvl="0" marL="0" rtl="0" algn="l">
              <a:lnSpc>
                <a:spcPct val="100000"/>
              </a:lnSpc>
              <a:spcBef>
                <a:spcPts val="0"/>
              </a:spcBef>
              <a:spcAft>
                <a:spcPts val="0"/>
              </a:spcAft>
              <a:buSzPts val="1400"/>
              <a:buNone/>
            </a:pPr>
            <a:r>
              <a:t/>
            </a:r>
            <a:endParaRPr/>
          </a:p>
        </p:txBody>
      </p:sp>
      <p:sp>
        <p:nvSpPr>
          <p:cNvPr id="110" name="Google Shape;110;p4: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Soil horizons are defined by physical features – some of which are easily seen like color, texture, structure, and thickness – and others that are less easily seen like mineral and chemical content. Soil separates into layers due to the influence of air, water, solar radiation and plant material at the surface of the soil where it is exposed to the air. Since weathering of the soil occurs at the surface the upper layers differ the most from the parent material. Deeper layers are most like the parent material.</a:t>
            </a:r>
            <a:endParaRPr/>
          </a:p>
          <a:p>
            <a:pPr indent="0" lvl="0" marL="0" rtl="0" algn="l">
              <a:lnSpc>
                <a:spcPct val="100000"/>
              </a:lnSpc>
              <a:spcBef>
                <a:spcPts val="0"/>
              </a:spcBef>
              <a:spcAft>
                <a:spcPts val="0"/>
              </a:spcAft>
              <a:buSzPts val="1400"/>
              <a:buNone/>
            </a:pPr>
            <a:r>
              <a:t/>
            </a:r>
            <a:endParaRPr/>
          </a:p>
        </p:txBody>
      </p:sp>
      <p:sp>
        <p:nvSpPr>
          <p:cNvPr id="122" name="Google Shape;122;p5: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8: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46" name="Google Shape;146;p8: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4" name="Google Shape;154;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3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4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4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4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4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7.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jp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34.png"/><Relationship Id="rId5"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7.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0.jpg"/><Relationship Id="rId4" Type="http://schemas.openxmlformats.org/officeDocument/2006/relationships/image" Target="../media/image43.jpg"/><Relationship Id="rId5"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7.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8.jpg"/><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5.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6.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idx="1" type="subTitle"/>
          </p:nvPr>
        </p:nvSpPr>
        <p:spPr>
          <a:xfrm>
            <a:off x="4419600" y="2057400"/>
            <a:ext cx="4038600" cy="228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C00000"/>
              </a:buClr>
              <a:buSzPts val="6800"/>
              <a:buFont typeface="Arial"/>
              <a:buNone/>
            </a:pPr>
            <a:r>
              <a:rPr b="1" lang="en-US" sz="6800">
                <a:solidFill>
                  <a:srgbClr val="C00000"/>
                </a:solidFill>
                <a:latin typeface="Arial"/>
                <a:ea typeface="Arial"/>
                <a:cs typeface="Arial"/>
                <a:sym typeface="Arial"/>
              </a:rPr>
              <a:t>Soil</a:t>
            </a:r>
            <a:br>
              <a:rPr b="1" lang="en-US" sz="6800">
                <a:solidFill>
                  <a:srgbClr val="C00000"/>
                </a:solidFill>
                <a:latin typeface="Arial"/>
                <a:ea typeface="Arial"/>
                <a:cs typeface="Arial"/>
                <a:sym typeface="Arial"/>
              </a:rPr>
            </a:br>
            <a:r>
              <a:rPr b="1" lang="en-US" sz="6800">
                <a:solidFill>
                  <a:srgbClr val="C00000"/>
                </a:solidFill>
                <a:latin typeface="Arial"/>
                <a:ea typeface="Arial"/>
                <a:cs typeface="Arial"/>
                <a:sym typeface="Arial"/>
              </a:rPr>
              <a:t>Microbes</a:t>
            </a:r>
            <a:endParaRPr/>
          </a:p>
        </p:txBody>
      </p:sp>
      <p:pic>
        <p:nvPicPr>
          <p:cNvPr descr="LOGO.jpg" id="90" name="Google Shape;90;p1"/>
          <p:cNvPicPr preferRelativeResize="0"/>
          <p:nvPr/>
        </p:nvPicPr>
        <p:blipFill rotWithShape="1">
          <a:blip r:embed="rId3">
            <a:alphaModFix/>
          </a:blip>
          <a:srcRect b="0" l="0" r="0" t="0"/>
          <a:stretch/>
        </p:blipFill>
        <p:spPr>
          <a:xfrm>
            <a:off x="4495800" y="5410200"/>
            <a:ext cx="3733800" cy="746760"/>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533400" y="0"/>
            <a:ext cx="4571165"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0"/>
          <p:cNvPicPr preferRelativeResize="0"/>
          <p:nvPr/>
        </p:nvPicPr>
        <p:blipFill rotWithShape="1">
          <a:blip r:embed="rId3">
            <a:alphaModFix/>
          </a:blip>
          <a:srcRect b="0" l="0" r="0" t="0"/>
          <a:stretch/>
        </p:blipFill>
        <p:spPr>
          <a:xfrm>
            <a:off x="3352800" y="1624614"/>
            <a:ext cx="5239971" cy="4821936"/>
          </a:xfrm>
          <a:prstGeom prst="rect">
            <a:avLst/>
          </a:prstGeom>
          <a:noFill/>
          <a:ln>
            <a:noFill/>
          </a:ln>
        </p:spPr>
      </p:pic>
      <p:sp>
        <p:nvSpPr>
          <p:cNvPr id="165" name="Google Shape;165;p10"/>
          <p:cNvSpPr txBox="1"/>
          <p:nvPr/>
        </p:nvSpPr>
        <p:spPr>
          <a:xfrm>
            <a:off x="914400" y="1604639"/>
            <a:ext cx="34290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Every soil can be classified by using the Soil Texture Triangle.</a:t>
            </a:r>
            <a:endParaRPr b="0" i="0" sz="3200" u="none" cap="none" strike="noStrike">
              <a:solidFill>
                <a:schemeClr val="dk1"/>
              </a:solidFill>
              <a:latin typeface="Arial"/>
              <a:ea typeface="Arial"/>
              <a:cs typeface="Arial"/>
              <a:sym typeface="Arial"/>
            </a:endParaRPr>
          </a:p>
        </p:txBody>
      </p:sp>
      <p:sp>
        <p:nvSpPr>
          <p:cNvPr id="166" name="Google Shape;166;p10"/>
          <p:cNvSpPr txBox="1"/>
          <p:nvPr/>
        </p:nvSpPr>
        <p:spPr>
          <a:xfrm>
            <a:off x="762000" y="533400"/>
            <a:ext cx="765502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70C0"/>
                </a:solidFill>
                <a:latin typeface="Arial"/>
                <a:ea typeface="Arial"/>
                <a:cs typeface="Arial"/>
                <a:sym typeface="Arial"/>
              </a:rPr>
              <a:t>Soil Texture Triangle</a:t>
            </a:r>
            <a:endParaRPr b="1" i="0" sz="4800" u="none" cap="none" strike="noStrike">
              <a:solidFill>
                <a:srgbClr val="0070C0"/>
              </a:solidFill>
              <a:latin typeface="Arial"/>
              <a:ea typeface="Arial"/>
              <a:cs typeface="Arial"/>
              <a:sym typeface="Arial"/>
            </a:endParaRPr>
          </a:p>
        </p:txBody>
      </p:sp>
      <p:cxnSp>
        <p:nvCxnSpPr>
          <p:cNvPr id="167" name="Google Shape;167;p10"/>
          <p:cNvCxnSpPr/>
          <p:nvPr/>
        </p:nvCxnSpPr>
        <p:spPr>
          <a:xfrm flipH="1" rot="10800000">
            <a:off x="3847381" y="4192439"/>
            <a:ext cx="4399472" cy="95412"/>
          </a:xfrm>
          <a:prstGeom prst="straightConnector1">
            <a:avLst/>
          </a:prstGeom>
          <a:noFill/>
          <a:ln cap="flat" cmpd="sng" w="9525">
            <a:solidFill>
              <a:srgbClr val="BD4B48"/>
            </a:solidFill>
            <a:prstDash val="solid"/>
            <a:round/>
            <a:headEnd len="sm" w="sm" type="none"/>
            <a:tailEnd len="sm" w="sm" type="none"/>
          </a:ln>
        </p:spPr>
      </p:cxnSp>
      <p:pic>
        <p:nvPicPr>
          <p:cNvPr id="168" name="Google Shape;168;p10"/>
          <p:cNvPicPr preferRelativeResize="0"/>
          <p:nvPr/>
        </p:nvPicPr>
        <p:blipFill rotWithShape="1">
          <a:blip r:embed="rId4">
            <a:alphaModFix/>
          </a:blip>
          <a:srcRect b="0" l="0" r="0" t="0"/>
          <a:stretch/>
        </p:blipFill>
        <p:spPr>
          <a:xfrm flipH="1" rot="-3648326">
            <a:off x="3093308" y="4537094"/>
            <a:ext cx="6049372" cy="121682"/>
          </a:xfrm>
          <a:prstGeom prst="rect">
            <a:avLst/>
          </a:prstGeom>
          <a:noFill/>
          <a:ln>
            <a:noFill/>
          </a:ln>
        </p:spPr>
      </p:pic>
      <p:pic>
        <p:nvPicPr>
          <p:cNvPr id="169" name="Google Shape;169;p10"/>
          <p:cNvPicPr preferRelativeResize="0"/>
          <p:nvPr/>
        </p:nvPicPr>
        <p:blipFill rotWithShape="1">
          <a:blip r:embed="rId5">
            <a:alphaModFix/>
          </a:blip>
          <a:srcRect b="0" l="0" r="0" t="0"/>
          <a:stretch/>
        </p:blipFill>
        <p:spPr>
          <a:xfrm rot="-3725466">
            <a:off x="4549370" y="1995391"/>
            <a:ext cx="3137246" cy="5469910"/>
          </a:xfrm>
          <a:prstGeom prst="rect">
            <a:avLst/>
          </a:prstGeom>
          <a:noFill/>
          <a:ln>
            <a:noFill/>
          </a:ln>
        </p:spPr>
      </p:pic>
      <p:sp>
        <p:nvSpPr>
          <p:cNvPr id="170" name="Google Shape;170;p10"/>
          <p:cNvSpPr txBox="1"/>
          <p:nvPr/>
        </p:nvSpPr>
        <p:spPr>
          <a:xfrm>
            <a:off x="362309" y="2548913"/>
            <a:ext cx="2990491" cy="3477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Follow the directions of the arrows.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Using your percentages, find where your soil sample would land!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These were all taken in a 2 mile radius… should there be similarities?  Should there not be?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nvSpPr>
        <p:spPr>
          <a:xfrm>
            <a:off x="762000" y="685800"/>
            <a:ext cx="7620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70C0"/>
                </a:solidFill>
                <a:latin typeface="Arial"/>
                <a:ea typeface="Arial"/>
                <a:cs typeface="Arial"/>
                <a:sym typeface="Arial"/>
              </a:rPr>
              <a:t>In the soil ecosystem animals, plants and microbes interact with </a:t>
            </a:r>
            <a:r>
              <a:rPr lang="en-US" sz="2800">
                <a:solidFill>
                  <a:srgbClr val="0070C0"/>
                </a:solidFill>
              </a:rPr>
              <a:t>nonliving</a:t>
            </a:r>
            <a:r>
              <a:rPr b="0" i="0" lang="en-US" sz="2800" u="none" cap="none" strike="noStrike">
                <a:solidFill>
                  <a:srgbClr val="0070C0"/>
                </a:solidFill>
                <a:latin typeface="Arial"/>
                <a:ea typeface="Arial"/>
                <a:cs typeface="Arial"/>
                <a:sym typeface="Arial"/>
              </a:rPr>
              <a:t> components.</a:t>
            </a:r>
            <a:endParaRPr b="0" i="0" sz="2800" u="none" cap="none" strike="noStrike">
              <a:solidFill>
                <a:srgbClr val="0070C0"/>
              </a:solidFill>
              <a:latin typeface="Arial"/>
              <a:ea typeface="Arial"/>
              <a:cs typeface="Arial"/>
              <a:sym typeface="Arial"/>
            </a:endParaRPr>
          </a:p>
        </p:txBody>
      </p:sp>
      <p:pic>
        <p:nvPicPr>
          <p:cNvPr id="177" name="Google Shape;177;p11"/>
          <p:cNvPicPr preferRelativeResize="0"/>
          <p:nvPr/>
        </p:nvPicPr>
        <p:blipFill rotWithShape="1">
          <a:blip r:embed="rId3">
            <a:alphaModFix/>
          </a:blip>
          <a:srcRect b="0" l="0" r="0" t="0"/>
          <a:stretch/>
        </p:blipFill>
        <p:spPr>
          <a:xfrm>
            <a:off x="533400" y="2438400"/>
            <a:ext cx="7984866" cy="3928872"/>
          </a:xfrm>
          <a:prstGeom prst="rect">
            <a:avLst/>
          </a:prstGeom>
          <a:noFill/>
          <a:ln>
            <a:noFill/>
          </a:ln>
        </p:spPr>
      </p:pic>
      <p:sp>
        <p:nvSpPr>
          <p:cNvPr id="178" name="Google Shape;178;p11"/>
          <p:cNvSpPr txBox="1"/>
          <p:nvPr/>
        </p:nvSpPr>
        <p:spPr>
          <a:xfrm>
            <a:off x="762000" y="6059495"/>
            <a:ext cx="775626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How does each one change the soil?</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nvSpPr>
        <p:spPr>
          <a:xfrm>
            <a:off x="762000" y="838200"/>
            <a:ext cx="6096000" cy="45089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70C0"/>
                </a:solidFill>
                <a:latin typeface="Arial"/>
                <a:ea typeface="Arial"/>
                <a:cs typeface="Arial"/>
                <a:sym typeface="Arial"/>
              </a:rPr>
              <a:t>A teaspoon of healthy soil contains </a:t>
            </a:r>
            <a:r>
              <a:rPr b="0" i="0" lang="en-US" sz="2800" u="none" cap="none" strike="noStrike">
                <a:solidFill>
                  <a:srgbClr val="FF0000"/>
                </a:solidFill>
                <a:latin typeface="Arial"/>
                <a:ea typeface="Arial"/>
                <a:cs typeface="Arial"/>
                <a:sym typeface="Arial"/>
              </a:rPr>
              <a:t>billions of microbes.</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There are 5 major types:</a:t>
            </a:r>
            <a:endParaRPr b="0" i="0" sz="1400" u="none" cap="none" strike="noStrike">
              <a:solidFill>
                <a:srgbClr val="000000"/>
              </a:solidFill>
              <a:latin typeface="Arial"/>
              <a:ea typeface="Arial"/>
              <a:cs typeface="Arial"/>
              <a:sym typeface="Arial"/>
            </a:endParaRPr>
          </a:p>
          <a:p>
            <a:pPr indent="-274320" lvl="0" marL="457200" marR="0" rtl="0" algn="l">
              <a:lnSpc>
                <a:spcPct val="100000"/>
              </a:lnSpc>
              <a:spcBef>
                <a:spcPts val="600"/>
              </a:spcBef>
              <a:spcAft>
                <a:spcPts val="0"/>
              </a:spcAft>
              <a:buClr>
                <a:srgbClr val="00B050"/>
              </a:buClr>
              <a:buSzPts val="3200"/>
              <a:buFont typeface="Noto Sans Symbols"/>
              <a:buChar char="▪"/>
            </a:pPr>
            <a:r>
              <a:rPr b="0" i="0" lang="en-US" sz="3200" u="none" cap="none" strike="noStrike">
                <a:solidFill>
                  <a:srgbClr val="00B050"/>
                </a:solidFill>
                <a:latin typeface="Arial"/>
                <a:ea typeface="Arial"/>
                <a:cs typeface="Arial"/>
                <a:sym typeface="Arial"/>
              </a:rPr>
              <a:t>bacteria</a:t>
            </a:r>
            <a:endParaRPr b="0" i="0" sz="1400" u="none" cap="none" strike="noStrike">
              <a:solidFill>
                <a:srgbClr val="000000"/>
              </a:solidFill>
              <a:latin typeface="Arial"/>
              <a:ea typeface="Arial"/>
              <a:cs typeface="Arial"/>
              <a:sym typeface="Arial"/>
            </a:endParaRPr>
          </a:p>
          <a:p>
            <a:pPr indent="-274320" lvl="0" marL="457200" marR="0" rtl="0" algn="l">
              <a:lnSpc>
                <a:spcPct val="100000"/>
              </a:lnSpc>
              <a:spcBef>
                <a:spcPts val="600"/>
              </a:spcBef>
              <a:spcAft>
                <a:spcPts val="0"/>
              </a:spcAft>
              <a:buClr>
                <a:srgbClr val="00B050"/>
              </a:buClr>
              <a:buSzPts val="3200"/>
              <a:buFont typeface="Noto Sans Symbols"/>
              <a:buChar char="▪"/>
            </a:pPr>
            <a:r>
              <a:rPr b="0" i="0" lang="en-US" sz="3200" u="none" cap="none" strike="noStrike">
                <a:solidFill>
                  <a:srgbClr val="00B050"/>
                </a:solidFill>
                <a:latin typeface="Arial"/>
                <a:ea typeface="Arial"/>
                <a:cs typeface="Arial"/>
                <a:sym typeface="Arial"/>
              </a:rPr>
              <a:t>actinomycetes</a:t>
            </a:r>
            <a:endParaRPr b="0" i="0" sz="3200" u="none" cap="none" strike="noStrike">
              <a:solidFill>
                <a:srgbClr val="00B050"/>
              </a:solidFill>
              <a:latin typeface="Arial"/>
              <a:ea typeface="Arial"/>
              <a:cs typeface="Arial"/>
              <a:sym typeface="Arial"/>
            </a:endParaRPr>
          </a:p>
          <a:p>
            <a:pPr indent="-274320" lvl="0" marL="457200" marR="0" rtl="0" algn="l">
              <a:lnSpc>
                <a:spcPct val="100000"/>
              </a:lnSpc>
              <a:spcBef>
                <a:spcPts val="600"/>
              </a:spcBef>
              <a:spcAft>
                <a:spcPts val="0"/>
              </a:spcAft>
              <a:buClr>
                <a:srgbClr val="00B050"/>
              </a:buClr>
              <a:buSzPts val="3200"/>
              <a:buFont typeface="Noto Sans Symbols"/>
              <a:buChar char="▪"/>
            </a:pPr>
            <a:r>
              <a:rPr b="0" i="0" lang="en-US" sz="3200" u="none" cap="none" strike="noStrike">
                <a:solidFill>
                  <a:srgbClr val="00B050"/>
                </a:solidFill>
                <a:latin typeface="Arial"/>
                <a:ea typeface="Arial"/>
                <a:cs typeface="Arial"/>
                <a:sym typeface="Arial"/>
              </a:rPr>
              <a:t>fungi</a:t>
            </a:r>
            <a:endParaRPr b="0" i="0" sz="1400" u="none" cap="none" strike="noStrike">
              <a:solidFill>
                <a:srgbClr val="000000"/>
              </a:solidFill>
              <a:latin typeface="Arial"/>
              <a:ea typeface="Arial"/>
              <a:cs typeface="Arial"/>
              <a:sym typeface="Arial"/>
            </a:endParaRPr>
          </a:p>
          <a:p>
            <a:pPr indent="-274320" lvl="0" marL="457200" marR="0" rtl="0" algn="l">
              <a:lnSpc>
                <a:spcPct val="100000"/>
              </a:lnSpc>
              <a:spcBef>
                <a:spcPts val="600"/>
              </a:spcBef>
              <a:spcAft>
                <a:spcPts val="0"/>
              </a:spcAft>
              <a:buClr>
                <a:srgbClr val="00B050"/>
              </a:buClr>
              <a:buSzPts val="3200"/>
              <a:buFont typeface="Noto Sans Symbols"/>
              <a:buChar char="▪"/>
            </a:pPr>
            <a:r>
              <a:rPr b="0" i="0" lang="en-US" sz="3200" u="none" cap="none" strike="noStrike">
                <a:solidFill>
                  <a:srgbClr val="00B050"/>
                </a:solidFill>
                <a:latin typeface="Arial"/>
                <a:ea typeface="Arial"/>
                <a:cs typeface="Arial"/>
                <a:sym typeface="Arial"/>
              </a:rPr>
              <a:t>algae</a:t>
            </a:r>
            <a:endParaRPr b="0" i="0" sz="1400" u="none" cap="none" strike="noStrike">
              <a:solidFill>
                <a:srgbClr val="000000"/>
              </a:solidFill>
              <a:latin typeface="Arial"/>
              <a:ea typeface="Arial"/>
              <a:cs typeface="Arial"/>
              <a:sym typeface="Arial"/>
            </a:endParaRPr>
          </a:p>
          <a:p>
            <a:pPr indent="-274320" lvl="0" marL="457200" marR="0" rtl="0" algn="l">
              <a:lnSpc>
                <a:spcPct val="100000"/>
              </a:lnSpc>
              <a:spcBef>
                <a:spcPts val="600"/>
              </a:spcBef>
              <a:spcAft>
                <a:spcPts val="0"/>
              </a:spcAft>
              <a:buClr>
                <a:srgbClr val="00B050"/>
              </a:buClr>
              <a:buSzPts val="3200"/>
              <a:buFont typeface="Noto Sans Symbols"/>
              <a:buChar char="▪"/>
            </a:pPr>
            <a:r>
              <a:rPr b="0" i="0" lang="en-US" sz="3200" u="none" cap="none" strike="noStrike">
                <a:solidFill>
                  <a:srgbClr val="00B050"/>
                </a:solidFill>
                <a:latin typeface="Arial"/>
                <a:ea typeface="Arial"/>
                <a:cs typeface="Arial"/>
                <a:sym typeface="Arial"/>
              </a:rPr>
              <a:t>protozoa</a:t>
            </a:r>
            <a:endParaRPr b="0" i="0" sz="3200" u="none" cap="none" strike="noStrike">
              <a:solidFill>
                <a:srgbClr val="00B050"/>
              </a:solidFill>
              <a:latin typeface="Arial"/>
              <a:ea typeface="Arial"/>
              <a:cs typeface="Arial"/>
              <a:sym typeface="Arial"/>
            </a:endParaRPr>
          </a:p>
        </p:txBody>
      </p:sp>
      <p:pic>
        <p:nvPicPr>
          <p:cNvPr id="185" name="Google Shape;185;p12"/>
          <p:cNvPicPr preferRelativeResize="0"/>
          <p:nvPr/>
        </p:nvPicPr>
        <p:blipFill rotWithShape="1">
          <a:blip r:embed="rId3">
            <a:alphaModFix/>
          </a:blip>
          <a:srcRect b="0" l="0" r="0" t="0"/>
          <a:stretch/>
        </p:blipFill>
        <p:spPr>
          <a:xfrm>
            <a:off x="4114800" y="2057400"/>
            <a:ext cx="4953000" cy="28331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3"/>
          <p:cNvSpPr txBox="1"/>
          <p:nvPr/>
        </p:nvSpPr>
        <p:spPr>
          <a:xfrm>
            <a:off x="1536577" y="457200"/>
            <a:ext cx="609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0000"/>
                </a:solidFill>
                <a:latin typeface="Arial"/>
                <a:ea typeface="Arial"/>
                <a:cs typeface="Arial"/>
                <a:sym typeface="Arial"/>
              </a:rPr>
              <a:t>Rhizosphere </a:t>
            </a:r>
            <a:r>
              <a:rPr b="0" i="0" lang="en-US" sz="2800" u="none" cap="none" strike="noStrike">
                <a:solidFill>
                  <a:srgbClr val="0070C0"/>
                </a:solidFill>
                <a:latin typeface="Arial"/>
                <a:ea typeface="Arial"/>
                <a:cs typeface="Arial"/>
                <a:sym typeface="Arial"/>
              </a:rPr>
              <a:t>– </a:t>
            </a:r>
            <a:r>
              <a:rPr b="0" i="0" lang="en-US" sz="2800" u="none" cap="none" strike="noStrike">
                <a:solidFill>
                  <a:srgbClr val="FF0000"/>
                </a:solidFill>
                <a:latin typeface="Arial"/>
                <a:ea typeface="Arial"/>
                <a:cs typeface="Arial"/>
                <a:sym typeface="Arial"/>
              </a:rPr>
              <a:t>the interface between soil and plant roots</a:t>
            </a:r>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70C0"/>
                </a:solidFill>
                <a:latin typeface="Arial"/>
                <a:ea typeface="Arial"/>
                <a:cs typeface="Arial"/>
                <a:sym typeface="Arial"/>
              </a:rPr>
              <a:t>So much happens in such a tiny space! </a:t>
            </a:r>
            <a:endParaRPr b="0" i="0" sz="2800" u="none" cap="none" strike="noStrike">
              <a:solidFill>
                <a:srgbClr val="0070C0"/>
              </a:solidFill>
              <a:latin typeface="Arial"/>
              <a:ea typeface="Arial"/>
              <a:cs typeface="Arial"/>
              <a:sym typeface="Arial"/>
            </a:endParaRPr>
          </a:p>
        </p:txBody>
      </p:sp>
      <p:pic>
        <p:nvPicPr>
          <p:cNvPr id="192" name="Google Shape;192;p13"/>
          <p:cNvPicPr preferRelativeResize="0"/>
          <p:nvPr/>
        </p:nvPicPr>
        <p:blipFill rotWithShape="1">
          <a:blip r:embed="rId3">
            <a:alphaModFix/>
          </a:blip>
          <a:srcRect b="0" l="0" r="0" t="0"/>
          <a:stretch/>
        </p:blipFill>
        <p:spPr>
          <a:xfrm>
            <a:off x="4806351" y="4552350"/>
            <a:ext cx="3074200" cy="2305650"/>
          </a:xfrm>
          <a:prstGeom prst="rect">
            <a:avLst/>
          </a:prstGeom>
          <a:noFill/>
          <a:ln>
            <a:noFill/>
          </a:ln>
        </p:spPr>
      </p:pic>
      <p:pic>
        <p:nvPicPr>
          <p:cNvPr id="193" name="Google Shape;193;p13"/>
          <p:cNvPicPr preferRelativeResize="0"/>
          <p:nvPr/>
        </p:nvPicPr>
        <p:blipFill rotWithShape="1">
          <a:blip r:embed="rId4">
            <a:alphaModFix/>
          </a:blip>
          <a:srcRect b="0" l="0" r="0" t="0"/>
          <a:stretch/>
        </p:blipFill>
        <p:spPr>
          <a:xfrm>
            <a:off x="3978215" y="2032735"/>
            <a:ext cx="3136777" cy="2352583"/>
          </a:xfrm>
          <a:prstGeom prst="rect">
            <a:avLst/>
          </a:prstGeom>
          <a:noFill/>
          <a:ln>
            <a:noFill/>
          </a:ln>
        </p:spPr>
      </p:pic>
      <p:pic>
        <p:nvPicPr>
          <p:cNvPr id="194" name="Google Shape;194;p13"/>
          <p:cNvPicPr preferRelativeResize="0"/>
          <p:nvPr/>
        </p:nvPicPr>
        <p:blipFill rotWithShape="1">
          <a:blip r:embed="rId5">
            <a:alphaModFix/>
          </a:blip>
          <a:srcRect b="0" l="0" r="0" t="0"/>
          <a:stretch/>
        </p:blipFill>
        <p:spPr>
          <a:xfrm>
            <a:off x="1227827" y="2632718"/>
            <a:ext cx="2503714" cy="350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4"/>
          <p:cNvSpPr txBox="1"/>
          <p:nvPr/>
        </p:nvSpPr>
        <p:spPr>
          <a:xfrm>
            <a:off x="533400" y="1828800"/>
            <a:ext cx="3050628" cy="3170099"/>
          </a:xfrm>
          <a:prstGeom prst="rect">
            <a:avLst/>
          </a:prstGeom>
          <a:noFill/>
          <a:ln>
            <a:noFill/>
          </a:ln>
        </p:spPr>
        <p:txBody>
          <a:bodyPr anchorCtr="0" anchor="t" bIns="45700" lIns="91425" spcFirstLastPara="1" rIns="91425" wrap="square" tIns="45700">
            <a:noAutofit/>
          </a:bodyPr>
          <a:lstStyle/>
          <a:p>
            <a:pPr indent="-274320" lvl="0" marL="27432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Top 1 mm to 4 mm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of soil</a:t>
            </a:r>
            <a:endParaRPr b="0" i="0" sz="1400" u="none" cap="none" strike="noStrike">
              <a:solidFill>
                <a:srgbClr val="000000"/>
              </a:solidFill>
              <a:latin typeface="Arial"/>
              <a:ea typeface="Arial"/>
              <a:cs typeface="Arial"/>
              <a:sym typeface="Arial"/>
            </a:endParaRPr>
          </a:p>
          <a:p>
            <a:pPr indent="-274320" lvl="0" marL="274320" marR="0" rtl="0" algn="l">
              <a:lnSpc>
                <a:spcPct val="100000"/>
              </a:lnSpc>
              <a:spcBef>
                <a:spcPts val="6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Stabilize soil</a:t>
            </a:r>
            <a:endParaRPr b="0" i="0" sz="1400" u="none" cap="none" strike="noStrike">
              <a:solidFill>
                <a:srgbClr val="000000"/>
              </a:solidFill>
              <a:latin typeface="Arial"/>
              <a:ea typeface="Arial"/>
              <a:cs typeface="Arial"/>
              <a:sym typeface="Arial"/>
            </a:endParaRPr>
          </a:p>
          <a:p>
            <a:pPr indent="-274320" lvl="0" marL="274320" marR="0" rtl="0" algn="l">
              <a:lnSpc>
                <a:spcPct val="100000"/>
              </a:lnSpc>
              <a:spcBef>
                <a:spcPts val="6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Affect water infiltration</a:t>
            </a:r>
            <a:endParaRPr b="0" i="0" sz="1400" u="none" cap="none" strike="noStrike">
              <a:solidFill>
                <a:srgbClr val="000000"/>
              </a:solidFill>
              <a:latin typeface="Arial"/>
              <a:ea typeface="Arial"/>
              <a:cs typeface="Arial"/>
              <a:sym typeface="Arial"/>
            </a:endParaRPr>
          </a:p>
          <a:p>
            <a:pPr indent="-274320" lvl="0" marL="274320" marR="0" rtl="0" algn="l">
              <a:lnSpc>
                <a:spcPct val="100000"/>
              </a:lnSpc>
              <a:spcBef>
                <a:spcPts val="6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Influence plant germination and growth</a:t>
            </a:r>
            <a:endParaRPr b="0" i="0" sz="1400" u="none" cap="none" strike="noStrike">
              <a:solidFill>
                <a:srgbClr val="000000"/>
              </a:solidFill>
              <a:latin typeface="Arial"/>
              <a:ea typeface="Arial"/>
              <a:cs typeface="Arial"/>
              <a:sym typeface="Arial"/>
            </a:endParaRPr>
          </a:p>
          <a:p>
            <a:pPr indent="-274320" lvl="0" marL="274320" marR="0" rtl="0" algn="l">
              <a:lnSpc>
                <a:spcPct val="100000"/>
              </a:lnSpc>
              <a:spcBef>
                <a:spcPts val="6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Susceptible to being crushed</a:t>
            </a:r>
            <a:endParaRPr b="0" i="0" sz="2000" u="none" cap="none" strike="noStrike">
              <a:solidFill>
                <a:schemeClr val="dk1"/>
              </a:solidFill>
              <a:latin typeface="Arial"/>
              <a:ea typeface="Arial"/>
              <a:cs typeface="Arial"/>
              <a:sym typeface="Arial"/>
            </a:endParaRPr>
          </a:p>
        </p:txBody>
      </p:sp>
      <p:sp>
        <p:nvSpPr>
          <p:cNvPr id="201" name="Google Shape;201;p14"/>
          <p:cNvSpPr txBox="1"/>
          <p:nvPr/>
        </p:nvSpPr>
        <p:spPr>
          <a:xfrm>
            <a:off x="457200" y="762000"/>
            <a:ext cx="79248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70C0"/>
                </a:solidFill>
                <a:latin typeface="Arial"/>
                <a:ea typeface="Arial"/>
                <a:cs typeface="Arial"/>
                <a:sym typeface="Arial"/>
              </a:rPr>
              <a:t>Biological Soil Crusts</a:t>
            </a:r>
            <a:endParaRPr b="1" i="0" sz="3600" u="none" cap="none" strike="noStrike">
              <a:solidFill>
                <a:srgbClr val="0070C0"/>
              </a:solidFill>
              <a:latin typeface="Arial"/>
              <a:ea typeface="Arial"/>
              <a:cs typeface="Arial"/>
              <a:sym typeface="Arial"/>
            </a:endParaRPr>
          </a:p>
        </p:txBody>
      </p:sp>
      <p:pic>
        <p:nvPicPr>
          <p:cNvPr id="202" name="Google Shape;202;p14"/>
          <p:cNvPicPr preferRelativeResize="0"/>
          <p:nvPr/>
        </p:nvPicPr>
        <p:blipFill rotWithShape="1">
          <a:blip r:embed="rId3">
            <a:alphaModFix/>
          </a:blip>
          <a:srcRect b="0" l="0" r="0" t="0"/>
          <a:stretch/>
        </p:blipFill>
        <p:spPr>
          <a:xfrm>
            <a:off x="3584028" y="1676400"/>
            <a:ext cx="5255172" cy="350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5"/>
          <p:cNvSpPr txBox="1"/>
          <p:nvPr/>
        </p:nvSpPr>
        <p:spPr>
          <a:xfrm>
            <a:off x="914400" y="1981200"/>
            <a:ext cx="2209800"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fertilizer is an organic or inorganic material that is added to a soil to add or increase the amount of nutrients that are essential for plant growth.</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209" name="Google Shape;209;p15"/>
          <p:cNvGraphicFramePr/>
          <p:nvPr/>
        </p:nvGraphicFramePr>
        <p:xfrm>
          <a:off x="3657600" y="1981200"/>
          <a:ext cx="3000000" cy="3000000"/>
        </p:xfrm>
        <a:graphic>
          <a:graphicData uri="http://schemas.openxmlformats.org/drawingml/2006/table">
            <a:tbl>
              <a:tblPr bandRow="1" firstRow="1">
                <a:noFill/>
                <a:tableStyleId>{5B7DE8FE-DA06-429B-BE45-19BD98892BAE}</a:tableStyleId>
              </a:tblPr>
              <a:tblGrid>
                <a:gridCol w="1300175"/>
                <a:gridCol w="3424225"/>
              </a:tblGrid>
              <a:tr h="370850">
                <a:tc>
                  <a:txBody>
                    <a:bodyPr/>
                    <a:lstStyle/>
                    <a:p>
                      <a:pPr indent="0" lvl="0" marL="0" marR="0" rtl="0" algn="ctr">
                        <a:lnSpc>
                          <a:spcPct val="100000"/>
                        </a:lnSpc>
                        <a:spcBef>
                          <a:spcPts val="0"/>
                        </a:spcBef>
                        <a:spcAft>
                          <a:spcPts val="0"/>
                        </a:spcAft>
                        <a:buClr>
                          <a:srgbClr val="000000"/>
                        </a:buClr>
                        <a:buSzPts val="6600"/>
                        <a:buFont typeface="Arial"/>
                        <a:buNone/>
                      </a:pPr>
                      <a:r>
                        <a:rPr lang="en-US" sz="6600" u="none" cap="none" strike="noStrike">
                          <a:latin typeface="Arial"/>
                          <a:ea typeface="Arial"/>
                          <a:cs typeface="Arial"/>
                          <a:sym typeface="Arial"/>
                        </a:rPr>
                        <a:t>N</a:t>
                      </a:r>
                      <a:endParaRPr sz="6600" u="none" cap="none" strike="noStrike">
                        <a:latin typeface="Arial"/>
                        <a:ea typeface="Arial"/>
                        <a:cs typeface="Arial"/>
                        <a:sym typeface="Arial"/>
                      </a:endParaRPr>
                    </a:p>
                  </a:txBody>
                  <a:tcPr marT="45725" marB="45725" marR="91450" marL="91450">
                    <a:solidFill>
                      <a:srgbClr val="00B050"/>
                    </a:solidFill>
                  </a:tcPr>
                </a:tc>
                <a:tc>
                  <a:txBody>
                    <a:bodyPr/>
                    <a:lstStyle/>
                    <a:p>
                      <a:pPr indent="0" lvl="0" marL="0" marR="0" rtl="0" algn="l">
                        <a:lnSpc>
                          <a:spcPct val="100000"/>
                        </a:lnSpc>
                        <a:spcBef>
                          <a:spcPts val="0"/>
                        </a:spcBef>
                        <a:spcAft>
                          <a:spcPts val="0"/>
                        </a:spcAft>
                        <a:buClr>
                          <a:srgbClr val="000000"/>
                        </a:buClr>
                        <a:buSzPts val="4400"/>
                        <a:buFont typeface="Arial"/>
                        <a:buNone/>
                      </a:pPr>
                      <a:r>
                        <a:rPr lang="en-US" sz="4400" u="none" cap="none" strike="noStrike">
                          <a:solidFill>
                            <a:schemeClr val="dk1"/>
                          </a:solidFill>
                          <a:latin typeface="Arial"/>
                          <a:ea typeface="Arial"/>
                          <a:cs typeface="Arial"/>
                          <a:sym typeface="Arial"/>
                        </a:rPr>
                        <a:t>Nitrogen</a:t>
                      </a:r>
                      <a:endParaRPr sz="4400" u="none" cap="none" strike="noStrike">
                        <a:solidFill>
                          <a:schemeClr val="dk1"/>
                        </a:solidFill>
                        <a:latin typeface="Arial"/>
                        <a:ea typeface="Arial"/>
                        <a:cs typeface="Arial"/>
                        <a:sym typeface="Arial"/>
                      </a:endParaRPr>
                    </a:p>
                  </a:txBody>
                  <a:tcPr marT="45725" marB="45725" marR="91450" marL="91450" anchor="ctr">
                    <a:solidFill>
                      <a:schemeClr val="lt1"/>
                    </a:solidFill>
                  </a:tcPr>
                </a:tc>
              </a:tr>
              <a:tr h="370850">
                <a:tc>
                  <a:txBody>
                    <a:bodyPr/>
                    <a:lstStyle/>
                    <a:p>
                      <a:pPr indent="0" lvl="0" marL="0" marR="0" rtl="0" algn="ctr">
                        <a:lnSpc>
                          <a:spcPct val="100000"/>
                        </a:lnSpc>
                        <a:spcBef>
                          <a:spcPts val="0"/>
                        </a:spcBef>
                        <a:spcAft>
                          <a:spcPts val="0"/>
                        </a:spcAft>
                        <a:buClr>
                          <a:srgbClr val="000000"/>
                        </a:buClr>
                        <a:buSzPts val="6600"/>
                        <a:buFont typeface="Arial"/>
                        <a:buNone/>
                      </a:pPr>
                      <a:r>
                        <a:rPr b="1" lang="en-US" sz="6600" u="none" cap="none" strike="noStrike">
                          <a:solidFill>
                            <a:schemeClr val="lt1"/>
                          </a:solidFill>
                          <a:latin typeface="Arial"/>
                          <a:ea typeface="Arial"/>
                          <a:cs typeface="Arial"/>
                          <a:sym typeface="Arial"/>
                        </a:rPr>
                        <a:t>P</a:t>
                      </a:r>
                      <a:endParaRPr b="1" sz="6600" u="none" cap="none" strike="noStrike">
                        <a:solidFill>
                          <a:schemeClr val="lt1"/>
                        </a:solidFill>
                        <a:latin typeface="Arial"/>
                        <a:ea typeface="Arial"/>
                        <a:cs typeface="Arial"/>
                        <a:sym typeface="Arial"/>
                      </a:endParaRPr>
                    </a:p>
                  </a:txBody>
                  <a:tcPr marT="45725" marB="45725" marR="91450" marL="91450">
                    <a:lnB cap="flat" cmpd="sng" w="28575">
                      <a:solidFill>
                        <a:srgbClr val="F2F2F2"/>
                      </a:solidFill>
                      <a:prstDash val="solid"/>
                      <a:round/>
                      <a:headEnd len="sm" w="sm" type="none"/>
                      <a:tailEnd len="sm" w="sm" type="none"/>
                    </a:lnB>
                    <a:solidFill>
                      <a:srgbClr val="00B050"/>
                    </a:solidFill>
                  </a:tcPr>
                </a:tc>
                <a:tc>
                  <a:txBody>
                    <a:bodyPr/>
                    <a:lstStyle/>
                    <a:p>
                      <a:pPr indent="0" lvl="0" marL="0" marR="0" rtl="0" algn="l">
                        <a:lnSpc>
                          <a:spcPct val="100000"/>
                        </a:lnSpc>
                        <a:spcBef>
                          <a:spcPts val="0"/>
                        </a:spcBef>
                        <a:spcAft>
                          <a:spcPts val="0"/>
                        </a:spcAft>
                        <a:buClr>
                          <a:srgbClr val="000000"/>
                        </a:buClr>
                        <a:buSzPts val="4400"/>
                        <a:buFont typeface="Arial"/>
                        <a:buNone/>
                      </a:pPr>
                      <a:r>
                        <a:rPr b="1" lang="en-US" sz="4400" u="none" cap="none" strike="noStrike">
                          <a:solidFill>
                            <a:schemeClr val="dk1"/>
                          </a:solidFill>
                          <a:latin typeface="Arial"/>
                          <a:ea typeface="Arial"/>
                          <a:cs typeface="Arial"/>
                          <a:sym typeface="Arial"/>
                        </a:rPr>
                        <a:t>Phosphate</a:t>
                      </a:r>
                      <a:endParaRPr b="1" sz="4400" u="none" cap="none" strike="noStrike">
                        <a:solidFill>
                          <a:schemeClr val="dk1"/>
                        </a:solidFill>
                        <a:latin typeface="Arial"/>
                        <a:ea typeface="Arial"/>
                        <a:cs typeface="Arial"/>
                        <a:sym typeface="Arial"/>
                      </a:endParaRPr>
                    </a:p>
                  </a:txBody>
                  <a:tcPr marT="45725" marB="45725" marR="91450" marL="91450" anchor="ctr">
                    <a:lnB cap="flat" cmpd="sng" w="28575">
                      <a:solidFill>
                        <a:srgbClr val="F2F2F2"/>
                      </a:solidFill>
                      <a:prstDash val="solid"/>
                      <a:round/>
                      <a:headEnd len="sm" w="sm" type="none"/>
                      <a:tailEnd len="sm" w="sm" type="none"/>
                    </a:lnB>
                    <a:solidFill>
                      <a:schemeClr val="lt1"/>
                    </a:solidFill>
                  </a:tcPr>
                </a:tc>
              </a:tr>
              <a:tr h="370850">
                <a:tc>
                  <a:txBody>
                    <a:bodyPr/>
                    <a:lstStyle/>
                    <a:p>
                      <a:pPr indent="0" lvl="0" marL="0" marR="0" rtl="0" algn="ctr">
                        <a:lnSpc>
                          <a:spcPct val="100000"/>
                        </a:lnSpc>
                        <a:spcBef>
                          <a:spcPts val="0"/>
                        </a:spcBef>
                        <a:spcAft>
                          <a:spcPts val="0"/>
                        </a:spcAft>
                        <a:buClr>
                          <a:srgbClr val="000000"/>
                        </a:buClr>
                        <a:buSzPts val="6600"/>
                        <a:buFont typeface="Arial"/>
                        <a:buNone/>
                      </a:pPr>
                      <a:r>
                        <a:rPr b="1" lang="en-US" sz="6600" u="none" cap="none" strike="noStrike">
                          <a:solidFill>
                            <a:schemeClr val="lt1"/>
                          </a:solidFill>
                          <a:latin typeface="Arial"/>
                          <a:ea typeface="Arial"/>
                          <a:cs typeface="Arial"/>
                          <a:sym typeface="Arial"/>
                        </a:rPr>
                        <a:t>K</a:t>
                      </a:r>
                      <a:endParaRPr b="1" sz="6600" u="none" cap="none" strike="noStrike">
                        <a:solidFill>
                          <a:schemeClr val="lt1"/>
                        </a:solidFill>
                        <a:latin typeface="Arial"/>
                        <a:ea typeface="Arial"/>
                        <a:cs typeface="Arial"/>
                        <a:sym typeface="Arial"/>
                      </a:endParaRPr>
                    </a:p>
                  </a:txBody>
                  <a:tcPr marT="45725" marB="45725" marR="91450" marL="91450">
                    <a:lnT cap="flat" cmpd="sng" w="28575">
                      <a:solidFill>
                        <a:srgbClr val="F2F2F2"/>
                      </a:solidFill>
                      <a:prstDash val="solid"/>
                      <a:round/>
                      <a:headEnd len="sm" w="sm" type="none"/>
                      <a:tailEnd len="sm" w="sm" type="none"/>
                    </a:lnT>
                    <a:solidFill>
                      <a:srgbClr val="00B050"/>
                    </a:solidFill>
                  </a:tcPr>
                </a:tc>
                <a:tc>
                  <a:txBody>
                    <a:bodyPr/>
                    <a:lstStyle/>
                    <a:p>
                      <a:pPr indent="0" lvl="0" marL="0" marR="0" rtl="0" algn="l">
                        <a:lnSpc>
                          <a:spcPct val="100000"/>
                        </a:lnSpc>
                        <a:spcBef>
                          <a:spcPts val="0"/>
                        </a:spcBef>
                        <a:spcAft>
                          <a:spcPts val="0"/>
                        </a:spcAft>
                        <a:buClr>
                          <a:srgbClr val="000000"/>
                        </a:buClr>
                        <a:buSzPts val="4400"/>
                        <a:buFont typeface="Arial"/>
                        <a:buNone/>
                      </a:pPr>
                      <a:r>
                        <a:rPr b="1" lang="en-US" sz="4400" u="none" cap="none" strike="noStrike">
                          <a:solidFill>
                            <a:schemeClr val="dk1"/>
                          </a:solidFill>
                          <a:latin typeface="Arial"/>
                          <a:ea typeface="Arial"/>
                          <a:cs typeface="Arial"/>
                          <a:sym typeface="Arial"/>
                        </a:rPr>
                        <a:t>Potassium</a:t>
                      </a:r>
                      <a:endParaRPr b="1" sz="4400" u="none" cap="none" strike="noStrike">
                        <a:solidFill>
                          <a:schemeClr val="dk1"/>
                        </a:solidFill>
                        <a:latin typeface="Arial"/>
                        <a:ea typeface="Arial"/>
                        <a:cs typeface="Arial"/>
                        <a:sym typeface="Arial"/>
                      </a:endParaRPr>
                    </a:p>
                  </a:txBody>
                  <a:tcPr marT="45725" marB="45725" marR="91450" marL="91450" anchor="ctr">
                    <a:lnT cap="flat" cmpd="sng" w="28575">
                      <a:solidFill>
                        <a:srgbClr val="F2F2F2"/>
                      </a:solidFill>
                      <a:prstDash val="solid"/>
                      <a:round/>
                      <a:headEnd len="sm" w="sm" type="none"/>
                      <a:tailEnd len="sm" w="sm" type="none"/>
                    </a:lnT>
                    <a:solidFill>
                      <a:schemeClr val="lt1"/>
                    </a:solidFill>
                  </a:tcPr>
                </a:tc>
              </a:tr>
            </a:tbl>
          </a:graphicData>
        </a:graphic>
      </p:graphicFrame>
      <p:sp>
        <p:nvSpPr>
          <p:cNvPr id="210" name="Google Shape;210;p15"/>
          <p:cNvSpPr txBox="1"/>
          <p:nvPr/>
        </p:nvSpPr>
        <p:spPr>
          <a:xfrm>
            <a:off x="457200" y="762000"/>
            <a:ext cx="79248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70C0"/>
                </a:solidFill>
                <a:latin typeface="Arial"/>
                <a:ea typeface="Arial"/>
                <a:cs typeface="Arial"/>
                <a:sym typeface="Arial"/>
              </a:rPr>
              <a:t>Fertilizer</a:t>
            </a:r>
            <a:endParaRPr b="1" i="0" sz="3600" u="none" cap="none" strike="noStrike">
              <a:solidFill>
                <a:srgbClr val="0070C0"/>
              </a:solidFill>
              <a:latin typeface="Arial"/>
              <a:ea typeface="Arial"/>
              <a:cs typeface="Arial"/>
              <a:sym typeface="Arial"/>
            </a:endParaRPr>
          </a:p>
        </p:txBody>
      </p:sp>
      <p:sp>
        <p:nvSpPr>
          <p:cNvPr id="211" name="Google Shape;211;p15"/>
          <p:cNvSpPr txBox="1"/>
          <p:nvPr/>
        </p:nvSpPr>
        <p:spPr>
          <a:xfrm>
            <a:off x="1339969" y="5430440"/>
            <a:ext cx="615926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400" u="none" cap="none" strike="noStrike">
                <a:solidFill>
                  <a:schemeClr val="dk1"/>
                </a:solidFill>
                <a:latin typeface="Arial"/>
                <a:ea typeface="Arial"/>
                <a:cs typeface="Arial"/>
                <a:sym typeface="Arial"/>
              </a:rPr>
              <a:t>What other Agricultural practices would influence the nutrient availability of the soil? </a:t>
            </a:r>
            <a:endParaRPr b="0" i="1" sz="24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a:t>So how do we sample what we can’t see? </a:t>
            </a:r>
            <a:endParaRPr/>
          </a:p>
        </p:txBody>
      </p:sp>
      <p:sp>
        <p:nvSpPr>
          <p:cNvPr id="217" name="Google Shape;217;p16"/>
          <p:cNvSpPr txBox="1"/>
          <p:nvPr>
            <p:ph idx="1" type="body"/>
          </p:nvPr>
        </p:nvSpPr>
        <p:spPr>
          <a:xfrm>
            <a:off x="965865" y="1646492"/>
            <a:ext cx="1699404" cy="728932"/>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360"/>
              </a:spcBef>
              <a:spcAft>
                <a:spcPts val="0"/>
              </a:spcAft>
              <a:buSzPts val="1800"/>
              <a:buNone/>
            </a:pPr>
            <a:r>
              <a:rPr lang="en-US"/>
              <a:t>Collect</a:t>
            </a:r>
            <a:endParaRPr/>
          </a:p>
        </p:txBody>
      </p:sp>
      <p:pic>
        <p:nvPicPr>
          <p:cNvPr id="218" name="Google Shape;218;p16"/>
          <p:cNvPicPr preferRelativeResize="0"/>
          <p:nvPr/>
        </p:nvPicPr>
        <p:blipFill rotWithShape="1">
          <a:blip r:embed="rId3">
            <a:alphaModFix/>
          </a:blip>
          <a:srcRect b="0" l="0" r="0" t="0"/>
          <a:stretch/>
        </p:blipFill>
        <p:spPr>
          <a:xfrm>
            <a:off x="457200" y="2329132"/>
            <a:ext cx="2716735" cy="2546050"/>
          </a:xfrm>
          <a:prstGeom prst="rect">
            <a:avLst/>
          </a:prstGeom>
          <a:noFill/>
          <a:ln>
            <a:noFill/>
          </a:ln>
        </p:spPr>
      </p:pic>
      <p:sp>
        <p:nvSpPr>
          <p:cNvPr id="219" name="Google Shape;219;p16"/>
          <p:cNvSpPr txBox="1"/>
          <p:nvPr/>
        </p:nvSpPr>
        <p:spPr>
          <a:xfrm>
            <a:off x="3536830" y="2605177"/>
            <a:ext cx="189781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Culture</a:t>
            </a:r>
            <a:endParaRPr b="0" i="0" sz="3200" u="none" cap="none" strike="noStrike">
              <a:solidFill>
                <a:srgbClr val="000000"/>
              </a:solidFill>
              <a:latin typeface="Arial"/>
              <a:ea typeface="Arial"/>
              <a:cs typeface="Arial"/>
              <a:sym typeface="Arial"/>
            </a:endParaRPr>
          </a:p>
        </p:txBody>
      </p:sp>
      <p:pic>
        <p:nvPicPr>
          <p:cNvPr id="220" name="Google Shape;220;p16"/>
          <p:cNvPicPr preferRelativeResize="0"/>
          <p:nvPr/>
        </p:nvPicPr>
        <p:blipFill rotWithShape="1">
          <a:blip r:embed="rId4">
            <a:alphaModFix/>
          </a:blip>
          <a:srcRect b="0" l="0" r="0" t="0"/>
          <a:stretch/>
        </p:blipFill>
        <p:spPr>
          <a:xfrm>
            <a:off x="3761117" y="3186933"/>
            <a:ext cx="1449238" cy="3376497"/>
          </a:xfrm>
          <a:prstGeom prst="rect">
            <a:avLst/>
          </a:prstGeom>
          <a:noFill/>
          <a:ln>
            <a:noFill/>
          </a:ln>
        </p:spPr>
      </p:pic>
      <p:pic>
        <p:nvPicPr>
          <p:cNvPr id="221" name="Google Shape;221;p16"/>
          <p:cNvPicPr preferRelativeResize="0"/>
          <p:nvPr/>
        </p:nvPicPr>
        <p:blipFill rotWithShape="1">
          <a:blip r:embed="rId5">
            <a:alphaModFix/>
          </a:blip>
          <a:srcRect b="0" l="0" r="0" t="0"/>
          <a:stretch/>
        </p:blipFill>
        <p:spPr>
          <a:xfrm>
            <a:off x="5797537" y="4278702"/>
            <a:ext cx="3136288" cy="2087592"/>
          </a:xfrm>
          <a:prstGeom prst="rect">
            <a:avLst/>
          </a:prstGeom>
          <a:noFill/>
          <a:ln>
            <a:noFill/>
          </a:ln>
        </p:spPr>
      </p:pic>
      <p:sp>
        <p:nvSpPr>
          <p:cNvPr id="222" name="Google Shape;222;p16"/>
          <p:cNvSpPr txBox="1"/>
          <p:nvPr/>
        </p:nvSpPr>
        <p:spPr>
          <a:xfrm>
            <a:off x="6176513" y="3588589"/>
            <a:ext cx="2260121"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Classify</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7"/>
          <p:cNvSpPr/>
          <p:nvPr/>
        </p:nvSpPr>
        <p:spPr>
          <a:xfrm>
            <a:off x="4724400" y="1600200"/>
            <a:ext cx="3581400" cy="4038600"/>
          </a:xfrm>
          <a:prstGeom prst="rect">
            <a:avLst/>
          </a:prstGeom>
          <a:solidFill>
            <a:srgbClr val="CBFB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17"/>
          <p:cNvSpPr txBox="1"/>
          <p:nvPr/>
        </p:nvSpPr>
        <p:spPr>
          <a:xfrm>
            <a:off x="609600" y="457200"/>
            <a:ext cx="7315200"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70C0"/>
                </a:solidFill>
                <a:latin typeface="Arial"/>
                <a:ea typeface="Arial"/>
                <a:cs typeface="Arial"/>
                <a:sym typeface="Arial"/>
              </a:rPr>
              <a:t>Using TSA/RB BioPaddles</a:t>
            </a:r>
            <a:r>
              <a:rPr b="1" baseline="30000" i="0" lang="en-US" sz="2400" u="none" cap="none" strike="noStrike">
                <a:solidFill>
                  <a:srgbClr val="0070C0"/>
                </a:solidFill>
                <a:latin typeface="Arial"/>
                <a:ea typeface="Arial"/>
                <a:cs typeface="Arial"/>
                <a:sym typeface="Arial"/>
              </a:rPr>
              <a:t>®</a:t>
            </a:r>
            <a:endParaRPr b="1" baseline="30000" i="0" sz="2400" u="none" cap="none" strike="noStrike">
              <a:solidFill>
                <a:srgbClr val="0070C0"/>
              </a:solidFill>
              <a:latin typeface="Arial"/>
              <a:ea typeface="Arial"/>
              <a:cs typeface="Arial"/>
              <a:sym typeface="Arial"/>
            </a:endParaRPr>
          </a:p>
        </p:txBody>
      </p:sp>
      <p:pic>
        <p:nvPicPr>
          <p:cNvPr descr="BioPaddle Example.jpg" id="230" name="Google Shape;230;p17"/>
          <p:cNvPicPr preferRelativeResize="0"/>
          <p:nvPr/>
        </p:nvPicPr>
        <p:blipFill rotWithShape="1">
          <a:blip r:embed="rId3">
            <a:alphaModFix/>
          </a:blip>
          <a:srcRect b="0" l="0" r="0" t="0"/>
          <a:stretch/>
        </p:blipFill>
        <p:spPr>
          <a:xfrm>
            <a:off x="762000" y="1371600"/>
            <a:ext cx="1452202" cy="5105399"/>
          </a:xfrm>
          <a:prstGeom prst="rect">
            <a:avLst/>
          </a:prstGeom>
          <a:noFill/>
          <a:ln>
            <a:noFill/>
          </a:ln>
        </p:spPr>
      </p:pic>
      <p:sp>
        <p:nvSpPr>
          <p:cNvPr id="231" name="Google Shape;231;p17"/>
          <p:cNvSpPr txBox="1"/>
          <p:nvPr/>
        </p:nvSpPr>
        <p:spPr>
          <a:xfrm>
            <a:off x="2514600" y="1521023"/>
            <a:ext cx="167640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Paddle Support</a:t>
            </a:r>
            <a:endParaRPr b="0" i="0" sz="1400" u="none" cap="none" strike="noStrike">
              <a:solidFill>
                <a:schemeClr val="dk2"/>
              </a:solidFill>
              <a:latin typeface="Arial"/>
              <a:ea typeface="Arial"/>
              <a:cs typeface="Arial"/>
              <a:sym typeface="Arial"/>
            </a:endParaRPr>
          </a:p>
        </p:txBody>
      </p:sp>
      <p:sp>
        <p:nvSpPr>
          <p:cNvPr id="232" name="Google Shape;232;p17"/>
          <p:cNvSpPr txBox="1"/>
          <p:nvPr/>
        </p:nvSpPr>
        <p:spPr>
          <a:xfrm>
            <a:off x="2514600" y="2590800"/>
            <a:ext cx="167640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Media Growth</a:t>
            </a:r>
            <a:endParaRPr b="0" i="0" sz="1400" u="none" cap="none" strike="noStrike">
              <a:solidFill>
                <a:schemeClr val="dk2"/>
              </a:solidFill>
              <a:latin typeface="Arial"/>
              <a:ea typeface="Arial"/>
              <a:cs typeface="Arial"/>
              <a:sym typeface="Arial"/>
            </a:endParaRPr>
          </a:p>
        </p:txBody>
      </p:sp>
      <p:sp>
        <p:nvSpPr>
          <p:cNvPr id="233" name="Google Shape;233;p17"/>
          <p:cNvSpPr txBox="1"/>
          <p:nvPr/>
        </p:nvSpPr>
        <p:spPr>
          <a:xfrm>
            <a:off x="2514600" y="5635823"/>
            <a:ext cx="167640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Paddle Handle</a:t>
            </a:r>
            <a:endParaRPr b="0" i="0" sz="1400" u="none" cap="none" strike="noStrike">
              <a:solidFill>
                <a:schemeClr val="dk2"/>
              </a:solidFill>
              <a:latin typeface="Arial"/>
              <a:ea typeface="Arial"/>
              <a:cs typeface="Arial"/>
              <a:sym typeface="Arial"/>
            </a:endParaRPr>
          </a:p>
        </p:txBody>
      </p:sp>
      <p:sp>
        <p:nvSpPr>
          <p:cNvPr id="234" name="Google Shape;234;p17"/>
          <p:cNvSpPr txBox="1"/>
          <p:nvPr/>
        </p:nvSpPr>
        <p:spPr>
          <a:xfrm>
            <a:off x="2514600" y="6096000"/>
            <a:ext cx="167640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Plastic Vial</a:t>
            </a:r>
            <a:endParaRPr b="0" i="0" sz="1400" u="none" cap="none" strike="noStrike">
              <a:solidFill>
                <a:schemeClr val="dk2"/>
              </a:solidFill>
              <a:latin typeface="Arial"/>
              <a:ea typeface="Arial"/>
              <a:cs typeface="Arial"/>
              <a:sym typeface="Arial"/>
            </a:endParaRPr>
          </a:p>
        </p:txBody>
      </p:sp>
      <p:cxnSp>
        <p:nvCxnSpPr>
          <p:cNvPr id="235" name="Google Shape;235;p17"/>
          <p:cNvCxnSpPr/>
          <p:nvPr/>
        </p:nvCxnSpPr>
        <p:spPr>
          <a:xfrm rot="10800000">
            <a:off x="1757002" y="1673423"/>
            <a:ext cx="762000" cy="1588"/>
          </a:xfrm>
          <a:prstGeom prst="straightConnector1">
            <a:avLst/>
          </a:prstGeom>
          <a:noFill/>
          <a:ln cap="flat" cmpd="sng" w="9525">
            <a:solidFill>
              <a:schemeClr val="dk1"/>
            </a:solidFill>
            <a:prstDash val="solid"/>
            <a:round/>
            <a:headEnd len="sm" w="sm" type="none"/>
            <a:tailEnd len="med" w="med" type="triangle"/>
          </a:ln>
        </p:spPr>
      </p:cxnSp>
      <p:cxnSp>
        <p:nvCxnSpPr>
          <p:cNvPr id="236" name="Google Shape;236;p17"/>
          <p:cNvCxnSpPr/>
          <p:nvPr/>
        </p:nvCxnSpPr>
        <p:spPr>
          <a:xfrm rot="10800000">
            <a:off x="1757002" y="2743200"/>
            <a:ext cx="762000" cy="1588"/>
          </a:xfrm>
          <a:prstGeom prst="straightConnector1">
            <a:avLst/>
          </a:prstGeom>
          <a:noFill/>
          <a:ln cap="flat" cmpd="sng" w="9525">
            <a:solidFill>
              <a:schemeClr val="dk1"/>
            </a:solidFill>
            <a:prstDash val="solid"/>
            <a:round/>
            <a:headEnd len="sm" w="sm" type="none"/>
            <a:tailEnd len="med" w="med" type="triangle"/>
          </a:ln>
        </p:spPr>
      </p:cxnSp>
      <p:cxnSp>
        <p:nvCxnSpPr>
          <p:cNvPr id="237" name="Google Shape;237;p17"/>
          <p:cNvCxnSpPr/>
          <p:nvPr/>
        </p:nvCxnSpPr>
        <p:spPr>
          <a:xfrm rot="10800000">
            <a:off x="1833202" y="5788223"/>
            <a:ext cx="685800" cy="1588"/>
          </a:xfrm>
          <a:prstGeom prst="straightConnector1">
            <a:avLst/>
          </a:prstGeom>
          <a:noFill/>
          <a:ln cap="flat" cmpd="sng" w="9525">
            <a:solidFill>
              <a:schemeClr val="dk1"/>
            </a:solidFill>
            <a:prstDash val="solid"/>
            <a:round/>
            <a:headEnd len="sm" w="sm" type="none"/>
            <a:tailEnd len="med" w="med" type="triangle"/>
          </a:ln>
        </p:spPr>
      </p:cxnSp>
      <p:cxnSp>
        <p:nvCxnSpPr>
          <p:cNvPr id="238" name="Google Shape;238;p17"/>
          <p:cNvCxnSpPr/>
          <p:nvPr/>
        </p:nvCxnSpPr>
        <p:spPr>
          <a:xfrm rot="10800000">
            <a:off x="2061802" y="6248400"/>
            <a:ext cx="457200" cy="1588"/>
          </a:xfrm>
          <a:prstGeom prst="straightConnector1">
            <a:avLst/>
          </a:prstGeom>
          <a:noFill/>
          <a:ln cap="flat" cmpd="sng" w="9525">
            <a:solidFill>
              <a:schemeClr val="dk1"/>
            </a:solidFill>
            <a:prstDash val="solid"/>
            <a:round/>
            <a:headEnd len="sm" w="sm" type="none"/>
            <a:tailEnd len="med" w="med" type="triangle"/>
          </a:ln>
        </p:spPr>
      </p:cxnSp>
      <p:sp>
        <p:nvSpPr>
          <p:cNvPr id="239" name="Google Shape;239;p17"/>
          <p:cNvSpPr txBox="1"/>
          <p:nvPr/>
        </p:nvSpPr>
        <p:spPr>
          <a:xfrm>
            <a:off x="5105400" y="4953000"/>
            <a:ext cx="1447800"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Tryptic Soy Agar (Bacteria)</a:t>
            </a:r>
            <a:endParaRPr b="0" i="0" sz="1400" u="none" cap="none" strike="noStrike">
              <a:solidFill>
                <a:srgbClr val="000000"/>
              </a:solidFill>
              <a:latin typeface="Arial"/>
              <a:ea typeface="Arial"/>
              <a:cs typeface="Arial"/>
              <a:sym typeface="Arial"/>
            </a:endParaRPr>
          </a:p>
        </p:txBody>
      </p:sp>
      <p:sp>
        <p:nvSpPr>
          <p:cNvPr id="240" name="Google Shape;240;p17"/>
          <p:cNvSpPr txBox="1"/>
          <p:nvPr/>
        </p:nvSpPr>
        <p:spPr>
          <a:xfrm>
            <a:off x="6629400" y="4953000"/>
            <a:ext cx="1447800"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Rose Bengal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(Molds)</a:t>
            </a:r>
            <a:endParaRPr b="0" i="0" sz="1400" u="none" cap="none" strike="noStrike">
              <a:solidFill>
                <a:srgbClr val="000000"/>
              </a:solidFill>
              <a:latin typeface="Arial"/>
              <a:ea typeface="Arial"/>
              <a:cs typeface="Arial"/>
              <a:sym typeface="Arial"/>
            </a:endParaRPr>
          </a:p>
        </p:txBody>
      </p:sp>
      <p:pic>
        <p:nvPicPr>
          <p:cNvPr descr="2 sample paddles TSA-RB.jpg" id="241" name="Google Shape;241;p17"/>
          <p:cNvPicPr preferRelativeResize="0"/>
          <p:nvPr/>
        </p:nvPicPr>
        <p:blipFill rotWithShape="1">
          <a:blip r:embed="rId4">
            <a:alphaModFix/>
          </a:blip>
          <a:srcRect b="0" l="0" r="0" t="0"/>
          <a:stretch/>
        </p:blipFill>
        <p:spPr>
          <a:xfrm>
            <a:off x="4800600" y="1675000"/>
            <a:ext cx="3276599" cy="32562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8"/>
          <p:cNvSpPr txBox="1"/>
          <p:nvPr/>
        </p:nvSpPr>
        <p:spPr>
          <a:xfrm>
            <a:off x="838200" y="1524000"/>
            <a:ext cx="3962400"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B050"/>
                </a:solidFill>
                <a:latin typeface="Arial"/>
                <a:ea typeface="Arial"/>
                <a:cs typeface="Arial"/>
                <a:sym typeface="Arial"/>
              </a:rPr>
              <a:t>Sample a Biofilm</a:t>
            </a:r>
            <a:endParaRPr b="0" i="0" sz="2800" u="none" cap="none" strike="noStrike">
              <a:solidFill>
                <a:srgbClr val="00B050"/>
              </a:solidFill>
              <a:latin typeface="Arial"/>
              <a:ea typeface="Arial"/>
              <a:cs typeface="Arial"/>
              <a:sym typeface="Arial"/>
            </a:endParaRPr>
          </a:p>
        </p:txBody>
      </p:sp>
      <p:sp>
        <p:nvSpPr>
          <p:cNvPr id="248" name="Google Shape;248;p18"/>
          <p:cNvSpPr txBox="1"/>
          <p:nvPr/>
        </p:nvSpPr>
        <p:spPr>
          <a:xfrm>
            <a:off x="775065" y="457200"/>
            <a:ext cx="7315200"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70C0"/>
                </a:solidFill>
                <a:latin typeface="Arial"/>
                <a:ea typeface="Arial"/>
                <a:cs typeface="Arial"/>
                <a:sym typeface="Arial"/>
              </a:rPr>
              <a:t>Using TSA/RB BioPaddles</a:t>
            </a:r>
            <a:r>
              <a:rPr b="1" baseline="30000" i="0" lang="en-US" sz="2400" u="none" cap="none" strike="noStrike">
                <a:solidFill>
                  <a:srgbClr val="0070C0"/>
                </a:solidFill>
                <a:latin typeface="Arial"/>
                <a:ea typeface="Arial"/>
                <a:cs typeface="Arial"/>
                <a:sym typeface="Arial"/>
              </a:rPr>
              <a:t>®</a:t>
            </a:r>
            <a:endParaRPr b="1" baseline="30000" i="0" sz="2400" u="none" cap="none" strike="noStrike">
              <a:solidFill>
                <a:srgbClr val="0070C0"/>
              </a:solidFill>
              <a:latin typeface="Arial"/>
              <a:ea typeface="Arial"/>
              <a:cs typeface="Arial"/>
              <a:sym typeface="Arial"/>
            </a:endParaRPr>
          </a:p>
        </p:txBody>
      </p:sp>
      <p:pic>
        <p:nvPicPr>
          <p:cNvPr id="249" name="Google Shape;249;p18"/>
          <p:cNvPicPr preferRelativeResize="0"/>
          <p:nvPr/>
        </p:nvPicPr>
        <p:blipFill rotWithShape="1">
          <a:blip r:embed="rId3">
            <a:alphaModFix/>
          </a:blip>
          <a:srcRect b="0" l="0" r="0" t="0"/>
          <a:stretch/>
        </p:blipFill>
        <p:spPr>
          <a:xfrm>
            <a:off x="838200" y="1981200"/>
            <a:ext cx="7252065" cy="2482850"/>
          </a:xfrm>
          <a:prstGeom prst="rect">
            <a:avLst/>
          </a:prstGeom>
          <a:noFill/>
          <a:ln>
            <a:noFill/>
          </a:ln>
        </p:spPr>
      </p:pic>
      <p:sp>
        <p:nvSpPr>
          <p:cNvPr id="250" name="Google Shape;250;p18"/>
          <p:cNvSpPr txBox="1"/>
          <p:nvPr/>
        </p:nvSpPr>
        <p:spPr>
          <a:xfrm>
            <a:off x="838199" y="4953000"/>
            <a:ext cx="7772401"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B050"/>
                </a:solidFill>
                <a:latin typeface="Arial"/>
                <a:ea typeface="Arial"/>
                <a:cs typeface="Arial"/>
                <a:sym typeface="Arial"/>
              </a:rPr>
              <a:t>Also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B050"/>
                </a:solidFill>
                <a:latin typeface="Arial"/>
                <a:ea typeface="Arial"/>
                <a:cs typeface="Arial"/>
                <a:sym typeface="Arial"/>
              </a:rPr>
              <a:t>Surface Contact Impression Technique of a Soil Sample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B050"/>
                </a:solidFill>
                <a:latin typeface="Arial"/>
                <a:ea typeface="Arial"/>
                <a:cs typeface="Arial"/>
                <a:sym typeface="Arial"/>
              </a:rPr>
              <a:t>Dilutions Sampling of a Soil Sample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B050"/>
                </a:solidFill>
                <a:latin typeface="Arial"/>
                <a:ea typeface="Arial"/>
                <a:cs typeface="Arial"/>
                <a:sym typeface="Arial"/>
              </a:rPr>
              <a:t>Root Wash Technique</a:t>
            </a:r>
            <a:endParaRPr b="0" i="0" sz="2400" u="none" cap="none" strike="noStrike">
              <a:solidFill>
                <a:srgbClr val="00B05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9"/>
          <p:cNvSpPr txBox="1"/>
          <p:nvPr/>
        </p:nvSpPr>
        <p:spPr>
          <a:xfrm>
            <a:off x="609600" y="457200"/>
            <a:ext cx="8229600" cy="769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70C0"/>
                </a:solidFill>
                <a:latin typeface="Arial"/>
                <a:ea typeface="Arial"/>
                <a:cs typeface="Arial"/>
                <a:sym typeface="Arial"/>
              </a:rPr>
              <a:t>Soil Dilution Sampling</a:t>
            </a:r>
            <a:endParaRPr b="1" i="0" sz="4400" u="none" cap="none" strike="noStrike">
              <a:solidFill>
                <a:srgbClr val="0070C0"/>
              </a:solidFill>
              <a:latin typeface="Arial"/>
              <a:ea typeface="Arial"/>
              <a:cs typeface="Arial"/>
              <a:sym typeface="Arial"/>
            </a:endParaRPr>
          </a:p>
        </p:txBody>
      </p:sp>
      <p:sp>
        <p:nvSpPr>
          <p:cNvPr id="257" name="Google Shape;257;p19"/>
          <p:cNvSpPr txBox="1"/>
          <p:nvPr/>
        </p:nvSpPr>
        <p:spPr>
          <a:xfrm>
            <a:off x="990600" y="1524000"/>
            <a:ext cx="215938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Example 2</a:t>
            </a:r>
            <a:endParaRPr b="0" i="0" sz="3200" u="none" cap="none" strike="noStrike">
              <a:solidFill>
                <a:schemeClr val="dk1"/>
              </a:solidFill>
              <a:latin typeface="Arial"/>
              <a:ea typeface="Arial"/>
              <a:cs typeface="Arial"/>
              <a:sym typeface="Arial"/>
            </a:endParaRPr>
          </a:p>
        </p:txBody>
      </p:sp>
      <p:sp>
        <p:nvSpPr>
          <p:cNvPr id="258" name="Google Shape;258;p19"/>
          <p:cNvSpPr txBox="1"/>
          <p:nvPr/>
        </p:nvSpPr>
        <p:spPr>
          <a:xfrm>
            <a:off x="990600" y="5095498"/>
            <a:ext cx="7086600"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10 g soil sample was thoroughly mixed with 990 mL bottled (assume sterile) water. A 40 mL aliquot of the 10</a:t>
            </a:r>
            <a:r>
              <a:rPr b="0" baseline="30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dilution sample was contacted with the paddle agar surface. Paddle agar was incubated at 25 °C for 4 days.</a:t>
            </a:r>
            <a:endParaRPr b="0" i="0" sz="1800" u="none" cap="none" strike="noStrike">
              <a:solidFill>
                <a:schemeClr val="dk1"/>
              </a:solidFill>
              <a:latin typeface="Arial"/>
              <a:ea typeface="Arial"/>
              <a:cs typeface="Arial"/>
              <a:sym typeface="Arial"/>
            </a:endParaRPr>
          </a:p>
        </p:txBody>
      </p:sp>
      <p:pic>
        <p:nvPicPr>
          <p:cNvPr id="259" name="Google Shape;259;p19"/>
          <p:cNvPicPr preferRelativeResize="0"/>
          <p:nvPr/>
        </p:nvPicPr>
        <p:blipFill rotWithShape="1">
          <a:blip r:embed="rId3">
            <a:alphaModFix/>
          </a:blip>
          <a:srcRect b="0" l="0" r="0" t="0"/>
          <a:stretch/>
        </p:blipFill>
        <p:spPr>
          <a:xfrm>
            <a:off x="1073150" y="2025650"/>
            <a:ext cx="6997700" cy="2806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nvSpPr>
        <p:spPr>
          <a:xfrm>
            <a:off x="762000" y="762000"/>
            <a:ext cx="518160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70C0"/>
                </a:solidFill>
                <a:latin typeface="Arial"/>
                <a:ea typeface="Arial"/>
                <a:cs typeface="Arial"/>
                <a:sym typeface="Arial"/>
              </a:rPr>
              <a:t>What is Soil?</a:t>
            </a:r>
            <a:endParaRPr b="1" i="0" sz="4800" u="none" cap="none" strike="noStrike">
              <a:solidFill>
                <a:srgbClr val="0070C0"/>
              </a:solidFill>
              <a:latin typeface="Arial"/>
              <a:ea typeface="Arial"/>
              <a:cs typeface="Arial"/>
              <a:sym typeface="Arial"/>
            </a:endParaRPr>
          </a:p>
        </p:txBody>
      </p:sp>
      <p:sp>
        <p:nvSpPr>
          <p:cNvPr id="98" name="Google Shape;98;p2"/>
          <p:cNvSpPr txBox="1"/>
          <p:nvPr/>
        </p:nvSpPr>
        <p:spPr>
          <a:xfrm>
            <a:off x="762000" y="1828800"/>
            <a:ext cx="2590800" cy="34163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Soil is the outer layer of the Earth. It is made of natural components - minerals, organic matter, liquids, gases and organisms. Soil is a medium for plant growth, stores and purifies water, influences the Earth’s atmosphere and is a habitat for organisms.</a:t>
            </a:r>
            <a:endParaRPr b="0" i="0" sz="3200" u="none" cap="none" strike="noStrike">
              <a:solidFill>
                <a:schemeClr val="dk1"/>
              </a:solidFill>
              <a:latin typeface="Arial"/>
              <a:ea typeface="Arial"/>
              <a:cs typeface="Arial"/>
              <a:sym typeface="Arial"/>
            </a:endParaRPr>
          </a:p>
        </p:txBody>
      </p:sp>
      <p:pic>
        <p:nvPicPr>
          <p:cNvPr id="99" name="Google Shape;99;p2"/>
          <p:cNvPicPr preferRelativeResize="0"/>
          <p:nvPr/>
        </p:nvPicPr>
        <p:blipFill rotWithShape="1">
          <a:blip r:embed="rId3">
            <a:alphaModFix/>
          </a:blip>
          <a:srcRect b="0" l="0" r="0" t="0"/>
          <a:stretch/>
        </p:blipFill>
        <p:spPr>
          <a:xfrm>
            <a:off x="3429000" y="1905000"/>
            <a:ext cx="5486400" cy="44043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a:t>Dilation Sampling </a:t>
            </a:r>
            <a:endParaRPr/>
          </a:p>
        </p:txBody>
      </p:sp>
      <p:pic>
        <p:nvPicPr>
          <p:cNvPr id="265" name="Google Shape;265;p20"/>
          <p:cNvPicPr preferRelativeResize="0"/>
          <p:nvPr/>
        </p:nvPicPr>
        <p:blipFill rotWithShape="1">
          <a:blip r:embed="rId3">
            <a:alphaModFix/>
          </a:blip>
          <a:srcRect b="0" l="0" r="0" t="0"/>
          <a:stretch/>
        </p:blipFill>
        <p:spPr>
          <a:xfrm>
            <a:off x="6728604" y="2067718"/>
            <a:ext cx="2181225" cy="3590925"/>
          </a:xfrm>
          <a:prstGeom prst="rect">
            <a:avLst/>
          </a:prstGeom>
          <a:noFill/>
          <a:ln>
            <a:noFill/>
          </a:ln>
        </p:spPr>
      </p:pic>
      <p:sp>
        <p:nvSpPr>
          <p:cNvPr id="266" name="Google Shape;266;p20"/>
          <p:cNvSpPr txBox="1"/>
          <p:nvPr>
            <p:ph idx="1" type="body"/>
          </p:nvPr>
        </p:nvSpPr>
        <p:spPr>
          <a:xfrm>
            <a:off x="301925" y="1132680"/>
            <a:ext cx="5753819" cy="4525963"/>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a:t>5 grams of soil</a:t>
            </a:r>
            <a:endParaRPr/>
          </a:p>
          <a:p>
            <a:pPr indent="-342900" lvl="0" marL="457200" rtl="0" algn="l">
              <a:lnSpc>
                <a:spcPct val="100000"/>
              </a:lnSpc>
              <a:spcBef>
                <a:spcPts val="360"/>
              </a:spcBef>
              <a:spcAft>
                <a:spcPts val="0"/>
              </a:spcAft>
              <a:buClr>
                <a:schemeClr val="dk1"/>
              </a:buClr>
              <a:buSzPts val="1800"/>
              <a:buChar char="•"/>
            </a:pPr>
            <a:r>
              <a:rPr lang="en-US"/>
              <a:t>50 ml of water. </a:t>
            </a:r>
            <a:endParaRPr/>
          </a:p>
          <a:p>
            <a:pPr indent="-342900" lvl="0" marL="457200" rtl="0" algn="l">
              <a:lnSpc>
                <a:spcPct val="100000"/>
              </a:lnSpc>
              <a:spcBef>
                <a:spcPts val="360"/>
              </a:spcBef>
              <a:spcAft>
                <a:spcPts val="0"/>
              </a:spcAft>
              <a:buClr>
                <a:schemeClr val="dk1"/>
              </a:buClr>
              <a:buSzPts val="1800"/>
              <a:buChar char="•"/>
            </a:pPr>
            <a:r>
              <a:rPr lang="en-US"/>
              <a:t>Mix together and let the solids settle out of the solution. </a:t>
            </a:r>
            <a:endParaRPr/>
          </a:p>
          <a:p>
            <a:pPr indent="-342900" lvl="0" marL="457200" rtl="0" algn="l">
              <a:lnSpc>
                <a:spcPct val="100000"/>
              </a:lnSpc>
              <a:spcBef>
                <a:spcPts val="360"/>
              </a:spcBef>
              <a:spcAft>
                <a:spcPts val="0"/>
              </a:spcAft>
              <a:buClr>
                <a:schemeClr val="dk1"/>
              </a:buClr>
              <a:buSzPts val="1800"/>
              <a:buChar char="•"/>
            </a:pPr>
            <a:r>
              <a:rPr lang="en-US"/>
              <a:t>Then pour into the vial</a:t>
            </a:r>
            <a:endParaRPr/>
          </a:p>
          <a:p>
            <a:pPr indent="-342900" lvl="0" marL="457200" rtl="0" algn="l">
              <a:lnSpc>
                <a:spcPct val="100000"/>
              </a:lnSpc>
              <a:spcBef>
                <a:spcPts val="360"/>
              </a:spcBef>
              <a:spcAft>
                <a:spcPts val="0"/>
              </a:spcAft>
              <a:buClr>
                <a:schemeClr val="dk1"/>
              </a:buClr>
              <a:buSzPts val="1800"/>
              <a:buChar char="•"/>
            </a:pPr>
            <a:r>
              <a:rPr lang="en-US"/>
              <a:t>Immerse the paddle into the vial for 30 seconds, drain, shake off paddle, reinsert the paddle into the vial for incubation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1"/>
          <p:cNvSpPr txBox="1"/>
          <p:nvPr/>
        </p:nvSpPr>
        <p:spPr>
          <a:xfrm>
            <a:off x="609600" y="457200"/>
            <a:ext cx="8229600" cy="769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70C0"/>
                </a:solidFill>
                <a:latin typeface="Arial"/>
                <a:ea typeface="Arial"/>
                <a:cs typeface="Arial"/>
                <a:sym typeface="Arial"/>
              </a:rPr>
              <a:t>Soil Surface Contact Sample</a:t>
            </a:r>
            <a:endParaRPr b="1" i="0" sz="4400" u="none" cap="none" strike="noStrike">
              <a:solidFill>
                <a:srgbClr val="0070C0"/>
              </a:solidFill>
              <a:latin typeface="Arial"/>
              <a:ea typeface="Arial"/>
              <a:cs typeface="Arial"/>
              <a:sym typeface="Arial"/>
            </a:endParaRPr>
          </a:p>
        </p:txBody>
      </p:sp>
      <p:pic>
        <p:nvPicPr>
          <p:cNvPr id="273" name="Google Shape;273;p21"/>
          <p:cNvPicPr preferRelativeResize="0"/>
          <p:nvPr/>
        </p:nvPicPr>
        <p:blipFill rotWithShape="1">
          <a:blip r:embed="rId3">
            <a:alphaModFix/>
          </a:blip>
          <a:srcRect b="0" l="0" r="0" t="0"/>
          <a:stretch/>
        </p:blipFill>
        <p:spPr>
          <a:xfrm>
            <a:off x="1371600" y="1981200"/>
            <a:ext cx="6553200" cy="3095944"/>
          </a:xfrm>
          <a:prstGeom prst="rect">
            <a:avLst/>
          </a:prstGeom>
          <a:noFill/>
          <a:ln>
            <a:noFill/>
          </a:ln>
        </p:spPr>
      </p:pic>
      <p:sp>
        <p:nvSpPr>
          <p:cNvPr id="274" name="Google Shape;274;p21"/>
          <p:cNvSpPr txBox="1"/>
          <p:nvPr/>
        </p:nvSpPr>
        <p:spPr>
          <a:xfrm>
            <a:off x="1371601" y="1524000"/>
            <a:ext cx="215938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Example 1</a:t>
            </a:r>
            <a:endParaRPr b="0" i="0" sz="3200" u="none" cap="none" strike="noStrike">
              <a:solidFill>
                <a:schemeClr val="dk1"/>
              </a:solidFill>
              <a:latin typeface="Arial"/>
              <a:ea typeface="Arial"/>
              <a:cs typeface="Arial"/>
              <a:sym typeface="Arial"/>
            </a:endParaRPr>
          </a:p>
        </p:txBody>
      </p:sp>
      <p:sp>
        <p:nvSpPr>
          <p:cNvPr id="275" name="Google Shape;275;p21"/>
          <p:cNvSpPr txBox="1"/>
          <p:nvPr/>
        </p:nvSpPr>
        <p:spPr>
          <a:xfrm>
            <a:off x="1371601" y="5095498"/>
            <a:ext cx="7086600"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RB paddle was pressed against a 1 cm deep potting soil layer. Paddle agar was incubated at 25 °C for 4 days and the paddle agar surface was photographed. Fungal colonies (early growth) were presumptively identified as </a:t>
            </a:r>
            <a:r>
              <a:rPr b="0" i="1" lang="en-US" sz="1800" u="none" cap="none" strike="noStrike">
                <a:solidFill>
                  <a:schemeClr val="dk1"/>
                </a:solidFill>
                <a:latin typeface="Arial"/>
                <a:ea typeface="Arial"/>
                <a:cs typeface="Arial"/>
                <a:sym typeface="Arial"/>
              </a:rPr>
              <a:t>Fusarium </a:t>
            </a:r>
            <a:r>
              <a:rPr b="0" i="0" lang="en-US" sz="1800" u="none" cap="none" strike="noStrike">
                <a:solidFill>
                  <a:schemeClr val="dk1"/>
                </a:solidFill>
                <a:latin typeface="Arial"/>
                <a:ea typeface="Arial"/>
                <a:cs typeface="Arial"/>
                <a:sym typeface="Arial"/>
              </a:rPr>
              <a:t>spp.</a:t>
            </a:r>
            <a:endParaRPr b="0" i="0" sz="1800" u="none" cap="none" strike="noStrike">
              <a:solidFill>
                <a:schemeClr val="dk1"/>
              </a:solidFill>
              <a:latin typeface="Arial"/>
              <a:ea typeface="Arial"/>
              <a:cs typeface="Arial"/>
              <a:sym typeface="Arial"/>
            </a:endParaRPr>
          </a:p>
        </p:txBody>
      </p:sp>
      <p:sp>
        <p:nvSpPr>
          <p:cNvPr id="276" name="Google Shape;276;p21"/>
          <p:cNvSpPr txBox="1"/>
          <p:nvPr/>
        </p:nvSpPr>
        <p:spPr>
          <a:xfrm>
            <a:off x="7581901" y="6314181"/>
            <a:ext cx="175260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Courtesy: Luis Camus, MD</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a:t>Contact Impressions</a:t>
            </a:r>
            <a:endParaRPr/>
          </a:p>
        </p:txBody>
      </p:sp>
      <p:sp>
        <p:nvSpPr>
          <p:cNvPr id="282" name="Google Shape;282;p22"/>
          <p:cNvSpPr txBox="1"/>
          <p:nvPr>
            <p:ph idx="1" type="body"/>
          </p:nvPr>
        </p:nvSpPr>
        <p:spPr>
          <a:xfrm>
            <a:off x="4037162" y="1600200"/>
            <a:ext cx="4649638" cy="4525963"/>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a:t>All vials marked with C! </a:t>
            </a:r>
            <a:endParaRPr/>
          </a:p>
          <a:p>
            <a:pPr indent="-342900" lvl="0" marL="457200" rtl="0" algn="l">
              <a:lnSpc>
                <a:spcPct val="100000"/>
              </a:lnSpc>
              <a:spcBef>
                <a:spcPts val="360"/>
              </a:spcBef>
              <a:spcAft>
                <a:spcPts val="0"/>
              </a:spcAft>
              <a:buClr>
                <a:schemeClr val="dk1"/>
              </a:buClr>
              <a:buSzPts val="1800"/>
              <a:buChar char="•"/>
            </a:pPr>
            <a:r>
              <a:rPr lang="en-US"/>
              <a:t>Dig down 2-4 inches to expose the soil</a:t>
            </a:r>
            <a:endParaRPr/>
          </a:p>
          <a:p>
            <a:pPr indent="-342900" lvl="0" marL="457200" rtl="0" algn="l">
              <a:lnSpc>
                <a:spcPct val="100000"/>
              </a:lnSpc>
              <a:spcBef>
                <a:spcPts val="360"/>
              </a:spcBef>
              <a:spcAft>
                <a:spcPts val="0"/>
              </a:spcAft>
              <a:buClr>
                <a:schemeClr val="dk1"/>
              </a:buClr>
              <a:buSzPts val="1800"/>
              <a:buChar char="•"/>
            </a:pPr>
            <a:r>
              <a:rPr lang="en-US"/>
              <a:t>Simply press the paddles firmly to the soil surface. </a:t>
            </a:r>
            <a:endParaRPr/>
          </a:p>
          <a:p>
            <a:pPr indent="-342900" lvl="0" marL="457200" rtl="0" algn="l">
              <a:lnSpc>
                <a:spcPct val="100000"/>
              </a:lnSpc>
              <a:spcBef>
                <a:spcPts val="360"/>
              </a:spcBef>
              <a:spcAft>
                <a:spcPts val="0"/>
              </a:spcAft>
              <a:buClr>
                <a:schemeClr val="dk1"/>
              </a:buClr>
              <a:buSzPts val="1800"/>
              <a:buChar char="•"/>
            </a:pPr>
            <a:r>
              <a:rPr lang="en-US"/>
              <a:t>Shake off any loose particles</a:t>
            </a:r>
            <a:endParaRPr/>
          </a:p>
          <a:p>
            <a:pPr indent="-342900" lvl="0" marL="457200" rtl="0" algn="l">
              <a:lnSpc>
                <a:spcPct val="100000"/>
              </a:lnSpc>
              <a:spcBef>
                <a:spcPts val="360"/>
              </a:spcBef>
              <a:spcAft>
                <a:spcPts val="0"/>
              </a:spcAft>
              <a:buClr>
                <a:schemeClr val="dk1"/>
              </a:buClr>
              <a:buSzPts val="1800"/>
              <a:buChar char="•"/>
            </a:pPr>
            <a:r>
              <a:rPr lang="en-US"/>
              <a:t>Re-insert into the vial for incubation. </a:t>
            </a:r>
            <a:endParaRPr/>
          </a:p>
        </p:txBody>
      </p:sp>
      <p:pic>
        <p:nvPicPr>
          <p:cNvPr id="283" name="Google Shape;283;p22"/>
          <p:cNvPicPr preferRelativeResize="0"/>
          <p:nvPr/>
        </p:nvPicPr>
        <p:blipFill rotWithShape="1">
          <a:blip r:embed="rId3">
            <a:alphaModFix/>
          </a:blip>
          <a:srcRect b="36228" l="0" r="0" t="0"/>
          <a:stretch/>
        </p:blipFill>
        <p:spPr>
          <a:xfrm>
            <a:off x="521006" y="1748207"/>
            <a:ext cx="2869221" cy="1975629"/>
          </a:xfrm>
          <a:prstGeom prst="rect">
            <a:avLst/>
          </a:prstGeom>
          <a:noFill/>
          <a:ln>
            <a:noFill/>
          </a:ln>
        </p:spPr>
      </p:pic>
      <p:pic>
        <p:nvPicPr>
          <p:cNvPr id="284" name="Google Shape;284;p22"/>
          <p:cNvPicPr preferRelativeResize="0"/>
          <p:nvPr/>
        </p:nvPicPr>
        <p:blipFill rotWithShape="1">
          <a:blip r:embed="rId4">
            <a:alphaModFix/>
          </a:blip>
          <a:srcRect b="0" l="0" r="0" t="0"/>
          <a:stretch/>
        </p:blipFill>
        <p:spPr>
          <a:xfrm>
            <a:off x="2083547" y="4020127"/>
            <a:ext cx="993702" cy="2682995"/>
          </a:xfrm>
          <a:prstGeom prst="rect">
            <a:avLst/>
          </a:prstGeom>
          <a:noFill/>
          <a:ln>
            <a:noFill/>
          </a:ln>
        </p:spPr>
      </p:pic>
      <p:pic>
        <p:nvPicPr>
          <p:cNvPr id="285" name="Google Shape;285;p22"/>
          <p:cNvPicPr preferRelativeResize="0"/>
          <p:nvPr/>
        </p:nvPicPr>
        <p:blipFill rotWithShape="1">
          <a:blip r:embed="rId5">
            <a:alphaModFix/>
          </a:blip>
          <a:srcRect b="0" l="0" r="0" t="0"/>
          <a:stretch/>
        </p:blipFill>
        <p:spPr>
          <a:xfrm>
            <a:off x="665831" y="4037265"/>
            <a:ext cx="915606" cy="26487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3"/>
          <p:cNvSpPr txBox="1"/>
          <p:nvPr/>
        </p:nvSpPr>
        <p:spPr>
          <a:xfrm>
            <a:off x="609600" y="457200"/>
            <a:ext cx="731520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70C0"/>
                </a:solidFill>
                <a:latin typeface="Arial"/>
                <a:ea typeface="Arial"/>
                <a:cs typeface="Arial"/>
                <a:sym typeface="Arial"/>
              </a:rPr>
              <a:t>Counting Colonies</a:t>
            </a:r>
            <a:endParaRPr b="1" i="0" sz="4800" u="none" cap="none" strike="noStrike">
              <a:solidFill>
                <a:srgbClr val="0070C0"/>
              </a:solidFill>
              <a:latin typeface="Arial"/>
              <a:ea typeface="Arial"/>
              <a:cs typeface="Arial"/>
              <a:sym typeface="Arial"/>
            </a:endParaRPr>
          </a:p>
        </p:txBody>
      </p:sp>
      <p:sp>
        <p:nvSpPr>
          <p:cNvPr id="292" name="Google Shape;292;p23"/>
          <p:cNvSpPr txBox="1"/>
          <p:nvPr/>
        </p:nvSpPr>
        <p:spPr>
          <a:xfrm>
            <a:off x="1371600" y="1752600"/>
            <a:ext cx="7315200" cy="44012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 Enumeration is quantifying the number of bacteria cells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 Unit of measure is the colony forming units (CFU)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 The results are given as: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br>
              <a:rPr b="0" i="0" lang="en-US" sz="2000" u="none" cap="none" strike="noStrike">
                <a:solidFill>
                  <a:schemeClr val="dk1"/>
                </a:solidFill>
                <a:latin typeface="Arial"/>
                <a:ea typeface="Arial"/>
                <a:cs typeface="Arial"/>
                <a:sym typeface="Arial"/>
              </a:rPr>
            </a:br>
            <a:r>
              <a:rPr b="1" i="0" lang="en-US" sz="2000" u="none" cap="none" strike="noStrike">
                <a:solidFill>
                  <a:srgbClr val="FF0000"/>
                </a:solidFill>
                <a:latin typeface="Arial"/>
                <a:ea typeface="Arial"/>
                <a:cs typeface="Arial"/>
                <a:sym typeface="Arial"/>
              </a:rPr>
              <a:t>CFU/mL</a:t>
            </a:r>
            <a:r>
              <a:rPr b="0" i="0" lang="en-US" sz="2000" u="none" cap="none" strike="noStrike">
                <a:solidFill>
                  <a:schemeClr val="dk1"/>
                </a:solidFill>
                <a:latin typeface="Arial"/>
                <a:ea typeface="Arial"/>
                <a:cs typeface="Arial"/>
                <a:sym typeface="Arial"/>
              </a:rPr>
              <a:t>     	(colony forming units per milliliter) for liquids</a:t>
            </a:r>
            <a:br>
              <a:rPr b="0" i="0" lang="en-US" sz="2000" u="none" cap="none" strike="noStrike">
                <a:solidFill>
                  <a:schemeClr val="dk1"/>
                </a:solidFill>
                <a:latin typeface="Arial"/>
                <a:ea typeface="Arial"/>
                <a:cs typeface="Arial"/>
                <a:sym typeface="Arial"/>
              </a:rPr>
            </a:br>
            <a:r>
              <a:rPr b="1" i="0" lang="en-US" sz="2000" u="none" cap="none" strike="noStrike">
                <a:solidFill>
                  <a:srgbClr val="FF0000"/>
                </a:solidFill>
                <a:latin typeface="Arial"/>
                <a:ea typeface="Arial"/>
                <a:cs typeface="Arial"/>
                <a:sym typeface="Arial"/>
              </a:rPr>
              <a:t>CFU/g</a:t>
            </a:r>
            <a:r>
              <a:rPr b="0" i="0" lang="en-US" sz="2000" u="none" cap="none" strike="noStrike">
                <a:solidFill>
                  <a:schemeClr val="dk1"/>
                </a:solidFill>
                <a:latin typeface="Arial"/>
                <a:ea typeface="Arial"/>
                <a:cs typeface="Arial"/>
                <a:sym typeface="Arial"/>
              </a:rPr>
              <a:t>       	(colony forming units per gram) for solids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1" i="0" lang="en-US" sz="2000" u="none" cap="none" strike="noStrike">
                <a:solidFill>
                  <a:srgbClr val="FF0000"/>
                </a:solidFill>
                <a:latin typeface="Arial"/>
                <a:ea typeface="Arial"/>
                <a:cs typeface="Arial"/>
                <a:sym typeface="Arial"/>
              </a:rPr>
              <a:t>CFU/cm</a:t>
            </a:r>
            <a:r>
              <a:rPr b="1" baseline="30000" i="0" lang="en-US" sz="2000" u="none" cap="none" strike="noStrike">
                <a:solidFill>
                  <a:srgbClr val="FF0000"/>
                </a:solidFill>
                <a:latin typeface="Arial"/>
                <a:ea typeface="Arial"/>
                <a:cs typeface="Arial"/>
                <a:sym typeface="Arial"/>
              </a:rPr>
              <a:t>2</a:t>
            </a:r>
            <a:r>
              <a:rPr b="0" i="0" lang="en-US" sz="2000" u="none" cap="none" strike="noStrike">
                <a:solidFill>
                  <a:schemeClr val="dk1"/>
                </a:solidFill>
                <a:latin typeface="Arial"/>
                <a:ea typeface="Arial"/>
                <a:cs typeface="Arial"/>
                <a:sym typeface="Arial"/>
              </a:rPr>
              <a:t> 	(colony forming units per square cm) for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surfaces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 Microbiologists report microbial growth as the number of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colony forming units (single living bacteria cells) per milliliter</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of liquid (CFU).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 A total colony count (TCC) is made by counting all colonies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4"/>
          <p:cNvSpPr txBox="1"/>
          <p:nvPr/>
        </p:nvSpPr>
        <p:spPr>
          <a:xfrm>
            <a:off x="609600" y="457200"/>
            <a:ext cx="731520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70C0"/>
                </a:solidFill>
                <a:latin typeface="Arial"/>
                <a:ea typeface="Arial"/>
                <a:cs typeface="Arial"/>
                <a:sym typeface="Arial"/>
              </a:rPr>
              <a:t>Counting Colonies</a:t>
            </a:r>
            <a:endParaRPr b="1" i="0" sz="4800" u="none" cap="none" strike="noStrike">
              <a:solidFill>
                <a:srgbClr val="0070C0"/>
              </a:solidFill>
              <a:latin typeface="Arial"/>
              <a:ea typeface="Arial"/>
              <a:cs typeface="Arial"/>
              <a:sym typeface="Arial"/>
            </a:endParaRPr>
          </a:p>
        </p:txBody>
      </p:sp>
      <p:sp>
        <p:nvSpPr>
          <p:cNvPr id="299" name="Google Shape;299;p24"/>
          <p:cNvSpPr txBox="1"/>
          <p:nvPr/>
        </p:nvSpPr>
        <p:spPr>
          <a:xfrm>
            <a:off x="990600" y="1524000"/>
            <a:ext cx="7543800" cy="900246"/>
          </a:xfrm>
          <a:prstGeom prst="rect">
            <a:avLst/>
          </a:prstGeom>
          <a:noFill/>
          <a:ln>
            <a:noFill/>
          </a:ln>
        </p:spPr>
        <p:txBody>
          <a:bodyPr anchorCtr="0" anchor="t" bIns="45700" lIns="91425" spcFirstLastPara="1" rIns="91425" wrap="square" tIns="45700">
            <a:noAutofit/>
          </a:bodyPr>
          <a:lstStyle/>
          <a:p>
            <a:pPr indent="0" lvl="0" marL="0" marR="0" rtl="0" algn="l">
              <a:lnSpc>
                <a:spcPct val="116666"/>
              </a:lnSpc>
              <a:spcBef>
                <a:spcPts val="0"/>
              </a:spcBef>
              <a:spcAft>
                <a:spcPts val="0"/>
              </a:spcAft>
              <a:buClr>
                <a:srgbClr val="000000"/>
              </a:buClr>
              <a:buSzPts val="1800"/>
              <a:buFont typeface="Arial"/>
              <a:buNone/>
            </a:pPr>
            <a:r>
              <a:rPr b="1" i="0" lang="en-US" sz="1800" u="none" cap="none" strike="noStrike">
                <a:solidFill>
                  <a:srgbClr val="00B050"/>
                </a:solidFill>
                <a:latin typeface="Arial"/>
                <a:ea typeface="Arial"/>
                <a:cs typeface="Arial"/>
                <a:sym typeface="Arial"/>
              </a:rPr>
              <a:t>Example:</a:t>
            </a:r>
            <a:endParaRPr b="0" i="0" sz="1400" u="none" cap="none" strike="noStrike">
              <a:solidFill>
                <a:srgbClr val="000000"/>
              </a:solidFill>
              <a:latin typeface="Arial"/>
              <a:ea typeface="Arial"/>
              <a:cs typeface="Arial"/>
              <a:sym typeface="Arial"/>
            </a:endParaRPr>
          </a:p>
          <a:p>
            <a:pPr indent="0" lvl="0" marL="0" marR="0" rtl="0" algn="l">
              <a:lnSpc>
                <a:spcPct val="116666"/>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surface biofilm of </a:t>
            </a:r>
            <a:r>
              <a:rPr b="0" i="1" lang="en-US" sz="1800" u="none" cap="none" strike="noStrike">
                <a:solidFill>
                  <a:schemeClr val="dk1"/>
                </a:solidFill>
                <a:latin typeface="Arial"/>
                <a:ea typeface="Arial"/>
                <a:cs typeface="Arial"/>
                <a:sym typeface="Arial"/>
              </a:rPr>
              <a:t>Saccharomyces </a:t>
            </a:r>
            <a:r>
              <a:rPr i="1" lang="en-US" sz="1800">
                <a:solidFill>
                  <a:schemeClr val="dk1"/>
                </a:solidFill>
              </a:rPr>
              <a:t>cerevisiae</a:t>
            </a:r>
            <a:r>
              <a:rPr b="0" i="1"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was created and a paddle contact sample was taken. </a:t>
            </a:r>
            <a:r>
              <a:rPr lang="en-US" sz="1800">
                <a:solidFill>
                  <a:schemeClr val="dk1"/>
                </a:solidFill>
              </a:rPr>
              <a:t>Quantify</a:t>
            </a:r>
            <a:r>
              <a:rPr b="0" i="0" lang="en-US" sz="1800" u="none" cap="none" strike="noStrike">
                <a:solidFill>
                  <a:schemeClr val="dk1"/>
                </a:solidFill>
                <a:latin typeface="Arial"/>
                <a:ea typeface="Arial"/>
                <a:cs typeface="Arial"/>
                <a:sym typeface="Arial"/>
              </a:rPr>
              <a:t> the colonies.</a:t>
            </a:r>
            <a:endParaRPr b="0" i="0" sz="1800" u="none" cap="none" strike="noStrike">
              <a:solidFill>
                <a:schemeClr val="dk1"/>
              </a:solidFill>
              <a:latin typeface="Arial"/>
              <a:ea typeface="Arial"/>
              <a:cs typeface="Arial"/>
              <a:sym typeface="Arial"/>
            </a:endParaRPr>
          </a:p>
        </p:txBody>
      </p:sp>
      <p:pic>
        <p:nvPicPr>
          <p:cNvPr id="300" name="Google Shape;300;p24"/>
          <p:cNvPicPr preferRelativeResize="0"/>
          <p:nvPr/>
        </p:nvPicPr>
        <p:blipFill rotWithShape="1">
          <a:blip r:embed="rId3">
            <a:alphaModFix/>
          </a:blip>
          <a:srcRect b="0" l="0" r="0" t="0"/>
          <a:stretch/>
        </p:blipFill>
        <p:spPr>
          <a:xfrm>
            <a:off x="609600" y="2819400"/>
            <a:ext cx="8043435" cy="2971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txBox="1"/>
          <p:nvPr/>
        </p:nvSpPr>
        <p:spPr>
          <a:xfrm>
            <a:off x="609600" y="457200"/>
            <a:ext cx="731520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70C0"/>
                </a:solidFill>
                <a:latin typeface="Arial"/>
                <a:ea typeface="Arial"/>
                <a:cs typeface="Arial"/>
                <a:sym typeface="Arial"/>
              </a:rPr>
              <a:t>Counting Colonies</a:t>
            </a:r>
            <a:endParaRPr b="1" i="0" sz="4800" u="none" cap="none" strike="noStrike">
              <a:solidFill>
                <a:srgbClr val="0070C0"/>
              </a:solidFill>
              <a:latin typeface="Arial"/>
              <a:ea typeface="Arial"/>
              <a:cs typeface="Arial"/>
              <a:sym typeface="Arial"/>
            </a:endParaRPr>
          </a:p>
        </p:txBody>
      </p:sp>
      <p:sp>
        <p:nvSpPr>
          <p:cNvPr id="307" name="Google Shape;307;p25"/>
          <p:cNvSpPr txBox="1"/>
          <p:nvPr/>
        </p:nvSpPr>
        <p:spPr>
          <a:xfrm>
            <a:off x="685800" y="1828800"/>
            <a:ext cx="762000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B050"/>
                </a:solidFill>
                <a:latin typeface="Arial"/>
                <a:ea typeface="Arial"/>
                <a:cs typeface="Arial"/>
                <a:sym typeface="Arial"/>
              </a:rPr>
              <a:t>Using an Enumeration Panel</a:t>
            </a:r>
            <a:endParaRPr b="1" i="0" sz="3200" u="none" cap="none" strike="noStrike">
              <a:solidFill>
                <a:srgbClr val="00B050"/>
              </a:solidFill>
              <a:latin typeface="Arial"/>
              <a:ea typeface="Arial"/>
              <a:cs typeface="Arial"/>
              <a:sym typeface="Arial"/>
            </a:endParaRPr>
          </a:p>
        </p:txBody>
      </p:sp>
      <p:pic>
        <p:nvPicPr>
          <p:cNvPr descr="enumeration-slide.jpg" id="308" name="Google Shape;308;p25"/>
          <p:cNvPicPr preferRelativeResize="0"/>
          <p:nvPr/>
        </p:nvPicPr>
        <p:blipFill rotWithShape="1">
          <a:blip r:embed="rId3">
            <a:alphaModFix/>
          </a:blip>
          <a:srcRect b="0" l="0" r="0" t="0"/>
          <a:stretch/>
        </p:blipFill>
        <p:spPr>
          <a:xfrm>
            <a:off x="533400" y="3124981"/>
            <a:ext cx="856414" cy="1828800"/>
          </a:xfrm>
          <a:prstGeom prst="rect">
            <a:avLst/>
          </a:prstGeom>
          <a:noFill/>
          <a:ln>
            <a:noFill/>
          </a:ln>
        </p:spPr>
      </p:pic>
      <p:cxnSp>
        <p:nvCxnSpPr>
          <p:cNvPr id="309" name="Google Shape;309;p25"/>
          <p:cNvCxnSpPr/>
          <p:nvPr/>
        </p:nvCxnSpPr>
        <p:spPr>
          <a:xfrm>
            <a:off x="1600200" y="3963181"/>
            <a:ext cx="1295400" cy="1588"/>
          </a:xfrm>
          <a:prstGeom prst="straightConnector1">
            <a:avLst/>
          </a:prstGeom>
          <a:noFill/>
          <a:ln cap="flat" cmpd="sng" w="38100">
            <a:solidFill>
              <a:schemeClr val="dk1"/>
            </a:solidFill>
            <a:prstDash val="solid"/>
            <a:round/>
            <a:headEnd len="sm" w="sm" type="none"/>
            <a:tailEnd len="med" w="med" type="stealth"/>
          </a:ln>
        </p:spPr>
      </p:cxnSp>
      <p:pic>
        <p:nvPicPr>
          <p:cNvPr descr="enumeration horizontal blue circle  surface.jpg" id="310" name="Google Shape;310;p25"/>
          <p:cNvPicPr preferRelativeResize="0"/>
          <p:nvPr/>
        </p:nvPicPr>
        <p:blipFill rotWithShape="1">
          <a:blip r:embed="rId4">
            <a:alphaModFix/>
          </a:blip>
          <a:srcRect b="0" l="0" r="0" t="0"/>
          <a:stretch/>
        </p:blipFill>
        <p:spPr>
          <a:xfrm>
            <a:off x="3124200" y="2362200"/>
            <a:ext cx="5638800" cy="332628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6"/>
          <p:cNvSpPr txBox="1"/>
          <p:nvPr/>
        </p:nvSpPr>
        <p:spPr>
          <a:xfrm>
            <a:off x="609600" y="457200"/>
            <a:ext cx="731520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70C0"/>
                </a:solidFill>
                <a:latin typeface="Arial"/>
                <a:ea typeface="Arial"/>
                <a:cs typeface="Arial"/>
                <a:sym typeface="Arial"/>
              </a:rPr>
              <a:t>Estimating Colony Size</a:t>
            </a:r>
            <a:endParaRPr b="1" i="0" sz="4800" u="none" cap="none" strike="noStrike">
              <a:solidFill>
                <a:srgbClr val="0070C0"/>
              </a:solidFill>
              <a:latin typeface="Arial"/>
              <a:ea typeface="Arial"/>
              <a:cs typeface="Arial"/>
              <a:sym typeface="Arial"/>
            </a:endParaRPr>
          </a:p>
        </p:txBody>
      </p:sp>
      <p:sp>
        <p:nvSpPr>
          <p:cNvPr id="317" name="Google Shape;317;p26"/>
          <p:cNvSpPr txBox="1"/>
          <p:nvPr/>
        </p:nvSpPr>
        <p:spPr>
          <a:xfrm>
            <a:off x="990600" y="1981200"/>
            <a:ext cx="2667000" cy="28623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Each BioPaddle</a:t>
            </a:r>
            <a:r>
              <a:rPr b="0" baseline="30000" i="0" lang="en-US" sz="2000" u="none" cap="none" strike="noStrike">
                <a:solidFill>
                  <a:schemeClr val="dk1"/>
                </a:solidFill>
                <a:latin typeface="Arial"/>
                <a:ea typeface="Arial"/>
                <a:cs typeface="Arial"/>
                <a:sym typeface="Arial"/>
              </a:rPr>
              <a:t>®</a:t>
            </a:r>
            <a:r>
              <a:rPr b="0" i="0" lang="en-US" sz="2000" u="none" cap="none" strike="noStrike">
                <a:solidFill>
                  <a:schemeClr val="dk1"/>
                </a:solidFill>
                <a:latin typeface="Arial"/>
                <a:ea typeface="Arial"/>
                <a:cs typeface="Arial"/>
                <a:sym typeface="Arial"/>
              </a:rPr>
              <a:t> has molded media attachment points that are 4 mm in length (point-to-point). This feature provides a useful guide to estimating nearby colony size. </a:t>
            </a:r>
            <a:endParaRPr b="0" i="0" sz="2000" u="none" cap="none" strike="noStrike">
              <a:solidFill>
                <a:schemeClr val="dk1"/>
              </a:solidFill>
              <a:latin typeface="Arial"/>
              <a:ea typeface="Arial"/>
              <a:cs typeface="Arial"/>
              <a:sym typeface="Arial"/>
            </a:endParaRPr>
          </a:p>
        </p:txBody>
      </p:sp>
      <p:pic>
        <p:nvPicPr>
          <p:cNvPr descr="colony measure.jpg" id="318" name="Google Shape;318;p26"/>
          <p:cNvPicPr preferRelativeResize="0"/>
          <p:nvPr/>
        </p:nvPicPr>
        <p:blipFill rotWithShape="1">
          <a:blip r:embed="rId3">
            <a:alphaModFix/>
          </a:blip>
          <a:srcRect b="0" l="0" r="0" t="0"/>
          <a:stretch/>
        </p:blipFill>
        <p:spPr>
          <a:xfrm>
            <a:off x="4191000" y="1981200"/>
            <a:ext cx="4016829" cy="3124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7"/>
          <p:cNvSpPr txBox="1"/>
          <p:nvPr/>
        </p:nvSpPr>
        <p:spPr>
          <a:xfrm>
            <a:off x="609600" y="457200"/>
            <a:ext cx="7315200"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70C0"/>
                </a:solidFill>
                <a:latin typeface="Arial"/>
                <a:ea typeface="Arial"/>
                <a:cs typeface="Arial"/>
                <a:sym typeface="Arial"/>
              </a:rPr>
              <a:t>Cell Motility</a:t>
            </a:r>
            <a:endParaRPr b="1" i="0" sz="4000" u="none" cap="none" strike="noStrike">
              <a:solidFill>
                <a:srgbClr val="0070C0"/>
              </a:solidFill>
              <a:latin typeface="Arial"/>
              <a:ea typeface="Arial"/>
              <a:cs typeface="Arial"/>
              <a:sym typeface="Arial"/>
            </a:endParaRPr>
          </a:p>
        </p:txBody>
      </p:sp>
      <p:sp>
        <p:nvSpPr>
          <p:cNvPr id="325" name="Google Shape;325;p27"/>
          <p:cNvSpPr txBox="1"/>
          <p:nvPr/>
        </p:nvSpPr>
        <p:spPr>
          <a:xfrm>
            <a:off x="1066800" y="1981200"/>
            <a:ext cx="4267200" cy="11387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Motile Cells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Colony borders have rough edges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26" name="Google Shape;326;p27"/>
          <p:cNvSpPr txBox="1"/>
          <p:nvPr/>
        </p:nvSpPr>
        <p:spPr>
          <a:xfrm>
            <a:off x="1066800" y="4648200"/>
            <a:ext cx="4191000" cy="11387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Non-Motile Cells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Colony borders have smooth edges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descr="non-motile cells.jpg" id="327" name="Google Shape;327;p27"/>
          <p:cNvPicPr preferRelativeResize="0"/>
          <p:nvPr/>
        </p:nvPicPr>
        <p:blipFill rotWithShape="1">
          <a:blip r:embed="rId3">
            <a:alphaModFix/>
          </a:blip>
          <a:srcRect b="0" l="0" r="0" t="0"/>
          <a:stretch/>
        </p:blipFill>
        <p:spPr>
          <a:xfrm>
            <a:off x="5393462" y="4267200"/>
            <a:ext cx="2074138" cy="2152955"/>
          </a:xfrm>
          <a:prstGeom prst="rect">
            <a:avLst/>
          </a:prstGeom>
          <a:noFill/>
          <a:ln>
            <a:noFill/>
          </a:ln>
        </p:spPr>
      </p:pic>
      <p:pic>
        <p:nvPicPr>
          <p:cNvPr descr="Motile cells.jpg" id="328" name="Google Shape;328;p27"/>
          <p:cNvPicPr preferRelativeResize="0"/>
          <p:nvPr/>
        </p:nvPicPr>
        <p:blipFill rotWithShape="1">
          <a:blip r:embed="rId4">
            <a:alphaModFix/>
          </a:blip>
          <a:srcRect b="0" l="0" r="0" t="0"/>
          <a:stretch/>
        </p:blipFill>
        <p:spPr>
          <a:xfrm>
            <a:off x="5393462" y="1600200"/>
            <a:ext cx="2057400" cy="21355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8"/>
          <p:cNvSpPr txBox="1"/>
          <p:nvPr/>
        </p:nvSpPr>
        <p:spPr>
          <a:xfrm>
            <a:off x="609600" y="457200"/>
            <a:ext cx="82296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70C0"/>
                </a:solidFill>
                <a:latin typeface="Arial"/>
                <a:ea typeface="Arial"/>
                <a:cs typeface="Arial"/>
                <a:sym typeface="Arial"/>
              </a:rPr>
              <a:t>A Closer Look at Soil Microbes</a:t>
            </a:r>
            <a:endParaRPr b="1" i="0" sz="3600" u="none" cap="none" strike="noStrike">
              <a:solidFill>
                <a:srgbClr val="0070C0"/>
              </a:solidFill>
              <a:latin typeface="Arial"/>
              <a:ea typeface="Arial"/>
              <a:cs typeface="Arial"/>
              <a:sym typeface="Arial"/>
            </a:endParaRPr>
          </a:p>
        </p:txBody>
      </p:sp>
      <p:sp>
        <p:nvSpPr>
          <p:cNvPr id="335" name="Google Shape;335;p28"/>
          <p:cNvSpPr txBox="1"/>
          <p:nvPr/>
        </p:nvSpPr>
        <p:spPr>
          <a:xfrm>
            <a:off x="838200" y="1371600"/>
            <a:ext cx="2743200"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 appearance of a bacterial colony is an important part of the process in identifying a microbe. Some factors that define the appearance are:</a:t>
            </a:r>
            <a:endParaRPr b="0" i="0" sz="1800" u="none" cap="none" strike="noStrike">
              <a:solidFill>
                <a:schemeClr val="dk1"/>
              </a:solidFill>
              <a:latin typeface="Arial"/>
              <a:ea typeface="Arial"/>
              <a:cs typeface="Arial"/>
              <a:sym typeface="Arial"/>
            </a:endParaRPr>
          </a:p>
        </p:txBody>
      </p:sp>
      <p:sp>
        <p:nvSpPr>
          <p:cNvPr id="336" name="Google Shape;336;p28"/>
          <p:cNvSpPr txBox="1"/>
          <p:nvPr/>
        </p:nvSpPr>
        <p:spPr>
          <a:xfrm>
            <a:off x="3505200" y="1490008"/>
            <a:ext cx="5410200" cy="1938992"/>
          </a:xfrm>
          <a:prstGeom prst="rect">
            <a:avLst/>
          </a:prstGeom>
          <a:noFill/>
          <a:ln>
            <a:noFill/>
          </a:ln>
        </p:spPr>
        <p:txBody>
          <a:bodyPr anchorCtr="0" anchor="t" bIns="45700" lIns="91425" spcFirstLastPara="1" rIns="91425" wrap="square" tIns="45700">
            <a:noAutofit/>
          </a:bodyPr>
          <a:lstStyle/>
          <a:p>
            <a:pPr indent="0" lvl="0" marL="0" marR="0" rtl="0" algn="l">
              <a:lnSpc>
                <a:spcPct val="133333"/>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Arial"/>
                <a:ea typeface="Arial"/>
                <a:cs typeface="Arial"/>
                <a:sym typeface="Arial"/>
              </a:rPr>
              <a:t> Size (in millimeters)</a:t>
            </a:r>
            <a:endParaRPr b="0" i="0" sz="1800" u="none" cap="none" strike="noStrike">
              <a:solidFill>
                <a:schemeClr val="dk1"/>
              </a:solidFill>
              <a:latin typeface="Arial"/>
              <a:ea typeface="Arial"/>
              <a:cs typeface="Arial"/>
              <a:sym typeface="Arial"/>
            </a:endParaRPr>
          </a:p>
          <a:p>
            <a:pPr indent="0" lvl="0" marL="0" marR="0" rtl="0" algn="l">
              <a:lnSpc>
                <a:spcPct val="133333"/>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Arial"/>
                <a:ea typeface="Arial"/>
                <a:cs typeface="Arial"/>
                <a:sym typeface="Arial"/>
              </a:rPr>
              <a:t> Color</a:t>
            </a:r>
            <a:endParaRPr b="0" i="0" sz="1800" u="none" cap="none" strike="noStrike">
              <a:solidFill>
                <a:schemeClr val="dk1"/>
              </a:solidFill>
              <a:latin typeface="Arial"/>
              <a:ea typeface="Arial"/>
              <a:cs typeface="Arial"/>
              <a:sym typeface="Arial"/>
            </a:endParaRPr>
          </a:p>
          <a:p>
            <a:pPr indent="0" lvl="0" marL="0" marR="0" rtl="0" algn="l">
              <a:lnSpc>
                <a:spcPct val="133333"/>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Arial"/>
                <a:ea typeface="Arial"/>
                <a:cs typeface="Arial"/>
                <a:sym typeface="Arial"/>
              </a:rPr>
              <a:t> Opacity (transparent, translucent, or opaque)</a:t>
            </a:r>
            <a:endParaRPr b="0" i="0" sz="1800" u="none" cap="none" strike="noStrike">
              <a:solidFill>
                <a:schemeClr val="dk1"/>
              </a:solidFill>
              <a:latin typeface="Arial"/>
              <a:ea typeface="Arial"/>
              <a:cs typeface="Arial"/>
              <a:sym typeface="Arial"/>
            </a:endParaRPr>
          </a:p>
          <a:p>
            <a:pPr indent="0" lvl="0" marL="0" marR="0" rtl="0" algn="l">
              <a:lnSpc>
                <a:spcPct val="133333"/>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Arial"/>
                <a:ea typeface="Arial"/>
                <a:cs typeface="Arial"/>
                <a:sym typeface="Arial"/>
              </a:rPr>
              <a:t> Texture (butyrous [buttery], viscous, or dry)</a:t>
            </a:r>
            <a:endParaRPr b="0" i="0" sz="1800" u="none" cap="none" strike="noStrike">
              <a:solidFill>
                <a:schemeClr val="dk1"/>
              </a:solidFill>
              <a:latin typeface="Arial"/>
              <a:ea typeface="Arial"/>
              <a:cs typeface="Arial"/>
              <a:sym typeface="Arial"/>
            </a:endParaRPr>
          </a:p>
          <a:p>
            <a:pPr indent="0" lvl="0" marL="0" marR="0" rtl="0" algn="l">
              <a:lnSpc>
                <a:spcPct val="133333"/>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Arial"/>
                <a:ea typeface="Arial"/>
                <a:cs typeface="Arial"/>
                <a:sym typeface="Arial"/>
              </a:rPr>
              <a:t> Surface texture (smooth, rough, mucoid)</a:t>
            </a:r>
            <a:endParaRPr b="0" i="0" sz="1800" u="none" cap="none" strike="noStrike">
              <a:solidFill>
                <a:schemeClr val="dk1"/>
              </a:solidFill>
              <a:latin typeface="Arial"/>
              <a:ea typeface="Arial"/>
              <a:cs typeface="Arial"/>
              <a:sym typeface="Arial"/>
            </a:endParaRPr>
          </a:p>
          <a:p>
            <a:pPr indent="0" lvl="0" marL="0" marR="0" rtl="0" algn="l">
              <a:lnSpc>
                <a:spcPct val="133333"/>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Arial"/>
                <a:ea typeface="Arial"/>
                <a:cs typeface="Arial"/>
                <a:sym typeface="Arial"/>
              </a:rPr>
              <a:t> Form, elevation, margin (see chart below)</a:t>
            </a:r>
            <a:endParaRPr b="0" i="0" sz="1800" u="none" cap="none" strike="noStrike">
              <a:solidFill>
                <a:schemeClr val="dk1"/>
              </a:solidFill>
              <a:latin typeface="Arial"/>
              <a:ea typeface="Arial"/>
              <a:cs typeface="Arial"/>
              <a:sym typeface="Arial"/>
            </a:endParaRPr>
          </a:p>
        </p:txBody>
      </p:sp>
      <p:cxnSp>
        <p:nvCxnSpPr>
          <p:cNvPr id="337" name="Google Shape;337;p28"/>
          <p:cNvCxnSpPr/>
          <p:nvPr/>
        </p:nvCxnSpPr>
        <p:spPr>
          <a:xfrm>
            <a:off x="914400" y="3657600"/>
            <a:ext cx="7391400" cy="1588"/>
          </a:xfrm>
          <a:prstGeom prst="straightConnector1">
            <a:avLst/>
          </a:prstGeom>
          <a:noFill/>
          <a:ln cap="flat" cmpd="sng" w="25400">
            <a:solidFill>
              <a:schemeClr val="accent1"/>
            </a:solidFill>
            <a:prstDash val="solid"/>
            <a:round/>
            <a:headEnd len="sm" w="sm" type="none"/>
            <a:tailEnd len="sm" w="sm" type="none"/>
          </a:ln>
        </p:spPr>
      </p:cxnSp>
      <p:pic>
        <p:nvPicPr>
          <p:cNvPr descr="Microbe_Morphology Chart.jpg" id="338" name="Google Shape;338;p28"/>
          <p:cNvPicPr preferRelativeResize="0"/>
          <p:nvPr/>
        </p:nvPicPr>
        <p:blipFill rotWithShape="1">
          <a:blip r:embed="rId3">
            <a:alphaModFix/>
          </a:blip>
          <a:srcRect b="0" l="0" r="0" t="0"/>
          <a:stretch/>
        </p:blipFill>
        <p:spPr>
          <a:xfrm>
            <a:off x="1257300" y="3725723"/>
            <a:ext cx="6629400" cy="29036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9"/>
          <p:cNvSpPr txBox="1"/>
          <p:nvPr/>
        </p:nvSpPr>
        <p:spPr>
          <a:xfrm>
            <a:off x="609600" y="457200"/>
            <a:ext cx="731520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70C0"/>
                </a:solidFill>
                <a:latin typeface="Arial"/>
                <a:ea typeface="Arial"/>
                <a:cs typeface="Arial"/>
                <a:sym typeface="Arial"/>
              </a:rPr>
              <a:t>Bacteria    Yeast    Fungi</a:t>
            </a:r>
            <a:endParaRPr b="1" i="0" sz="4800" u="none" cap="none" strike="noStrike">
              <a:solidFill>
                <a:srgbClr val="0070C0"/>
              </a:solidFill>
              <a:latin typeface="Arial"/>
              <a:ea typeface="Arial"/>
              <a:cs typeface="Arial"/>
              <a:sym typeface="Arial"/>
            </a:endParaRPr>
          </a:p>
        </p:txBody>
      </p:sp>
      <p:pic>
        <p:nvPicPr>
          <p:cNvPr id="345" name="Google Shape;345;p29"/>
          <p:cNvPicPr preferRelativeResize="0"/>
          <p:nvPr/>
        </p:nvPicPr>
        <p:blipFill rotWithShape="1">
          <a:blip r:embed="rId3">
            <a:alphaModFix/>
          </a:blip>
          <a:srcRect b="0" l="0" r="0" t="0"/>
          <a:stretch/>
        </p:blipFill>
        <p:spPr>
          <a:xfrm>
            <a:off x="5334000" y="1447800"/>
            <a:ext cx="3429000" cy="3101310"/>
          </a:xfrm>
          <a:prstGeom prst="rect">
            <a:avLst/>
          </a:prstGeom>
          <a:noFill/>
          <a:ln>
            <a:noFill/>
          </a:ln>
        </p:spPr>
      </p:pic>
      <p:pic>
        <p:nvPicPr>
          <p:cNvPr id="346" name="Google Shape;346;p29"/>
          <p:cNvPicPr preferRelativeResize="0"/>
          <p:nvPr/>
        </p:nvPicPr>
        <p:blipFill rotWithShape="1">
          <a:blip r:embed="rId4">
            <a:alphaModFix/>
          </a:blip>
          <a:srcRect b="0" l="0" r="0" t="0"/>
          <a:stretch/>
        </p:blipFill>
        <p:spPr>
          <a:xfrm>
            <a:off x="3200400" y="3048000"/>
            <a:ext cx="3048000" cy="3128381"/>
          </a:xfrm>
          <a:prstGeom prst="rect">
            <a:avLst/>
          </a:prstGeom>
          <a:noFill/>
          <a:ln>
            <a:noFill/>
          </a:ln>
        </p:spPr>
      </p:pic>
      <p:pic>
        <p:nvPicPr>
          <p:cNvPr id="347" name="Google Shape;347;p29"/>
          <p:cNvPicPr preferRelativeResize="0"/>
          <p:nvPr/>
        </p:nvPicPr>
        <p:blipFill rotWithShape="1">
          <a:blip r:embed="rId5">
            <a:alphaModFix/>
          </a:blip>
          <a:srcRect b="0" l="0" r="0" t="0"/>
          <a:stretch/>
        </p:blipFill>
        <p:spPr>
          <a:xfrm>
            <a:off x="152400" y="1447800"/>
            <a:ext cx="3276600" cy="3073400"/>
          </a:xfrm>
          <a:prstGeom prst="rect">
            <a:avLst/>
          </a:prstGeom>
          <a:noFill/>
          <a:ln>
            <a:noFill/>
          </a:ln>
        </p:spPr>
      </p:pic>
      <p:sp>
        <p:nvSpPr>
          <p:cNvPr id="348" name="Google Shape;348;p29"/>
          <p:cNvSpPr txBox="1"/>
          <p:nvPr/>
        </p:nvSpPr>
        <p:spPr>
          <a:xfrm>
            <a:off x="76200" y="4520625"/>
            <a:ext cx="182880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B050"/>
                </a:solidFill>
                <a:latin typeface="Arial"/>
                <a:ea typeface="Arial"/>
                <a:cs typeface="Arial"/>
                <a:sym typeface="Arial"/>
              </a:rPr>
              <a:t>Bacteria</a:t>
            </a:r>
            <a:endParaRPr b="1" i="0" sz="3200" u="none" cap="none" strike="noStrike">
              <a:solidFill>
                <a:srgbClr val="00B050"/>
              </a:solidFill>
              <a:latin typeface="Arial"/>
              <a:ea typeface="Arial"/>
              <a:cs typeface="Arial"/>
              <a:sym typeface="Arial"/>
            </a:endParaRPr>
          </a:p>
        </p:txBody>
      </p:sp>
      <p:sp>
        <p:nvSpPr>
          <p:cNvPr id="349" name="Google Shape;349;p29"/>
          <p:cNvSpPr txBox="1"/>
          <p:nvPr/>
        </p:nvSpPr>
        <p:spPr>
          <a:xfrm>
            <a:off x="3124200" y="6172200"/>
            <a:ext cx="182880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B050"/>
                </a:solidFill>
                <a:latin typeface="Arial"/>
                <a:ea typeface="Arial"/>
                <a:cs typeface="Arial"/>
                <a:sym typeface="Arial"/>
              </a:rPr>
              <a:t>Yeast</a:t>
            </a:r>
            <a:endParaRPr b="1" i="0" sz="3200" u="none" cap="none" strike="noStrike">
              <a:solidFill>
                <a:srgbClr val="00B050"/>
              </a:solidFill>
              <a:latin typeface="Arial"/>
              <a:ea typeface="Arial"/>
              <a:cs typeface="Arial"/>
              <a:sym typeface="Arial"/>
            </a:endParaRPr>
          </a:p>
        </p:txBody>
      </p:sp>
      <p:sp>
        <p:nvSpPr>
          <p:cNvPr id="350" name="Google Shape;350;p29"/>
          <p:cNvSpPr txBox="1"/>
          <p:nvPr/>
        </p:nvSpPr>
        <p:spPr>
          <a:xfrm>
            <a:off x="7543800" y="4495800"/>
            <a:ext cx="137160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B050"/>
                </a:solidFill>
                <a:latin typeface="Arial"/>
                <a:ea typeface="Arial"/>
                <a:cs typeface="Arial"/>
                <a:sym typeface="Arial"/>
              </a:rPr>
              <a:t>Fungi</a:t>
            </a:r>
            <a:endParaRPr b="1" i="0" sz="3200" u="none" cap="none" strike="noStrike">
              <a:solidFill>
                <a:srgbClr val="00B05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a:t>What can you see? </a:t>
            </a:r>
            <a:endParaRPr/>
          </a:p>
        </p:txBody>
      </p:sp>
      <p:sp>
        <p:nvSpPr>
          <p:cNvPr id="105" name="Google Shape;105;p3"/>
          <p:cNvSpPr txBox="1"/>
          <p:nvPr>
            <p:ph idx="1" type="body"/>
          </p:nvPr>
        </p:nvSpPr>
        <p:spPr>
          <a:xfrm>
            <a:off x="250166" y="4513083"/>
            <a:ext cx="8229600" cy="1922224"/>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a:t>Use hand lenses to help you identify different features in your soil sample. </a:t>
            </a:r>
            <a:endParaRPr/>
          </a:p>
          <a:p>
            <a:pPr indent="-228600" lvl="0" marL="457200" rtl="0" algn="l">
              <a:lnSpc>
                <a:spcPct val="100000"/>
              </a:lnSpc>
              <a:spcBef>
                <a:spcPts val="360"/>
              </a:spcBef>
              <a:spcAft>
                <a:spcPts val="0"/>
              </a:spcAft>
              <a:buClr>
                <a:schemeClr val="dk1"/>
              </a:buClr>
              <a:buSzPts val="1800"/>
              <a:buNone/>
            </a:pPr>
            <a:r>
              <a:t/>
            </a:r>
            <a:endParaRPr/>
          </a:p>
        </p:txBody>
      </p:sp>
      <p:pic>
        <p:nvPicPr>
          <p:cNvPr id="106" name="Google Shape;106;p3"/>
          <p:cNvPicPr preferRelativeResize="0"/>
          <p:nvPr/>
        </p:nvPicPr>
        <p:blipFill rotWithShape="1">
          <a:blip r:embed="rId3">
            <a:alphaModFix/>
          </a:blip>
          <a:srcRect b="0" l="0" r="0" t="0"/>
          <a:stretch/>
        </p:blipFill>
        <p:spPr>
          <a:xfrm>
            <a:off x="457200" y="1417638"/>
            <a:ext cx="7871620" cy="309544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a:t>Practice slides! </a:t>
            </a:r>
            <a:endParaRPr/>
          </a:p>
        </p:txBody>
      </p:sp>
      <p:pic>
        <p:nvPicPr>
          <p:cNvPr id="356" name="Google Shape;356;p30"/>
          <p:cNvPicPr preferRelativeResize="0"/>
          <p:nvPr/>
        </p:nvPicPr>
        <p:blipFill rotWithShape="1">
          <a:blip r:embed="rId3">
            <a:alphaModFix/>
          </a:blip>
          <a:srcRect b="0" l="0" r="0" t="0"/>
          <a:stretch/>
        </p:blipFill>
        <p:spPr>
          <a:xfrm>
            <a:off x="327804" y="1190446"/>
            <a:ext cx="6362700" cy="3448050"/>
          </a:xfrm>
          <a:prstGeom prst="rect">
            <a:avLst/>
          </a:prstGeom>
          <a:noFill/>
          <a:ln>
            <a:noFill/>
          </a:ln>
        </p:spPr>
      </p:pic>
      <p:pic>
        <p:nvPicPr>
          <p:cNvPr id="357" name="Google Shape;357;p30"/>
          <p:cNvPicPr preferRelativeResize="0"/>
          <p:nvPr/>
        </p:nvPicPr>
        <p:blipFill rotWithShape="1">
          <a:blip r:embed="rId4">
            <a:alphaModFix/>
          </a:blip>
          <a:srcRect b="0" l="0" r="0" t="0"/>
          <a:stretch/>
        </p:blipFill>
        <p:spPr>
          <a:xfrm>
            <a:off x="4002657" y="3979488"/>
            <a:ext cx="5141343" cy="2878512"/>
          </a:xfrm>
          <a:prstGeom prst="rect">
            <a:avLst/>
          </a:prstGeom>
          <a:noFill/>
          <a:ln>
            <a:noFill/>
          </a:ln>
        </p:spPr>
      </p:pic>
      <p:sp>
        <p:nvSpPr>
          <p:cNvPr id="358" name="Google Shape;358;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a:t>Located on the Disc in the kit! </a:t>
            </a:r>
            <a:endParaRPr/>
          </a:p>
        </p:txBody>
      </p:sp>
      <p:pic>
        <p:nvPicPr>
          <p:cNvPr id="364" name="Google Shape;364;p31"/>
          <p:cNvPicPr preferRelativeResize="0"/>
          <p:nvPr/>
        </p:nvPicPr>
        <p:blipFill rotWithShape="1">
          <a:blip r:embed="rId3">
            <a:alphaModFix/>
          </a:blip>
          <a:srcRect b="0" l="0" r="0" t="0"/>
          <a:stretch/>
        </p:blipFill>
        <p:spPr>
          <a:xfrm>
            <a:off x="1155940" y="1276546"/>
            <a:ext cx="7143930" cy="49578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2"/>
          <p:cNvSpPr txBox="1"/>
          <p:nvPr/>
        </p:nvSpPr>
        <p:spPr>
          <a:xfrm>
            <a:off x="609600" y="457200"/>
            <a:ext cx="822960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70C0"/>
                </a:solidFill>
                <a:latin typeface="Arial"/>
                <a:ea typeface="Arial"/>
                <a:cs typeface="Arial"/>
                <a:sym typeface="Arial"/>
              </a:rPr>
              <a:t>Presumptive Identification</a:t>
            </a:r>
            <a:endParaRPr b="1" i="0" sz="4800" u="none" cap="none" strike="noStrike">
              <a:solidFill>
                <a:srgbClr val="0070C0"/>
              </a:solidFill>
              <a:latin typeface="Arial"/>
              <a:ea typeface="Arial"/>
              <a:cs typeface="Arial"/>
              <a:sym typeface="Arial"/>
            </a:endParaRPr>
          </a:p>
        </p:txBody>
      </p:sp>
      <p:pic>
        <p:nvPicPr>
          <p:cNvPr id="371" name="Google Shape;371;p32"/>
          <p:cNvPicPr preferRelativeResize="0"/>
          <p:nvPr/>
        </p:nvPicPr>
        <p:blipFill rotWithShape="1">
          <a:blip r:embed="rId3">
            <a:alphaModFix/>
          </a:blip>
          <a:srcRect b="0" l="0" r="0" t="0"/>
          <a:stretch/>
        </p:blipFill>
        <p:spPr>
          <a:xfrm>
            <a:off x="1981200" y="4335373"/>
            <a:ext cx="2286000" cy="2294027"/>
          </a:xfrm>
          <a:prstGeom prst="rect">
            <a:avLst/>
          </a:prstGeom>
          <a:noFill/>
          <a:ln>
            <a:noFill/>
          </a:ln>
        </p:spPr>
      </p:pic>
      <p:pic>
        <p:nvPicPr>
          <p:cNvPr id="372" name="Google Shape;372;p32"/>
          <p:cNvPicPr preferRelativeResize="0"/>
          <p:nvPr/>
        </p:nvPicPr>
        <p:blipFill rotWithShape="1">
          <a:blip r:embed="rId4">
            <a:alphaModFix/>
          </a:blip>
          <a:srcRect b="0" l="0" r="0" t="0"/>
          <a:stretch/>
        </p:blipFill>
        <p:spPr>
          <a:xfrm>
            <a:off x="1981200" y="1963738"/>
            <a:ext cx="2286000" cy="2227262"/>
          </a:xfrm>
          <a:prstGeom prst="rect">
            <a:avLst/>
          </a:prstGeom>
          <a:noFill/>
          <a:ln>
            <a:noFill/>
          </a:ln>
        </p:spPr>
      </p:pic>
      <p:sp>
        <p:nvSpPr>
          <p:cNvPr id="373" name="Google Shape;373;p32"/>
          <p:cNvSpPr txBox="1"/>
          <p:nvPr/>
        </p:nvSpPr>
        <p:spPr>
          <a:xfrm>
            <a:off x="1981200" y="1524000"/>
            <a:ext cx="2743200"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Arial"/>
                <a:ea typeface="Arial"/>
                <a:cs typeface="Arial"/>
                <a:sym typeface="Arial"/>
              </a:rPr>
              <a:t>Chrombacterium</a:t>
            </a:r>
            <a:r>
              <a:rPr b="0" i="0" lang="en-US" sz="1800" u="none" cap="none" strike="noStrike">
                <a:solidFill>
                  <a:schemeClr val="dk1"/>
                </a:solidFill>
                <a:latin typeface="Arial"/>
                <a:ea typeface="Arial"/>
                <a:cs typeface="Arial"/>
                <a:sym typeface="Arial"/>
              </a:rPr>
              <a:t> spp.</a:t>
            </a:r>
            <a:endParaRPr b="0" i="0" sz="1800" u="none" cap="none" strike="noStrike">
              <a:solidFill>
                <a:schemeClr val="dk1"/>
              </a:solidFill>
              <a:latin typeface="Arial"/>
              <a:ea typeface="Arial"/>
              <a:cs typeface="Arial"/>
              <a:sym typeface="Arial"/>
            </a:endParaRPr>
          </a:p>
        </p:txBody>
      </p:sp>
      <p:sp>
        <p:nvSpPr>
          <p:cNvPr id="374" name="Google Shape;374;p32"/>
          <p:cNvSpPr txBox="1"/>
          <p:nvPr/>
        </p:nvSpPr>
        <p:spPr>
          <a:xfrm>
            <a:off x="4724400" y="2362200"/>
            <a:ext cx="2743200" cy="14773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Violet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Circular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Convex</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Entire to undulate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1-2 mm</a:t>
            </a:r>
            <a:endParaRPr b="0" i="0" sz="1400" u="none" cap="none" strike="noStrike">
              <a:solidFill>
                <a:srgbClr val="000000"/>
              </a:solidFill>
              <a:latin typeface="Arial"/>
              <a:ea typeface="Arial"/>
              <a:cs typeface="Arial"/>
              <a:sym typeface="Arial"/>
            </a:endParaRPr>
          </a:p>
        </p:txBody>
      </p:sp>
      <p:sp>
        <p:nvSpPr>
          <p:cNvPr id="375" name="Google Shape;375;p32"/>
          <p:cNvSpPr txBox="1"/>
          <p:nvPr/>
        </p:nvSpPr>
        <p:spPr>
          <a:xfrm>
            <a:off x="4724400" y="4699575"/>
            <a:ext cx="2743200" cy="14773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Pink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Circular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Convex</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Entire to undulate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1-2 mm</a:t>
            </a:r>
            <a:endParaRPr b="0" i="0" sz="1400" u="none" cap="none" strike="noStrike">
              <a:solidFill>
                <a:srgbClr val="000000"/>
              </a:solidFill>
              <a:latin typeface="Arial"/>
              <a:ea typeface="Arial"/>
              <a:cs typeface="Arial"/>
              <a:sym typeface="Arial"/>
            </a:endParaRPr>
          </a:p>
        </p:txBody>
      </p:sp>
      <p:sp>
        <p:nvSpPr>
          <p:cNvPr id="376" name="Google Shape;376;p32"/>
          <p:cNvSpPr txBox="1"/>
          <p:nvPr/>
        </p:nvSpPr>
        <p:spPr>
          <a:xfrm>
            <a:off x="4724400" y="1828800"/>
            <a:ext cx="182880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B050"/>
                </a:solidFill>
                <a:latin typeface="Arial"/>
                <a:ea typeface="Arial"/>
                <a:cs typeface="Arial"/>
                <a:sym typeface="Arial"/>
              </a:rPr>
              <a:t>TSA</a:t>
            </a:r>
            <a:endParaRPr b="1" i="0" sz="3200" u="none" cap="none" strike="noStrike">
              <a:solidFill>
                <a:srgbClr val="00B050"/>
              </a:solidFill>
              <a:latin typeface="Arial"/>
              <a:ea typeface="Arial"/>
              <a:cs typeface="Arial"/>
              <a:sym typeface="Arial"/>
            </a:endParaRPr>
          </a:p>
        </p:txBody>
      </p:sp>
      <p:sp>
        <p:nvSpPr>
          <p:cNvPr id="377" name="Google Shape;377;p32"/>
          <p:cNvSpPr txBox="1"/>
          <p:nvPr/>
        </p:nvSpPr>
        <p:spPr>
          <a:xfrm>
            <a:off x="4724400" y="4191000"/>
            <a:ext cx="182880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B050"/>
                </a:solidFill>
                <a:latin typeface="Arial"/>
                <a:ea typeface="Arial"/>
                <a:cs typeface="Arial"/>
                <a:sym typeface="Arial"/>
              </a:rPr>
              <a:t>RB</a:t>
            </a:r>
            <a:endParaRPr b="1" i="0" sz="3200" u="none" cap="none" strike="noStrike">
              <a:solidFill>
                <a:srgbClr val="00B05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3"/>
          <p:cNvSpPr txBox="1"/>
          <p:nvPr/>
        </p:nvSpPr>
        <p:spPr>
          <a:xfrm>
            <a:off x="609600" y="457200"/>
            <a:ext cx="822960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70C0"/>
                </a:solidFill>
                <a:latin typeface="Arial"/>
                <a:ea typeface="Arial"/>
                <a:cs typeface="Arial"/>
                <a:sym typeface="Arial"/>
              </a:rPr>
              <a:t>Presumptive Identification</a:t>
            </a:r>
            <a:endParaRPr b="1" i="0" sz="4800" u="none" cap="none" strike="noStrike">
              <a:solidFill>
                <a:srgbClr val="0070C0"/>
              </a:solidFill>
              <a:latin typeface="Arial"/>
              <a:ea typeface="Arial"/>
              <a:cs typeface="Arial"/>
              <a:sym typeface="Arial"/>
            </a:endParaRPr>
          </a:p>
        </p:txBody>
      </p:sp>
      <p:sp>
        <p:nvSpPr>
          <p:cNvPr id="384" name="Google Shape;384;p33"/>
          <p:cNvSpPr txBox="1"/>
          <p:nvPr/>
        </p:nvSpPr>
        <p:spPr>
          <a:xfrm>
            <a:off x="1295400" y="1371600"/>
            <a:ext cx="3048000"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Arial"/>
                <a:ea typeface="Arial"/>
                <a:cs typeface="Arial"/>
                <a:sym typeface="Arial"/>
              </a:rPr>
              <a:t>Aspergillus fumagatus</a:t>
            </a:r>
            <a:endParaRPr b="0" i="0" sz="1800" u="none" cap="none" strike="noStrike">
              <a:solidFill>
                <a:schemeClr val="dk1"/>
              </a:solidFill>
              <a:latin typeface="Arial"/>
              <a:ea typeface="Arial"/>
              <a:cs typeface="Arial"/>
              <a:sym typeface="Arial"/>
            </a:endParaRPr>
          </a:p>
        </p:txBody>
      </p:sp>
      <p:sp>
        <p:nvSpPr>
          <p:cNvPr id="385" name="Google Shape;385;p33"/>
          <p:cNvSpPr txBox="1"/>
          <p:nvPr/>
        </p:nvSpPr>
        <p:spPr>
          <a:xfrm>
            <a:off x="4114800" y="2209800"/>
            <a:ext cx="4114800" cy="14773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Fast-growing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White to green to blue-green conidia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Felt-like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Forms a carpet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3-9+ cm</a:t>
            </a:r>
            <a:endParaRPr b="0" i="0" sz="1400" u="none" cap="none" strike="noStrike">
              <a:solidFill>
                <a:srgbClr val="000000"/>
              </a:solidFill>
              <a:latin typeface="Arial"/>
              <a:ea typeface="Arial"/>
              <a:cs typeface="Arial"/>
              <a:sym typeface="Arial"/>
            </a:endParaRPr>
          </a:p>
        </p:txBody>
      </p:sp>
      <p:sp>
        <p:nvSpPr>
          <p:cNvPr id="386" name="Google Shape;386;p33"/>
          <p:cNvSpPr txBox="1"/>
          <p:nvPr/>
        </p:nvSpPr>
        <p:spPr>
          <a:xfrm>
            <a:off x="4114800" y="4771072"/>
            <a:ext cx="4114800" cy="14773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Fast-growing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White to green to blue-green conidia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Felt-like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Forms a carpet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3-9+ cm</a:t>
            </a:r>
            <a:endParaRPr b="0" i="0" sz="1400" u="none" cap="none" strike="noStrike">
              <a:solidFill>
                <a:srgbClr val="000000"/>
              </a:solidFill>
              <a:latin typeface="Arial"/>
              <a:ea typeface="Arial"/>
              <a:cs typeface="Arial"/>
              <a:sym typeface="Arial"/>
            </a:endParaRPr>
          </a:p>
        </p:txBody>
      </p:sp>
      <p:sp>
        <p:nvSpPr>
          <p:cNvPr id="387" name="Google Shape;387;p33"/>
          <p:cNvSpPr txBox="1"/>
          <p:nvPr/>
        </p:nvSpPr>
        <p:spPr>
          <a:xfrm>
            <a:off x="4114800" y="1676400"/>
            <a:ext cx="182880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B050"/>
                </a:solidFill>
                <a:latin typeface="Arial"/>
                <a:ea typeface="Arial"/>
                <a:cs typeface="Arial"/>
                <a:sym typeface="Arial"/>
              </a:rPr>
              <a:t>TSA</a:t>
            </a:r>
            <a:endParaRPr b="1" i="0" sz="3200" u="none" cap="none" strike="noStrike">
              <a:solidFill>
                <a:srgbClr val="00B050"/>
              </a:solidFill>
              <a:latin typeface="Arial"/>
              <a:ea typeface="Arial"/>
              <a:cs typeface="Arial"/>
              <a:sym typeface="Arial"/>
            </a:endParaRPr>
          </a:p>
        </p:txBody>
      </p:sp>
      <p:sp>
        <p:nvSpPr>
          <p:cNvPr id="388" name="Google Shape;388;p33"/>
          <p:cNvSpPr txBox="1"/>
          <p:nvPr/>
        </p:nvSpPr>
        <p:spPr>
          <a:xfrm>
            <a:off x="4114800" y="4262497"/>
            <a:ext cx="182880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B050"/>
                </a:solidFill>
                <a:latin typeface="Arial"/>
                <a:ea typeface="Arial"/>
                <a:cs typeface="Arial"/>
                <a:sym typeface="Arial"/>
              </a:rPr>
              <a:t>RB</a:t>
            </a:r>
            <a:endParaRPr b="1" i="0" sz="3200" u="none" cap="none" strike="noStrike">
              <a:solidFill>
                <a:srgbClr val="00B050"/>
              </a:solidFill>
              <a:latin typeface="Arial"/>
              <a:ea typeface="Arial"/>
              <a:cs typeface="Arial"/>
              <a:sym typeface="Arial"/>
            </a:endParaRPr>
          </a:p>
        </p:txBody>
      </p:sp>
      <p:pic>
        <p:nvPicPr>
          <p:cNvPr id="389" name="Google Shape;389;p33"/>
          <p:cNvPicPr preferRelativeResize="0"/>
          <p:nvPr/>
        </p:nvPicPr>
        <p:blipFill rotWithShape="1">
          <a:blip r:embed="rId3">
            <a:alphaModFix/>
          </a:blip>
          <a:srcRect b="0" l="0" r="0" t="0"/>
          <a:stretch/>
        </p:blipFill>
        <p:spPr>
          <a:xfrm>
            <a:off x="1295400" y="1828800"/>
            <a:ext cx="2452688" cy="2286000"/>
          </a:xfrm>
          <a:prstGeom prst="rect">
            <a:avLst/>
          </a:prstGeom>
          <a:noFill/>
          <a:ln>
            <a:noFill/>
          </a:ln>
        </p:spPr>
      </p:pic>
      <p:pic>
        <p:nvPicPr>
          <p:cNvPr id="390" name="Google Shape;390;p33"/>
          <p:cNvPicPr preferRelativeResize="0"/>
          <p:nvPr/>
        </p:nvPicPr>
        <p:blipFill rotWithShape="1">
          <a:blip r:embed="rId4">
            <a:alphaModFix/>
          </a:blip>
          <a:srcRect b="0" l="0" r="0" t="0"/>
          <a:stretch/>
        </p:blipFill>
        <p:spPr>
          <a:xfrm>
            <a:off x="1295401" y="4384206"/>
            <a:ext cx="2438400" cy="232139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4"/>
          <p:cNvSpPr txBox="1"/>
          <p:nvPr/>
        </p:nvSpPr>
        <p:spPr>
          <a:xfrm>
            <a:off x="914400" y="2362200"/>
            <a:ext cx="3429000"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70C0"/>
                </a:solidFill>
                <a:latin typeface="Arial"/>
                <a:ea typeface="Arial"/>
                <a:cs typeface="Arial"/>
                <a:sym typeface="Arial"/>
              </a:rPr>
              <a:t>Soil </a:t>
            </a:r>
            <a:br>
              <a:rPr b="1" i="0" lang="en-US" sz="3200" u="none" cap="none" strike="noStrike">
                <a:solidFill>
                  <a:srgbClr val="0070C0"/>
                </a:solidFill>
                <a:latin typeface="Arial"/>
                <a:ea typeface="Arial"/>
                <a:cs typeface="Arial"/>
                <a:sym typeface="Arial"/>
              </a:rPr>
            </a:br>
            <a:r>
              <a:rPr b="1" i="0" lang="en-US" sz="3200" u="none" cap="none" strike="noStrike">
                <a:solidFill>
                  <a:srgbClr val="0070C0"/>
                </a:solidFill>
                <a:latin typeface="Arial"/>
                <a:ea typeface="Arial"/>
                <a:cs typeface="Arial"/>
                <a:sym typeface="Arial"/>
              </a:rPr>
              <a:t>Microbe Hunter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70C0"/>
                </a:solidFill>
                <a:latin typeface="Arial"/>
                <a:ea typeface="Arial"/>
                <a:cs typeface="Arial"/>
                <a:sym typeface="Arial"/>
              </a:rPr>
              <a:t>Code 5563</a:t>
            </a:r>
            <a:endParaRPr b="1" i="0" sz="3200" u="none" cap="none" strike="noStrike">
              <a:solidFill>
                <a:srgbClr val="0070C0"/>
              </a:solidFill>
              <a:latin typeface="Arial"/>
              <a:ea typeface="Arial"/>
              <a:cs typeface="Arial"/>
              <a:sym typeface="Arial"/>
            </a:endParaRPr>
          </a:p>
        </p:txBody>
      </p:sp>
      <p:sp>
        <p:nvSpPr>
          <p:cNvPr id="397" name="Google Shape;397;p34"/>
          <p:cNvSpPr txBox="1"/>
          <p:nvPr/>
        </p:nvSpPr>
        <p:spPr>
          <a:xfrm>
            <a:off x="838200" y="4419600"/>
            <a:ext cx="3429000" cy="12926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LaMotte Company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Chestertown, MD 21620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800-344-3100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Arial"/>
                <a:ea typeface="Arial"/>
                <a:cs typeface="Arial"/>
                <a:sym typeface="Arial"/>
              </a:rPr>
              <a:t>www.lamotte.com</a:t>
            </a:r>
            <a:endParaRPr b="1" i="0" sz="2400" u="none" cap="none" strike="noStrike">
              <a:solidFill>
                <a:srgbClr val="0070C0"/>
              </a:solidFill>
              <a:latin typeface="Arial"/>
              <a:ea typeface="Arial"/>
              <a:cs typeface="Arial"/>
              <a:sym typeface="Arial"/>
            </a:endParaRPr>
          </a:p>
        </p:txBody>
      </p:sp>
      <p:pic>
        <p:nvPicPr>
          <p:cNvPr descr="furry slide.jpg" id="398" name="Google Shape;398;p34"/>
          <p:cNvPicPr preferRelativeResize="0"/>
          <p:nvPr/>
        </p:nvPicPr>
        <p:blipFill rotWithShape="1">
          <a:blip r:embed="rId3">
            <a:alphaModFix/>
          </a:blip>
          <a:srcRect b="0" l="0" r="0" t="0"/>
          <a:stretch/>
        </p:blipFill>
        <p:spPr>
          <a:xfrm>
            <a:off x="4724400" y="3809075"/>
            <a:ext cx="4014216" cy="2363125"/>
          </a:xfrm>
          <a:prstGeom prst="rect">
            <a:avLst/>
          </a:prstGeom>
          <a:noFill/>
          <a:ln>
            <a:noFill/>
          </a:ln>
        </p:spPr>
      </p:pic>
      <p:sp>
        <p:nvSpPr>
          <p:cNvPr id="399" name="Google Shape;399;p34"/>
          <p:cNvSpPr txBox="1"/>
          <p:nvPr/>
        </p:nvSpPr>
        <p:spPr>
          <a:xfrm>
            <a:off x="4648200" y="2625804"/>
            <a:ext cx="4343400"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Photography credits: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70C0"/>
                </a:solidFill>
                <a:latin typeface="Arial"/>
                <a:ea typeface="Arial"/>
                <a:cs typeface="Arial"/>
                <a:sym typeface="Arial"/>
              </a:rPr>
              <a:t>Ken Rainis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70C0"/>
                </a:solidFill>
                <a:latin typeface="Arial"/>
                <a:ea typeface="Arial"/>
                <a:cs typeface="Arial"/>
                <a:sym typeface="Arial"/>
              </a:rPr>
              <a:t>Luis Camus, M.D.</a:t>
            </a:r>
            <a:endParaRPr b="1" i="0" sz="1600" u="none" cap="none" strike="noStrike">
              <a:solidFill>
                <a:srgbClr val="0070C0"/>
              </a:solidFill>
              <a:latin typeface="Arial"/>
              <a:ea typeface="Arial"/>
              <a:cs typeface="Arial"/>
              <a:sym typeface="Arial"/>
            </a:endParaRPr>
          </a:p>
        </p:txBody>
      </p:sp>
      <p:cxnSp>
        <p:nvCxnSpPr>
          <p:cNvPr id="400" name="Google Shape;400;p34"/>
          <p:cNvCxnSpPr/>
          <p:nvPr/>
        </p:nvCxnSpPr>
        <p:spPr>
          <a:xfrm>
            <a:off x="685800" y="1600200"/>
            <a:ext cx="7391400" cy="1588"/>
          </a:xfrm>
          <a:prstGeom prst="straightConnector1">
            <a:avLst/>
          </a:prstGeom>
          <a:noFill/>
          <a:ln cap="flat" cmpd="sng" w="25400">
            <a:solidFill>
              <a:schemeClr val="accent1"/>
            </a:solidFill>
            <a:prstDash val="solid"/>
            <a:round/>
            <a:headEnd len="sm" w="sm" type="none"/>
            <a:tailEnd len="sm" w="sm" type="none"/>
          </a:ln>
        </p:spPr>
      </p:cxnSp>
      <p:sp>
        <p:nvSpPr>
          <p:cNvPr id="401" name="Google Shape;401;p34"/>
          <p:cNvSpPr txBox="1"/>
          <p:nvPr/>
        </p:nvSpPr>
        <p:spPr>
          <a:xfrm>
            <a:off x="533400" y="6180892"/>
            <a:ext cx="1600200"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©2016 LaMotte Company</a:t>
            </a:r>
            <a:endParaRPr b="1" i="0" sz="1000" u="none" cap="none" strike="noStrike">
              <a:solidFill>
                <a:srgbClr val="0070C0"/>
              </a:solidFill>
              <a:latin typeface="Arial"/>
              <a:ea typeface="Arial"/>
              <a:cs typeface="Arial"/>
              <a:sym typeface="Arial"/>
            </a:endParaRPr>
          </a:p>
        </p:txBody>
      </p:sp>
      <p:pic>
        <p:nvPicPr>
          <p:cNvPr descr="LOGO.jpg" id="402" name="Google Shape;402;p34"/>
          <p:cNvPicPr preferRelativeResize="0"/>
          <p:nvPr/>
        </p:nvPicPr>
        <p:blipFill rotWithShape="1">
          <a:blip r:embed="rId4">
            <a:alphaModFix/>
          </a:blip>
          <a:srcRect b="0" l="0" r="0" t="0"/>
          <a:stretch/>
        </p:blipFill>
        <p:spPr>
          <a:xfrm>
            <a:off x="1905000" y="381000"/>
            <a:ext cx="5257800" cy="10515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nvSpPr>
        <p:spPr>
          <a:xfrm>
            <a:off x="457200" y="762000"/>
            <a:ext cx="79248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70C0"/>
                </a:solidFill>
                <a:latin typeface="Arial"/>
                <a:ea typeface="Arial"/>
                <a:cs typeface="Arial"/>
                <a:sym typeface="Arial"/>
              </a:rPr>
              <a:t>Soil is created by the processes of:</a:t>
            </a:r>
            <a:endParaRPr b="1" i="0" sz="3600" u="none" cap="none" strike="noStrike">
              <a:solidFill>
                <a:srgbClr val="0070C0"/>
              </a:solidFill>
              <a:latin typeface="Arial"/>
              <a:ea typeface="Arial"/>
              <a:cs typeface="Arial"/>
              <a:sym typeface="Arial"/>
            </a:endParaRPr>
          </a:p>
        </p:txBody>
      </p:sp>
      <p:sp>
        <p:nvSpPr>
          <p:cNvPr id="113" name="Google Shape;113;p4"/>
          <p:cNvSpPr txBox="1"/>
          <p:nvPr/>
        </p:nvSpPr>
        <p:spPr>
          <a:xfrm>
            <a:off x="304800" y="2177117"/>
            <a:ext cx="2583532"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00B050"/>
                </a:solidFill>
                <a:latin typeface="Arial"/>
                <a:ea typeface="Arial"/>
                <a:cs typeface="Arial"/>
                <a:sym typeface="Arial"/>
              </a:rPr>
              <a:t>Erosion</a:t>
            </a:r>
            <a:endParaRPr b="0" i="0" sz="1400" u="none" cap="none" strike="noStrike">
              <a:solidFill>
                <a:srgbClr val="000000"/>
              </a:solidFill>
              <a:latin typeface="Arial"/>
              <a:ea typeface="Arial"/>
              <a:cs typeface="Arial"/>
              <a:sym typeface="Arial"/>
            </a:endParaRPr>
          </a:p>
        </p:txBody>
      </p:sp>
      <p:sp>
        <p:nvSpPr>
          <p:cNvPr id="114" name="Google Shape;114;p4"/>
          <p:cNvSpPr txBox="1"/>
          <p:nvPr/>
        </p:nvSpPr>
        <p:spPr>
          <a:xfrm>
            <a:off x="3283868" y="2168240"/>
            <a:ext cx="2583532"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00B050"/>
                </a:solidFill>
                <a:latin typeface="Arial"/>
                <a:ea typeface="Arial"/>
                <a:cs typeface="Arial"/>
                <a:sym typeface="Arial"/>
              </a:rPr>
              <a:t>Weathering</a:t>
            </a:r>
            <a:endParaRPr b="0" i="0" sz="1400" u="none" cap="none" strike="noStrike">
              <a:solidFill>
                <a:srgbClr val="000000"/>
              </a:solidFill>
              <a:latin typeface="Arial"/>
              <a:ea typeface="Arial"/>
              <a:cs typeface="Arial"/>
              <a:sym typeface="Arial"/>
            </a:endParaRPr>
          </a:p>
        </p:txBody>
      </p:sp>
      <p:sp>
        <p:nvSpPr>
          <p:cNvPr id="115" name="Google Shape;115;p4"/>
          <p:cNvSpPr txBox="1"/>
          <p:nvPr/>
        </p:nvSpPr>
        <p:spPr>
          <a:xfrm>
            <a:off x="6248400" y="2177117"/>
            <a:ext cx="2583532"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lang="en-US" sz="2700">
                <a:solidFill>
                  <a:srgbClr val="00B050"/>
                </a:solidFill>
              </a:rPr>
              <a:t>Decomposition</a:t>
            </a:r>
            <a:endParaRPr b="1" i="0" sz="2700" u="none" cap="none" strike="noStrike">
              <a:solidFill>
                <a:srgbClr val="00B050"/>
              </a:solidFill>
              <a:latin typeface="Arial"/>
              <a:ea typeface="Arial"/>
              <a:cs typeface="Arial"/>
              <a:sym typeface="Arial"/>
            </a:endParaRPr>
          </a:p>
        </p:txBody>
      </p:sp>
      <p:pic>
        <p:nvPicPr>
          <p:cNvPr id="116" name="Google Shape;116;p4"/>
          <p:cNvPicPr preferRelativeResize="0"/>
          <p:nvPr/>
        </p:nvPicPr>
        <p:blipFill rotWithShape="1">
          <a:blip r:embed="rId3">
            <a:alphaModFix/>
          </a:blip>
          <a:srcRect b="0" l="0" r="0" t="0"/>
          <a:stretch/>
        </p:blipFill>
        <p:spPr>
          <a:xfrm>
            <a:off x="6248400" y="2801994"/>
            <a:ext cx="2583532" cy="2583532"/>
          </a:xfrm>
          <a:prstGeom prst="rect">
            <a:avLst/>
          </a:prstGeom>
          <a:noFill/>
          <a:ln>
            <a:noFill/>
          </a:ln>
        </p:spPr>
      </p:pic>
      <p:pic>
        <p:nvPicPr>
          <p:cNvPr id="117" name="Google Shape;117;p4"/>
          <p:cNvPicPr preferRelativeResize="0"/>
          <p:nvPr/>
        </p:nvPicPr>
        <p:blipFill rotWithShape="1">
          <a:blip r:embed="rId4">
            <a:alphaModFix/>
          </a:blip>
          <a:srcRect b="0" l="0" r="0" t="0"/>
          <a:stretch/>
        </p:blipFill>
        <p:spPr>
          <a:xfrm>
            <a:off x="304800" y="2802864"/>
            <a:ext cx="2583532" cy="2583532"/>
          </a:xfrm>
          <a:prstGeom prst="rect">
            <a:avLst/>
          </a:prstGeom>
          <a:noFill/>
          <a:ln>
            <a:noFill/>
          </a:ln>
        </p:spPr>
      </p:pic>
      <p:pic>
        <p:nvPicPr>
          <p:cNvPr id="118" name="Google Shape;118;p4"/>
          <p:cNvPicPr preferRelativeResize="0"/>
          <p:nvPr/>
        </p:nvPicPr>
        <p:blipFill rotWithShape="1">
          <a:blip r:embed="rId5">
            <a:alphaModFix/>
          </a:blip>
          <a:srcRect b="0" l="0" r="0" t="0"/>
          <a:stretch/>
        </p:blipFill>
        <p:spPr>
          <a:xfrm>
            <a:off x="3283868" y="2794726"/>
            <a:ext cx="2583532" cy="25835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nvSpPr>
        <p:spPr>
          <a:xfrm>
            <a:off x="1066800" y="1905000"/>
            <a:ext cx="2133600" cy="25853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cross section of soil will show soil horizons. The characteristics of each soil horizon determine what happens in that layer and how it can be used.</a:t>
            </a:r>
            <a:endParaRPr b="0" i="0" sz="3200" u="none" cap="none" strike="noStrike">
              <a:solidFill>
                <a:schemeClr val="dk1"/>
              </a:solidFill>
              <a:latin typeface="Arial"/>
              <a:ea typeface="Arial"/>
              <a:cs typeface="Arial"/>
              <a:sym typeface="Arial"/>
            </a:endParaRPr>
          </a:p>
        </p:txBody>
      </p:sp>
      <p:pic>
        <p:nvPicPr>
          <p:cNvPr id="125" name="Google Shape;125;p5"/>
          <p:cNvPicPr preferRelativeResize="0"/>
          <p:nvPr/>
        </p:nvPicPr>
        <p:blipFill rotWithShape="1">
          <a:blip r:embed="rId3">
            <a:alphaModFix/>
          </a:blip>
          <a:srcRect b="0" l="0" r="0" t="0"/>
          <a:stretch/>
        </p:blipFill>
        <p:spPr>
          <a:xfrm>
            <a:off x="3505200" y="1595956"/>
            <a:ext cx="4686413" cy="4878390"/>
          </a:xfrm>
          <a:prstGeom prst="rect">
            <a:avLst/>
          </a:prstGeom>
          <a:noFill/>
          <a:ln>
            <a:noFill/>
          </a:ln>
        </p:spPr>
      </p:pic>
      <p:sp>
        <p:nvSpPr>
          <p:cNvPr id="126" name="Google Shape;126;p5"/>
          <p:cNvSpPr txBox="1"/>
          <p:nvPr/>
        </p:nvSpPr>
        <p:spPr>
          <a:xfrm>
            <a:off x="762000" y="762000"/>
            <a:ext cx="518160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70C0"/>
                </a:solidFill>
                <a:latin typeface="Arial"/>
                <a:ea typeface="Arial"/>
                <a:cs typeface="Arial"/>
                <a:sym typeface="Arial"/>
              </a:rPr>
              <a:t>Soil Horizons</a:t>
            </a:r>
            <a:endParaRPr b="1" i="0" sz="4800" u="none" cap="none" strike="noStrike">
              <a:solidFill>
                <a:srgbClr val="0070C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a:t>What horizon?</a:t>
            </a:r>
            <a:endParaRPr/>
          </a:p>
        </p:txBody>
      </p:sp>
      <p:pic>
        <p:nvPicPr>
          <p:cNvPr id="132" name="Google Shape;132;p6"/>
          <p:cNvPicPr preferRelativeResize="0"/>
          <p:nvPr/>
        </p:nvPicPr>
        <p:blipFill rotWithShape="1">
          <a:blip r:embed="rId3">
            <a:alphaModFix/>
          </a:blip>
          <a:srcRect b="0" l="0" r="0" t="0"/>
          <a:stretch/>
        </p:blipFill>
        <p:spPr>
          <a:xfrm>
            <a:off x="1066082" y="1353343"/>
            <a:ext cx="3733800" cy="5019675"/>
          </a:xfrm>
          <a:prstGeom prst="rect">
            <a:avLst/>
          </a:prstGeom>
          <a:noFill/>
          <a:ln>
            <a:noFill/>
          </a:ln>
        </p:spPr>
      </p:pic>
      <p:sp>
        <p:nvSpPr>
          <p:cNvPr id="133" name="Google Shape;133;p6"/>
          <p:cNvSpPr txBox="1"/>
          <p:nvPr>
            <p:ph idx="1" type="body"/>
          </p:nvPr>
        </p:nvSpPr>
        <p:spPr>
          <a:xfrm>
            <a:off x="5408764" y="1600200"/>
            <a:ext cx="3278036" cy="4525963"/>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a:t>Just below the surface, top 2-4 inches of soil? </a:t>
            </a:r>
            <a:endParaRPr/>
          </a:p>
          <a:p>
            <a:pPr indent="-342900" lvl="0" marL="457200" rtl="0" algn="l">
              <a:lnSpc>
                <a:spcPct val="100000"/>
              </a:lnSpc>
              <a:spcBef>
                <a:spcPts val="360"/>
              </a:spcBef>
              <a:spcAft>
                <a:spcPts val="0"/>
              </a:spcAft>
              <a:buClr>
                <a:schemeClr val="dk1"/>
              </a:buClr>
              <a:buSzPts val="1800"/>
              <a:buChar char="•"/>
            </a:pPr>
            <a:r>
              <a:rPr lang="en-US"/>
              <a:t>Why sample here and not further down? </a:t>
            </a:r>
            <a:endParaRPr/>
          </a:p>
          <a:p>
            <a:pPr indent="-228600" lvl="0" marL="457200" rtl="0" algn="l">
              <a:lnSpc>
                <a:spcPct val="100000"/>
              </a:lnSpc>
              <a:spcBef>
                <a:spcPts val="360"/>
              </a:spcBef>
              <a:spcAft>
                <a:spcPts val="0"/>
              </a:spcAft>
              <a:buClr>
                <a:schemeClr val="dk1"/>
              </a:buClr>
              <a:buSzPts val="1800"/>
              <a:buNone/>
            </a:pPr>
            <a:r>
              <a:t/>
            </a:r>
            <a:endParaRPr/>
          </a:p>
          <a:p>
            <a:pPr indent="0" lvl="0" marL="114300" rtl="0" algn="l">
              <a:lnSpc>
                <a:spcPct val="100000"/>
              </a:lnSpc>
              <a:spcBef>
                <a:spcPts val="360"/>
              </a:spcBef>
              <a:spcAft>
                <a:spcPts val="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a:t>Particle Size</a:t>
            </a:r>
            <a:endParaRPr/>
          </a:p>
        </p:txBody>
      </p:sp>
      <p:pic>
        <p:nvPicPr>
          <p:cNvPr id="139" name="Google Shape;139;p7"/>
          <p:cNvPicPr preferRelativeResize="0"/>
          <p:nvPr/>
        </p:nvPicPr>
        <p:blipFill rotWithShape="1">
          <a:blip r:embed="rId3">
            <a:alphaModFix/>
          </a:blip>
          <a:srcRect b="0" l="0" r="0" t="0"/>
          <a:stretch/>
        </p:blipFill>
        <p:spPr>
          <a:xfrm>
            <a:off x="457200" y="2033677"/>
            <a:ext cx="8331280" cy="3659008"/>
          </a:xfrm>
          <a:prstGeom prst="rect">
            <a:avLst/>
          </a:prstGeom>
          <a:noFill/>
          <a:ln>
            <a:noFill/>
          </a:ln>
        </p:spPr>
      </p:pic>
      <p:sp>
        <p:nvSpPr>
          <p:cNvPr id="140" name="Google Shape;140;p7"/>
          <p:cNvSpPr txBox="1"/>
          <p:nvPr/>
        </p:nvSpPr>
        <p:spPr>
          <a:xfrm>
            <a:off x="5934974" y="2398144"/>
            <a:ext cx="132846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Sand</a:t>
            </a:r>
            <a:endParaRPr b="0" i="0" sz="2400" u="none" cap="none" strike="noStrike">
              <a:solidFill>
                <a:srgbClr val="000000"/>
              </a:solidFill>
              <a:latin typeface="Arial"/>
              <a:ea typeface="Arial"/>
              <a:cs typeface="Arial"/>
              <a:sym typeface="Arial"/>
            </a:endParaRPr>
          </a:p>
        </p:txBody>
      </p:sp>
      <p:sp>
        <p:nvSpPr>
          <p:cNvPr id="141" name="Google Shape;141;p7"/>
          <p:cNvSpPr txBox="1"/>
          <p:nvPr/>
        </p:nvSpPr>
        <p:spPr>
          <a:xfrm>
            <a:off x="6107502" y="3245015"/>
            <a:ext cx="9834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Silt</a:t>
            </a:r>
            <a:endParaRPr b="0" i="0" sz="2400" u="none" cap="none" strike="noStrike">
              <a:solidFill>
                <a:srgbClr val="000000"/>
              </a:solidFill>
              <a:latin typeface="Arial"/>
              <a:ea typeface="Arial"/>
              <a:cs typeface="Arial"/>
              <a:sym typeface="Arial"/>
            </a:endParaRPr>
          </a:p>
        </p:txBody>
      </p:sp>
      <p:sp>
        <p:nvSpPr>
          <p:cNvPr id="142" name="Google Shape;142;p7"/>
          <p:cNvSpPr txBox="1"/>
          <p:nvPr/>
        </p:nvSpPr>
        <p:spPr>
          <a:xfrm>
            <a:off x="6107502" y="4238017"/>
            <a:ext cx="80182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Clay</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nvSpPr>
        <p:spPr>
          <a:xfrm>
            <a:off x="838200" y="1295400"/>
            <a:ext cx="6181817"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Soil texture is determined by the size and proportion of the particles that make up the soil.</a:t>
            </a:r>
            <a:endParaRPr b="0" i="0" sz="3200" u="none" cap="none" strike="noStrike">
              <a:solidFill>
                <a:schemeClr val="dk1"/>
              </a:solidFill>
              <a:latin typeface="Arial"/>
              <a:ea typeface="Arial"/>
              <a:cs typeface="Arial"/>
              <a:sym typeface="Arial"/>
            </a:endParaRPr>
          </a:p>
        </p:txBody>
      </p:sp>
      <p:graphicFrame>
        <p:nvGraphicFramePr>
          <p:cNvPr id="149" name="Google Shape;149;p8"/>
          <p:cNvGraphicFramePr/>
          <p:nvPr/>
        </p:nvGraphicFramePr>
        <p:xfrm>
          <a:off x="1066800" y="2166339"/>
          <a:ext cx="3000000" cy="3000000"/>
        </p:xfrm>
        <a:graphic>
          <a:graphicData uri="http://schemas.openxmlformats.org/drawingml/2006/table">
            <a:tbl>
              <a:tblPr bandRow="1" firstRow="1">
                <a:noFill/>
                <a:tableStyleId>{5B7DE8FE-DA06-429B-BE45-19BD98892BAE}</a:tableStyleId>
              </a:tblPr>
              <a:tblGrid>
                <a:gridCol w="1600200"/>
                <a:gridCol w="1600200"/>
                <a:gridCol w="1600200"/>
                <a:gridCol w="1600200"/>
              </a:tblGrid>
              <a:tr h="417375">
                <a:tc gridSpan="4">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SIZE &amp; SURFACE AREA OF SOIL PARTICLES</a:t>
                      </a:r>
                      <a:endParaRPr sz="2000" u="none" cap="none" strike="noStrike"/>
                    </a:p>
                  </a:txBody>
                  <a:tcPr marT="36525" marB="36525" marR="73050" marL="73050">
                    <a:lnB cap="flat" cmpd="sng" w="9525">
                      <a:solidFill>
                        <a:srgbClr val="000000">
                          <a:alpha val="0"/>
                        </a:srgbClr>
                      </a:solidFill>
                      <a:prstDash val="solid"/>
                      <a:round/>
                      <a:headEnd len="sm" w="sm" type="none"/>
                      <a:tailEnd len="sm" w="sm" type="none"/>
                    </a:lnB>
                    <a:solidFill>
                      <a:srgbClr val="00B050"/>
                    </a:solidFill>
                  </a:tcPr>
                </a:tc>
                <a:tc hMerge="1"/>
                <a:tc hMerge="1"/>
                <a:tc hMerge="1"/>
              </a:tr>
              <a:tr h="514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2"/>
                          </a:solidFill>
                        </a:rPr>
                        <a:t>PARTICLE TYPE</a:t>
                      </a:r>
                      <a:endParaRPr sz="1400" u="none" cap="none" strike="noStrike">
                        <a:solidFill>
                          <a:schemeClr val="dk2"/>
                        </a:solidFill>
                      </a:endParaRPr>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2"/>
                          </a:solidFill>
                        </a:rPr>
                        <a:t>DIAMETER</a:t>
                      </a:r>
                      <a:endParaRPr sz="1400" u="none" cap="none" strike="noStrike">
                        <a:solidFill>
                          <a:schemeClr val="dk2"/>
                        </a:solidFill>
                      </a:endParaRPr>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2"/>
                          </a:solidFill>
                        </a:rPr>
                        <a:t>NUMBER of PARTICLES/g</a:t>
                      </a:r>
                      <a:endParaRPr sz="1400" u="none" cap="none" strike="noStrike">
                        <a:solidFill>
                          <a:schemeClr val="dk2"/>
                        </a:solidFill>
                      </a:endParaRPr>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2"/>
                          </a:solidFill>
                        </a:rPr>
                        <a:t>SURFACE AREA </a:t>
                      </a:r>
                      <a:br>
                        <a:rPr lang="en-US" sz="1400" u="none" cap="none" strike="noStrike">
                          <a:solidFill>
                            <a:schemeClr val="dk2"/>
                          </a:solidFill>
                        </a:rPr>
                      </a:br>
                      <a:r>
                        <a:rPr lang="en-US" sz="1400" u="none" cap="none" strike="noStrike">
                          <a:solidFill>
                            <a:schemeClr val="dk2"/>
                          </a:solidFill>
                        </a:rPr>
                        <a:t>sq cm/g</a:t>
                      </a:r>
                      <a:endParaRPr sz="1400" u="none" cap="none" strike="noStrike">
                        <a:solidFill>
                          <a:schemeClr val="dk2"/>
                        </a:solidFill>
                      </a:endParaRPr>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r>
              <a:tr h="4173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Very coarse sand</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1-2</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90</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11</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r>
              <a:tr h="4173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Course sand</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0.5-1.0</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720</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23</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r>
              <a:tr h="4173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Medium sand</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0.25-0.50</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5,700</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45</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r>
              <a:tr h="4173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Fine sand</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0.10-0.25</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46,000</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91</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r>
              <a:tr h="4173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Very fine sand</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0.05-0.10</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722,000</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227</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r>
              <a:tr h="4173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Silt</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0.0002-0.05</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5,780,000</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454</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r>
              <a:tr h="4173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Clay</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&lt;0.002</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90,300,000,000</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8,000,000</a:t>
                      </a:r>
                      <a:endParaRPr sz="1400" u="none" cap="none" strike="noStrike"/>
                    </a:p>
                  </a:txBody>
                  <a:tcPr marT="36525" marB="36525" marR="73050" marL="73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r>
            </a:tbl>
          </a:graphicData>
        </a:graphic>
      </p:graphicFrame>
      <p:sp>
        <p:nvSpPr>
          <p:cNvPr id="150" name="Google Shape;150;p8"/>
          <p:cNvSpPr txBox="1"/>
          <p:nvPr/>
        </p:nvSpPr>
        <p:spPr>
          <a:xfrm>
            <a:off x="990600" y="6398568"/>
            <a:ext cx="6172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Source: Foth, H.D. and L. M. Turk, Fundamentals of soil science. Wiley, New York (1972).</a:t>
            </a:r>
            <a:endParaRPr b="0" i="0" sz="900" u="none" cap="none" strike="noStrike">
              <a:solidFill>
                <a:schemeClr val="dk1"/>
              </a:solidFill>
              <a:latin typeface="Arial"/>
              <a:ea typeface="Arial"/>
              <a:cs typeface="Arial"/>
              <a:sym typeface="Arial"/>
            </a:endParaRPr>
          </a:p>
        </p:txBody>
      </p:sp>
      <p:sp>
        <p:nvSpPr>
          <p:cNvPr id="151" name="Google Shape;151;p8"/>
          <p:cNvSpPr txBox="1"/>
          <p:nvPr/>
        </p:nvSpPr>
        <p:spPr>
          <a:xfrm>
            <a:off x="762000" y="533400"/>
            <a:ext cx="518160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70C0"/>
                </a:solidFill>
                <a:latin typeface="Arial"/>
                <a:ea typeface="Arial"/>
                <a:cs typeface="Arial"/>
                <a:sym typeface="Arial"/>
              </a:rPr>
              <a:t>Soil Texture</a:t>
            </a:r>
            <a:endParaRPr b="1" i="0" sz="4800" u="none" cap="none" strike="noStrike">
              <a:solidFill>
                <a:srgbClr val="0070C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a:t>What type of soil do we have?</a:t>
            </a:r>
            <a:endParaRPr/>
          </a:p>
        </p:txBody>
      </p:sp>
      <p:pic>
        <p:nvPicPr>
          <p:cNvPr id="157" name="Google Shape;157;p9"/>
          <p:cNvPicPr preferRelativeResize="0"/>
          <p:nvPr/>
        </p:nvPicPr>
        <p:blipFill rotWithShape="1">
          <a:blip r:embed="rId3">
            <a:alphaModFix/>
          </a:blip>
          <a:srcRect b="0" l="0" r="0" t="0"/>
          <a:stretch/>
        </p:blipFill>
        <p:spPr>
          <a:xfrm>
            <a:off x="258791" y="1600200"/>
            <a:ext cx="8729615" cy="4955875"/>
          </a:xfrm>
          <a:prstGeom prst="rect">
            <a:avLst/>
          </a:prstGeom>
          <a:noFill/>
          <a:ln>
            <a:noFill/>
          </a:ln>
        </p:spPr>
      </p:pic>
      <p:sp>
        <p:nvSpPr>
          <p:cNvPr id="158" name="Google Shape;158;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Fair, Lacie</dc:creator>
</cp:coreProperties>
</file>