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7" r:id="rId4"/>
    <p:sldId id="261" r:id="rId5"/>
    <p:sldId id="262" r:id="rId6"/>
    <p:sldId id="278" r:id="rId7"/>
    <p:sldId id="280" r:id="rId8"/>
    <p:sldId id="281" r:id="rId9"/>
    <p:sldId id="282" r:id="rId10"/>
    <p:sldId id="283" r:id="rId11"/>
    <p:sldId id="263" r:id="rId12"/>
    <p:sldId id="265" r:id="rId13"/>
    <p:sldId id="266" r:id="rId14"/>
    <p:sldId id="268" r:id="rId15"/>
    <p:sldId id="267" r:id="rId16"/>
    <p:sldId id="269" r:id="rId17"/>
    <p:sldId id="284" r:id="rId18"/>
    <p:sldId id="271" r:id="rId19"/>
    <p:sldId id="291" r:id="rId20"/>
    <p:sldId id="272" r:id="rId21"/>
    <p:sldId id="273" r:id="rId22"/>
    <p:sldId id="275" r:id="rId23"/>
    <p:sldId id="276" r:id="rId24"/>
    <p:sldId id="277" r:id="rId25"/>
    <p:sldId id="274" r:id="rId26"/>
    <p:sldId id="285" r:id="rId27"/>
    <p:sldId id="286" r:id="rId28"/>
    <p:sldId id="287" r:id="rId29"/>
    <p:sldId id="288" r:id="rId30"/>
    <p:sldId id="290" r:id="rId31"/>
    <p:sldId id="289" r:id="rId32"/>
    <p:sldId id="26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4472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>
        <p:scale>
          <a:sx n="80" d="100"/>
          <a:sy n="80" d="100"/>
        </p:scale>
        <p:origin x="2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0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26" y="5334223"/>
            <a:ext cx="12197774" cy="1552959"/>
            <a:chOff x="-5774" y="5334223"/>
            <a:chExt cx="12197774" cy="155295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700345" y="6689772"/>
              <a:ext cx="5491655" cy="0"/>
            </a:xfrm>
            <a:prstGeom prst="line">
              <a:avLst/>
            </a:prstGeom>
            <a:ln w="571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5774" y="6689772"/>
              <a:ext cx="5273604" cy="1916"/>
            </a:xfrm>
            <a:prstGeom prst="line">
              <a:avLst/>
            </a:prstGeom>
            <a:ln w="571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5774" y="6615374"/>
              <a:ext cx="5273604" cy="0"/>
            </a:xfrm>
            <a:prstGeom prst="line">
              <a:avLst/>
            </a:prstGeom>
            <a:ln w="190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747641" y="6615374"/>
              <a:ext cx="5444359" cy="0"/>
            </a:xfrm>
            <a:prstGeom prst="line">
              <a:avLst/>
            </a:prstGeom>
            <a:ln w="190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1" y="5334223"/>
              <a:ext cx="1691057" cy="155295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25" y="867690"/>
            <a:ext cx="3202750" cy="2619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5774" y="5306518"/>
            <a:ext cx="12197774" cy="1580665"/>
            <a:chOff x="-5774" y="5334223"/>
            <a:chExt cx="12197774" cy="155295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700345" y="6689772"/>
              <a:ext cx="5491655" cy="0"/>
            </a:xfrm>
            <a:prstGeom prst="line">
              <a:avLst/>
            </a:prstGeom>
            <a:ln w="571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5774" y="6689772"/>
              <a:ext cx="5273604" cy="1916"/>
            </a:xfrm>
            <a:prstGeom prst="line">
              <a:avLst/>
            </a:prstGeom>
            <a:ln w="571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5774" y="6615374"/>
              <a:ext cx="5273604" cy="0"/>
            </a:xfrm>
            <a:prstGeom prst="line">
              <a:avLst/>
            </a:prstGeom>
            <a:ln w="190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47641" y="6615374"/>
              <a:ext cx="5444359" cy="0"/>
            </a:xfrm>
            <a:prstGeom prst="line">
              <a:avLst/>
            </a:prstGeom>
            <a:ln w="19050">
              <a:solidFill>
                <a:srgbClr val="FFD0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alphaModFix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1" y="5334223"/>
              <a:ext cx="1691057" cy="155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2446" y="860612"/>
            <a:ext cx="7225553" cy="2649351"/>
          </a:xfrm>
        </p:spPr>
        <p:txBody>
          <a:bodyPr/>
          <a:lstStyle/>
          <a:p>
            <a:r>
              <a:rPr lang="en-US" dirty="0" smtClean="0"/>
              <a:t>More Fuel: Biodiesel and Renewable Diesel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499">
            <a:off x="-2764338" y="400020"/>
            <a:ext cx="8295805" cy="5530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Animal fats tend to be saturated triglycerides having all single bonds between carbons in the fatty acids.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Saturated vs Unsaturated Triglycerides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7" y="3134246"/>
            <a:ext cx="3038681" cy="21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8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2162" y="3246568"/>
            <a:ext cx="3019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2279373" y="2570922"/>
            <a:ext cx="288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Saturated Fatty Acids</a:t>
            </a:r>
            <a:endParaRPr lang="en-US" sz="2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29477" y="415455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35" name="Left Brace 134"/>
          <p:cNvSpPr/>
          <p:nvPr/>
        </p:nvSpPr>
        <p:spPr>
          <a:xfrm>
            <a:off x="1895061" y="352507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6" name="Left Brace 135"/>
          <p:cNvSpPr/>
          <p:nvPr/>
        </p:nvSpPr>
        <p:spPr>
          <a:xfrm rot="5400000">
            <a:off x="3578087" y="2093844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737" y="2604054"/>
            <a:ext cx="322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Unsaturated Fatty Acids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2841" y="450573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2" name="Left Brace 11"/>
          <p:cNvSpPr/>
          <p:nvPr/>
        </p:nvSpPr>
        <p:spPr>
          <a:xfrm>
            <a:off x="6778425" y="387625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8461451" y="2126976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This makes the chains nearly straight and allows them to solidify at higher temperatures.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Saturated vs Unsaturated Triglycerides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7" y="3134246"/>
            <a:ext cx="3038681" cy="21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2279373" y="2570922"/>
            <a:ext cx="288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Saturated Fatty Acids</a:t>
            </a:r>
            <a:endParaRPr lang="en-US" sz="2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29477" y="415455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35" name="Left Brace 134"/>
          <p:cNvSpPr/>
          <p:nvPr/>
        </p:nvSpPr>
        <p:spPr>
          <a:xfrm>
            <a:off x="1895061" y="352507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6" name="Left Brace 135"/>
          <p:cNvSpPr/>
          <p:nvPr/>
        </p:nvSpPr>
        <p:spPr>
          <a:xfrm rot="5400000">
            <a:off x="3578087" y="2093844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8629" y="40817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6880" y="40817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5131" y="40817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93382" y="40817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1887" y="40817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2005" y="4644998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0256" y="4644998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8507" y="4644998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86758" y="4644998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5263" y="4644998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8753" y="29089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7004" y="29089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5255" y="29089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3506" y="29089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62011" y="2908970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2129" y="3511954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380" y="3511954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8631" y="3511954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6882" y="3511954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5387" y="3511954"/>
            <a:ext cx="905080" cy="6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Plant oils are typically unsaturated, having at least one double bond.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Saturated vs Unsaturated Triglycerides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7" y="3134246"/>
            <a:ext cx="3038681" cy="21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8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2162" y="3246568"/>
            <a:ext cx="3019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2279373" y="2570922"/>
            <a:ext cx="288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Saturated Fatty Acids</a:t>
            </a:r>
            <a:endParaRPr lang="en-US" sz="2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29477" y="415455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35" name="Left Brace 134"/>
          <p:cNvSpPr/>
          <p:nvPr/>
        </p:nvSpPr>
        <p:spPr>
          <a:xfrm>
            <a:off x="1895061" y="352507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6" name="Left Brace 135"/>
          <p:cNvSpPr/>
          <p:nvPr/>
        </p:nvSpPr>
        <p:spPr>
          <a:xfrm rot="5400000">
            <a:off x="3578087" y="2093844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737" y="2604054"/>
            <a:ext cx="322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Unsaturated Fatty Acids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2841" y="450573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2" name="Left Brace 11"/>
          <p:cNvSpPr/>
          <p:nvPr/>
        </p:nvSpPr>
        <p:spPr>
          <a:xfrm>
            <a:off x="6778425" y="387625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8461451" y="2126976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The fatty acid bends at this double bond and causes the oil to stay liquid at lower temperatures.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Saturated vs Unsaturated Triglycerides</a:t>
            </a:r>
            <a:endParaRPr lang="en-US" dirty="0"/>
          </a:p>
        </p:txBody>
      </p:sp>
      <p:pic>
        <p:nvPicPr>
          <p:cNvPr id="2178" name="Picture 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3882" y="3246568"/>
            <a:ext cx="3019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94457" y="2604054"/>
            <a:ext cx="322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Unsaturated Fatty Acids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561" y="450573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2" name="Left Brace 11"/>
          <p:cNvSpPr/>
          <p:nvPr/>
        </p:nvSpPr>
        <p:spPr>
          <a:xfrm>
            <a:off x="1610145" y="387625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3293171" y="2126976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4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620259">
            <a:off x="7839762" y="4710933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6108" y="5172809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19314">
            <a:off x="9774576" y="5250372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53672">
            <a:off x="8628263" y="4200723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49627">
            <a:off x="9264371" y="4779921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29570">
            <a:off x="10079378" y="4207348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57534">
            <a:off x="8111432" y="3670637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1547">
            <a:off x="9324006" y="3730271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91423">
            <a:off x="10616091" y="4982601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08647">
            <a:off x="10914265" y="4088081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0470317" y="3392341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8952944" y="2908638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214566">
            <a:off x="7978909" y="2742986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91030">
            <a:off x="9761324" y="2709854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64375">
            <a:off x="10854629" y="2689973"/>
            <a:ext cx="813909" cy="7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 to Biodiesel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Biodiesel is produced when a catalyst, potassium hydroxide, is used to separate the fatty acids from the glycerol molecules. This produces fatty acid methyl esters, or biodiesel.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3400425"/>
            <a:ext cx="2826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29"/>
          <a:stretch>
            <a:fillRect/>
          </a:stretch>
        </p:blipFill>
        <p:spPr bwMode="auto">
          <a:xfrm>
            <a:off x="5470664" y="5075584"/>
            <a:ext cx="718102" cy="7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049" y="3790122"/>
            <a:ext cx="841464" cy="189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262395" y="3599001"/>
            <a:ext cx="2120900" cy="733425"/>
            <a:chOff x="8355" y="2003"/>
            <a:chExt cx="3340" cy="1155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9565" y="2745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9998" y="2742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9369" y="2258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9803" y="2256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8999" y="2528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9215" y="2322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9418" y="2528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auto">
            <a:xfrm>
              <a:off x="9634" y="2322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9837" y="2528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Oval 15"/>
            <p:cNvSpPr>
              <a:spLocks noChangeArrowheads="1"/>
            </p:cNvSpPr>
            <p:nvPr/>
          </p:nvSpPr>
          <p:spPr bwMode="auto">
            <a:xfrm>
              <a:off x="10053" y="2322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9154" y="2290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Oval 17"/>
            <p:cNvSpPr>
              <a:spLocks noChangeArrowheads="1"/>
            </p:cNvSpPr>
            <p:nvPr/>
          </p:nvSpPr>
          <p:spPr bwMode="auto">
            <a:xfrm>
              <a:off x="9587" y="2287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Oval 18"/>
            <p:cNvSpPr>
              <a:spLocks noChangeArrowheads="1"/>
            </p:cNvSpPr>
            <p:nvPr/>
          </p:nvSpPr>
          <p:spPr bwMode="auto">
            <a:xfrm>
              <a:off x="10021" y="2285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9349" y="2747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Oval 20"/>
            <p:cNvSpPr>
              <a:spLocks noChangeArrowheads="1"/>
            </p:cNvSpPr>
            <p:nvPr/>
          </p:nvSpPr>
          <p:spPr bwMode="auto">
            <a:xfrm>
              <a:off x="9783" y="2745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93" name="Group 21"/>
            <p:cNvGrpSpPr>
              <a:grpSpLocks/>
            </p:cNvGrpSpPr>
            <p:nvPr/>
          </p:nvGrpSpPr>
          <p:grpSpPr bwMode="auto">
            <a:xfrm rot="-1372039">
              <a:off x="10212" y="2003"/>
              <a:ext cx="1483" cy="696"/>
              <a:chOff x="8914" y="8651"/>
              <a:chExt cx="1483" cy="696"/>
            </a:xfrm>
          </p:grpSpPr>
          <p:sp>
            <p:nvSpPr>
              <p:cNvPr id="3094" name="Oval 22"/>
              <p:cNvSpPr>
                <a:spLocks noChangeArrowheads="1"/>
              </p:cNvSpPr>
              <p:nvPr/>
            </p:nvSpPr>
            <p:spPr bwMode="auto">
              <a:xfrm>
                <a:off x="9090" y="9145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/>
            </p:nvSpPr>
            <p:spPr bwMode="auto">
              <a:xfrm>
                <a:off x="9523" y="9143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auto">
              <a:xfrm>
                <a:off x="9957" y="9140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" name="Oval 25"/>
              <p:cNvSpPr>
                <a:spLocks noChangeArrowheads="1"/>
              </p:cNvSpPr>
              <p:nvPr/>
            </p:nvSpPr>
            <p:spPr bwMode="auto">
              <a:xfrm>
                <a:off x="9328" y="8656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Oval 26"/>
              <p:cNvSpPr>
                <a:spLocks noChangeArrowheads="1"/>
              </p:cNvSpPr>
              <p:nvPr/>
            </p:nvSpPr>
            <p:spPr bwMode="auto">
              <a:xfrm>
                <a:off x="9761" y="8654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>
                <a:off x="10195" y="8651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Oval 28"/>
              <p:cNvSpPr>
                <a:spLocks noChangeArrowheads="1"/>
              </p:cNvSpPr>
              <p:nvPr/>
            </p:nvSpPr>
            <p:spPr bwMode="auto">
              <a:xfrm>
                <a:off x="8914" y="8934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Oval 29"/>
              <p:cNvSpPr>
                <a:spLocks noChangeArrowheads="1"/>
              </p:cNvSpPr>
              <p:nvPr/>
            </p:nvSpPr>
            <p:spPr bwMode="auto">
              <a:xfrm>
                <a:off x="9130" y="8728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>
                <a:off x="9333" y="8934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9549" y="8728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9752" y="8934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" name="Oval 33"/>
              <p:cNvSpPr>
                <a:spLocks noChangeArrowheads="1"/>
              </p:cNvSpPr>
              <p:nvPr/>
            </p:nvSpPr>
            <p:spPr bwMode="auto">
              <a:xfrm>
                <a:off x="9967" y="8728"/>
                <a:ext cx="347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" name="Oval 34"/>
              <p:cNvSpPr>
                <a:spLocks noChangeArrowheads="1"/>
              </p:cNvSpPr>
              <p:nvPr/>
            </p:nvSpPr>
            <p:spPr bwMode="auto">
              <a:xfrm>
                <a:off x="9112" y="8688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9546" y="8685"/>
                <a:ext cx="202" cy="20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auto">
              <a:xfrm>
                <a:off x="9979" y="8683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" name="Oval 37"/>
              <p:cNvSpPr>
                <a:spLocks noChangeArrowheads="1"/>
              </p:cNvSpPr>
              <p:nvPr/>
            </p:nvSpPr>
            <p:spPr bwMode="auto">
              <a:xfrm>
                <a:off x="9308" y="9145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" name="Oval 38"/>
              <p:cNvSpPr>
                <a:spLocks noChangeArrowheads="1"/>
              </p:cNvSpPr>
              <p:nvPr/>
            </p:nvSpPr>
            <p:spPr bwMode="auto">
              <a:xfrm>
                <a:off x="9741" y="9143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auto">
              <a:xfrm>
                <a:off x="10180" y="8927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12" name="Oval 40"/>
            <p:cNvSpPr>
              <a:spLocks noChangeArrowheads="1"/>
            </p:cNvSpPr>
            <p:nvPr/>
          </p:nvSpPr>
          <p:spPr bwMode="auto">
            <a:xfrm>
              <a:off x="8799" y="2262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Oval 41"/>
            <p:cNvSpPr>
              <a:spLocks noChangeArrowheads="1"/>
            </p:cNvSpPr>
            <p:nvPr/>
          </p:nvSpPr>
          <p:spPr bwMode="auto">
            <a:xfrm>
              <a:off x="8698" y="2645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8355" y="2877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Oval 43"/>
            <p:cNvSpPr>
              <a:spLocks noChangeArrowheads="1"/>
            </p:cNvSpPr>
            <p:nvPr/>
          </p:nvSpPr>
          <p:spPr bwMode="auto">
            <a:xfrm>
              <a:off x="8469" y="2720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Oval 44"/>
            <p:cNvSpPr>
              <a:spLocks noChangeArrowheads="1"/>
            </p:cNvSpPr>
            <p:nvPr/>
          </p:nvSpPr>
          <p:spPr bwMode="auto">
            <a:xfrm>
              <a:off x="8582" y="2956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Oval 45"/>
            <p:cNvSpPr>
              <a:spLocks noChangeArrowheads="1"/>
            </p:cNvSpPr>
            <p:nvPr/>
          </p:nvSpPr>
          <p:spPr bwMode="auto">
            <a:xfrm>
              <a:off x="8393" y="2712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2284620" y="4546738"/>
            <a:ext cx="2125663" cy="612775"/>
            <a:chOff x="8511" y="3194"/>
            <a:chExt cx="3347" cy="967"/>
          </a:xfrm>
        </p:grpSpPr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9706" y="3666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Oval 48"/>
            <p:cNvSpPr>
              <a:spLocks noChangeArrowheads="1"/>
            </p:cNvSpPr>
            <p:nvPr/>
          </p:nvSpPr>
          <p:spPr bwMode="auto">
            <a:xfrm>
              <a:off x="10139" y="3663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Oval 49"/>
            <p:cNvSpPr>
              <a:spLocks noChangeArrowheads="1"/>
            </p:cNvSpPr>
            <p:nvPr/>
          </p:nvSpPr>
          <p:spPr bwMode="auto">
            <a:xfrm>
              <a:off x="10573" y="3660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Oval 50"/>
            <p:cNvSpPr>
              <a:spLocks noChangeArrowheads="1"/>
            </p:cNvSpPr>
            <p:nvPr/>
          </p:nvSpPr>
          <p:spPr bwMode="auto">
            <a:xfrm>
              <a:off x="9140" y="3449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Oval 51"/>
            <p:cNvSpPr>
              <a:spLocks noChangeArrowheads="1"/>
            </p:cNvSpPr>
            <p:nvPr/>
          </p:nvSpPr>
          <p:spPr bwMode="auto">
            <a:xfrm>
              <a:off x="9356" y="3243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Oval 52"/>
            <p:cNvSpPr>
              <a:spLocks noChangeArrowheads="1"/>
            </p:cNvSpPr>
            <p:nvPr/>
          </p:nvSpPr>
          <p:spPr bwMode="auto">
            <a:xfrm>
              <a:off x="9559" y="3449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Oval 53"/>
            <p:cNvSpPr>
              <a:spLocks noChangeArrowheads="1"/>
            </p:cNvSpPr>
            <p:nvPr/>
          </p:nvSpPr>
          <p:spPr bwMode="auto">
            <a:xfrm>
              <a:off x="9775" y="3243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Oval 54"/>
            <p:cNvSpPr>
              <a:spLocks noChangeArrowheads="1"/>
            </p:cNvSpPr>
            <p:nvPr/>
          </p:nvSpPr>
          <p:spPr bwMode="auto">
            <a:xfrm>
              <a:off x="9978" y="3449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Oval 55"/>
            <p:cNvSpPr>
              <a:spLocks noChangeArrowheads="1"/>
            </p:cNvSpPr>
            <p:nvPr/>
          </p:nvSpPr>
          <p:spPr bwMode="auto">
            <a:xfrm>
              <a:off x="10194" y="3243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Oval 56"/>
            <p:cNvSpPr>
              <a:spLocks noChangeArrowheads="1"/>
            </p:cNvSpPr>
            <p:nvPr/>
          </p:nvSpPr>
          <p:spPr bwMode="auto">
            <a:xfrm>
              <a:off x="10397" y="3449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10613" y="3243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Oval 58"/>
            <p:cNvSpPr>
              <a:spLocks noChangeArrowheads="1"/>
            </p:cNvSpPr>
            <p:nvPr/>
          </p:nvSpPr>
          <p:spPr bwMode="auto">
            <a:xfrm>
              <a:off x="10816" y="3449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Oval 59"/>
            <p:cNvSpPr>
              <a:spLocks noChangeArrowheads="1"/>
            </p:cNvSpPr>
            <p:nvPr/>
          </p:nvSpPr>
          <p:spPr bwMode="auto">
            <a:xfrm>
              <a:off x="9295" y="3211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Oval 60"/>
            <p:cNvSpPr>
              <a:spLocks noChangeArrowheads="1"/>
            </p:cNvSpPr>
            <p:nvPr/>
          </p:nvSpPr>
          <p:spPr bwMode="auto">
            <a:xfrm>
              <a:off x="9728" y="3208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Oval 61"/>
            <p:cNvSpPr>
              <a:spLocks noChangeArrowheads="1"/>
            </p:cNvSpPr>
            <p:nvPr/>
          </p:nvSpPr>
          <p:spPr bwMode="auto">
            <a:xfrm>
              <a:off x="10162" y="3206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Oval 62"/>
            <p:cNvSpPr>
              <a:spLocks noChangeArrowheads="1"/>
            </p:cNvSpPr>
            <p:nvPr/>
          </p:nvSpPr>
          <p:spPr bwMode="auto">
            <a:xfrm>
              <a:off x="10595" y="3203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Oval 63"/>
            <p:cNvSpPr>
              <a:spLocks noChangeArrowheads="1"/>
            </p:cNvSpPr>
            <p:nvPr/>
          </p:nvSpPr>
          <p:spPr bwMode="auto">
            <a:xfrm>
              <a:off x="9490" y="3668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Oval 64"/>
            <p:cNvSpPr>
              <a:spLocks noChangeArrowheads="1"/>
            </p:cNvSpPr>
            <p:nvPr/>
          </p:nvSpPr>
          <p:spPr bwMode="auto">
            <a:xfrm>
              <a:off x="9924" y="3666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Oval 65"/>
            <p:cNvSpPr>
              <a:spLocks noChangeArrowheads="1"/>
            </p:cNvSpPr>
            <p:nvPr/>
          </p:nvSpPr>
          <p:spPr bwMode="auto">
            <a:xfrm>
              <a:off x="10357" y="3663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Oval 66"/>
            <p:cNvSpPr>
              <a:spLocks noChangeArrowheads="1"/>
            </p:cNvSpPr>
            <p:nvPr/>
          </p:nvSpPr>
          <p:spPr bwMode="auto">
            <a:xfrm>
              <a:off x="10791" y="3660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 rot="1144948">
              <a:off x="11010" y="3265"/>
              <a:ext cx="848" cy="694"/>
              <a:chOff x="9580" y="9463"/>
              <a:chExt cx="848" cy="694"/>
            </a:xfrm>
          </p:grpSpPr>
          <p:sp>
            <p:nvSpPr>
              <p:cNvPr id="3140" name="Oval 68"/>
              <p:cNvSpPr>
                <a:spLocks noChangeArrowheads="1"/>
              </p:cNvSpPr>
              <p:nvPr/>
            </p:nvSpPr>
            <p:spPr bwMode="auto">
              <a:xfrm>
                <a:off x="9988" y="9952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Oval 69"/>
              <p:cNvSpPr>
                <a:spLocks noChangeArrowheads="1"/>
              </p:cNvSpPr>
              <p:nvPr/>
            </p:nvSpPr>
            <p:spPr bwMode="auto">
              <a:xfrm>
                <a:off x="9792" y="9466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Oval 70"/>
              <p:cNvSpPr>
                <a:spLocks noChangeArrowheads="1"/>
              </p:cNvSpPr>
              <p:nvPr/>
            </p:nvSpPr>
            <p:spPr bwMode="auto">
              <a:xfrm>
                <a:off x="10226" y="9463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Oval 71"/>
              <p:cNvSpPr>
                <a:spLocks noChangeArrowheads="1"/>
              </p:cNvSpPr>
              <p:nvPr/>
            </p:nvSpPr>
            <p:spPr bwMode="auto">
              <a:xfrm>
                <a:off x="9580" y="9540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Oval 72"/>
              <p:cNvSpPr>
                <a:spLocks noChangeArrowheads="1"/>
              </p:cNvSpPr>
              <p:nvPr/>
            </p:nvSpPr>
            <p:spPr bwMode="auto">
              <a:xfrm>
                <a:off x="9783" y="9746"/>
                <a:ext cx="346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Oval 73"/>
              <p:cNvSpPr>
                <a:spLocks noChangeArrowheads="1"/>
              </p:cNvSpPr>
              <p:nvPr/>
            </p:nvSpPr>
            <p:spPr bwMode="auto">
              <a:xfrm>
                <a:off x="9998" y="9540"/>
                <a:ext cx="347" cy="346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/>
            </p:nvSpPr>
            <p:spPr bwMode="auto">
              <a:xfrm>
                <a:off x="10010" y="9495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/>
            </p:nvSpPr>
            <p:spPr bwMode="auto">
              <a:xfrm>
                <a:off x="9772" y="9955"/>
                <a:ext cx="203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Oval 76"/>
              <p:cNvSpPr>
                <a:spLocks noChangeArrowheads="1"/>
              </p:cNvSpPr>
              <p:nvPr/>
            </p:nvSpPr>
            <p:spPr bwMode="auto">
              <a:xfrm>
                <a:off x="10211" y="9739"/>
                <a:ext cx="202" cy="20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7F7F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8951" y="3194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Oval 78"/>
            <p:cNvSpPr>
              <a:spLocks noChangeArrowheads="1"/>
            </p:cNvSpPr>
            <p:nvPr/>
          </p:nvSpPr>
          <p:spPr bwMode="auto">
            <a:xfrm>
              <a:off x="8839" y="3555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Oval 79"/>
            <p:cNvSpPr>
              <a:spLocks noChangeArrowheads="1"/>
            </p:cNvSpPr>
            <p:nvPr/>
          </p:nvSpPr>
          <p:spPr bwMode="auto">
            <a:xfrm>
              <a:off x="8511" y="3880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Oval 80"/>
            <p:cNvSpPr>
              <a:spLocks noChangeArrowheads="1"/>
            </p:cNvSpPr>
            <p:nvPr/>
          </p:nvSpPr>
          <p:spPr bwMode="auto">
            <a:xfrm>
              <a:off x="8625" y="3723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Oval 81"/>
            <p:cNvSpPr>
              <a:spLocks noChangeArrowheads="1"/>
            </p:cNvSpPr>
            <p:nvPr/>
          </p:nvSpPr>
          <p:spPr bwMode="auto">
            <a:xfrm>
              <a:off x="8738" y="3959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8549" y="3715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2460833" y="5180151"/>
            <a:ext cx="1789112" cy="1150937"/>
            <a:chOff x="8667" y="4253"/>
            <a:chExt cx="2818" cy="1811"/>
          </a:xfrm>
        </p:grpSpPr>
        <p:sp>
          <p:nvSpPr>
            <p:cNvPr id="3156" name="Oval 84"/>
            <p:cNvSpPr>
              <a:spLocks noChangeArrowheads="1"/>
            </p:cNvSpPr>
            <p:nvPr/>
          </p:nvSpPr>
          <p:spPr bwMode="auto">
            <a:xfrm>
              <a:off x="9791" y="4739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Oval 85"/>
            <p:cNvSpPr>
              <a:spLocks noChangeArrowheads="1"/>
            </p:cNvSpPr>
            <p:nvPr/>
          </p:nvSpPr>
          <p:spPr bwMode="auto">
            <a:xfrm>
              <a:off x="9595" y="4253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Oval 86"/>
            <p:cNvSpPr>
              <a:spLocks noChangeArrowheads="1"/>
            </p:cNvSpPr>
            <p:nvPr/>
          </p:nvSpPr>
          <p:spPr bwMode="auto">
            <a:xfrm>
              <a:off x="9225" y="4522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9441" y="4316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Oval 88"/>
            <p:cNvSpPr>
              <a:spLocks noChangeArrowheads="1"/>
            </p:cNvSpPr>
            <p:nvPr/>
          </p:nvSpPr>
          <p:spPr bwMode="auto">
            <a:xfrm>
              <a:off x="9644" y="4522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Oval 89"/>
            <p:cNvSpPr>
              <a:spLocks noChangeArrowheads="1"/>
            </p:cNvSpPr>
            <p:nvPr/>
          </p:nvSpPr>
          <p:spPr bwMode="auto">
            <a:xfrm>
              <a:off x="9860" y="4316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Oval 90"/>
            <p:cNvSpPr>
              <a:spLocks noChangeArrowheads="1"/>
            </p:cNvSpPr>
            <p:nvPr/>
          </p:nvSpPr>
          <p:spPr bwMode="auto">
            <a:xfrm>
              <a:off x="9380" y="4284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Oval 91"/>
            <p:cNvSpPr>
              <a:spLocks noChangeArrowheads="1"/>
            </p:cNvSpPr>
            <p:nvPr/>
          </p:nvSpPr>
          <p:spPr bwMode="auto">
            <a:xfrm>
              <a:off x="9813" y="4282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9575" y="4741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Oval 93"/>
            <p:cNvSpPr>
              <a:spLocks noChangeArrowheads="1"/>
            </p:cNvSpPr>
            <p:nvPr/>
          </p:nvSpPr>
          <p:spPr bwMode="auto">
            <a:xfrm>
              <a:off x="9025" y="4279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Oval 94"/>
            <p:cNvSpPr>
              <a:spLocks noChangeArrowheads="1"/>
            </p:cNvSpPr>
            <p:nvPr/>
          </p:nvSpPr>
          <p:spPr bwMode="auto">
            <a:xfrm>
              <a:off x="8935" y="4650"/>
              <a:ext cx="347" cy="346"/>
            </a:xfrm>
            <a:prstGeom prst="ellipse">
              <a:avLst/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Oval 95"/>
            <p:cNvSpPr>
              <a:spLocks noChangeArrowheads="1"/>
            </p:cNvSpPr>
            <p:nvPr/>
          </p:nvSpPr>
          <p:spPr bwMode="auto">
            <a:xfrm rot="3503550">
              <a:off x="10054" y="4759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Oval 96"/>
            <p:cNvSpPr>
              <a:spLocks noChangeArrowheads="1"/>
            </p:cNvSpPr>
            <p:nvPr/>
          </p:nvSpPr>
          <p:spPr bwMode="auto">
            <a:xfrm rot="3503550">
              <a:off x="10284" y="5127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 rot="3503550">
              <a:off x="10512" y="5495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Oval 98"/>
            <p:cNvSpPr>
              <a:spLocks noChangeArrowheads="1"/>
            </p:cNvSpPr>
            <p:nvPr/>
          </p:nvSpPr>
          <p:spPr bwMode="auto">
            <a:xfrm rot="3503550">
              <a:off x="10743" y="5862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Oval 99"/>
            <p:cNvSpPr>
              <a:spLocks noChangeArrowheads="1"/>
            </p:cNvSpPr>
            <p:nvPr/>
          </p:nvSpPr>
          <p:spPr bwMode="auto">
            <a:xfrm rot="3503550">
              <a:off x="10594" y="4706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Oval 100"/>
            <p:cNvSpPr>
              <a:spLocks noChangeArrowheads="1"/>
            </p:cNvSpPr>
            <p:nvPr/>
          </p:nvSpPr>
          <p:spPr bwMode="auto">
            <a:xfrm rot="3503550">
              <a:off x="10824" y="5074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Oval 101"/>
            <p:cNvSpPr>
              <a:spLocks noChangeArrowheads="1"/>
            </p:cNvSpPr>
            <p:nvPr/>
          </p:nvSpPr>
          <p:spPr bwMode="auto">
            <a:xfrm rot="3503550">
              <a:off x="11053" y="5442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 rot="3503550">
              <a:off x="11283" y="5809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Oval 103"/>
            <p:cNvSpPr>
              <a:spLocks noChangeArrowheads="1"/>
            </p:cNvSpPr>
            <p:nvPr/>
          </p:nvSpPr>
          <p:spPr bwMode="auto">
            <a:xfrm rot="3503550">
              <a:off x="10056" y="4536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Oval 104"/>
            <p:cNvSpPr>
              <a:spLocks noChangeArrowheads="1"/>
            </p:cNvSpPr>
            <p:nvPr/>
          </p:nvSpPr>
          <p:spPr bwMode="auto">
            <a:xfrm rot="3503550">
              <a:off x="10345" y="4612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Oval 105"/>
            <p:cNvSpPr>
              <a:spLocks noChangeArrowheads="1"/>
            </p:cNvSpPr>
            <p:nvPr/>
          </p:nvSpPr>
          <p:spPr bwMode="auto">
            <a:xfrm rot="3503550">
              <a:off x="10276" y="4893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" name="Oval 106"/>
            <p:cNvSpPr>
              <a:spLocks noChangeArrowheads="1"/>
            </p:cNvSpPr>
            <p:nvPr/>
          </p:nvSpPr>
          <p:spPr bwMode="auto">
            <a:xfrm rot="3503550">
              <a:off x="10565" y="4969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 rot="3503550">
              <a:off x="10496" y="5250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Oval 108"/>
            <p:cNvSpPr>
              <a:spLocks noChangeArrowheads="1"/>
            </p:cNvSpPr>
            <p:nvPr/>
          </p:nvSpPr>
          <p:spPr bwMode="auto">
            <a:xfrm rot="3503550">
              <a:off x="10784" y="5326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Oval 109"/>
            <p:cNvSpPr>
              <a:spLocks noChangeArrowheads="1"/>
            </p:cNvSpPr>
            <p:nvPr/>
          </p:nvSpPr>
          <p:spPr bwMode="auto">
            <a:xfrm rot="3503550">
              <a:off x="10715" y="5607"/>
              <a:ext cx="346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Oval 110"/>
            <p:cNvSpPr>
              <a:spLocks noChangeArrowheads="1"/>
            </p:cNvSpPr>
            <p:nvPr/>
          </p:nvSpPr>
          <p:spPr bwMode="auto">
            <a:xfrm rot="3503550">
              <a:off x="11003" y="5683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Oval 111"/>
            <p:cNvSpPr>
              <a:spLocks noChangeArrowheads="1"/>
            </p:cNvSpPr>
            <p:nvPr/>
          </p:nvSpPr>
          <p:spPr bwMode="auto">
            <a:xfrm rot="3503550">
              <a:off x="10454" y="4539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Oval 112"/>
            <p:cNvSpPr>
              <a:spLocks noChangeArrowheads="1"/>
            </p:cNvSpPr>
            <p:nvPr/>
          </p:nvSpPr>
          <p:spPr bwMode="auto">
            <a:xfrm rot="3503550">
              <a:off x="10683" y="4907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" name="Oval 113"/>
            <p:cNvSpPr>
              <a:spLocks noChangeArrowheads="1"/>
            </p:cNvSpPr>
            <p:nvPr/>
          </p:nvSpPr>
          <p:spPr bwMode="auto">
            <a:xfrm rot="3503550">
              <a:off x="10913" y="5274"/>
              <a:ext cx="202" cy="20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" name="Oval 114"/>
            <p:cNvSpPr>
              <a:spLocks noChangeArrowheads="1"/>
            </p:cNvSpPr>
            <p:nvPr/>
          </p:nvSpPr>
          <p:spPr bwMode="auto">
            <a:xfrm rot="3503550">
              <a:off x="11142" y="5643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7" name="Oval 115"/>
            <p:cNvSpPr>
              <a:spLocks noChangeArrowheads="1"/>
            </p:cNvSpPr>
            <p:nvPr/>
          </p:nvSpPr>
          <p:spPr bwMode="auto">
            <a:xfrm rot="3503550">
              <a:off x="10168" y="4945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" name="Oval 116"/>
            <p:cNvSpPr>
              <a:spLocks noChangeArrowheads="1"/>
            </p:cNvSpPr>
            <p:nvPr/>
          </p:nvSpPr>
          <p:spPr bwMode="auto">
            <a:xfrm rot="3503550">
              <a:off x="10398" y="5312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9" name="Oval 117"/>
            <p:cNvSpPr>
              <a:spLocks noChangeArrowheads="1"/>
            </p:cNvSpPr>
            <p:nvPr/>
          </p:nvSpPr>
          <p:spPr bwMode="auto">
            <a:xfrm rot="3503550">
              <a:off x="10626" y="5681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0" name="Oval 118"/>
            <p:cNvSpPr>
              <a:spLocks noChangeArrowheads="1"/>
            </p:cNvSpPr>
            <p:nvPr/>
          </p:nvSpPr>
          <p:spPr bwMode="auto">
            <a:xfrm>
              <a:off x="8667" y="5004"/>
              <a:ext cx="203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8781" y="4847"/>
              <a:ext cx="347" cy="346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2" name="Oval 120"/>
            <p:cNvSpPr>
              <a:spLocks noChangeArrowheads="1"/>
            </p:cNvSpPr>
            <p:nvPr/>
          </p:nvSpPr>
          <p:spPr bwMode="auto">
            <a:xfrm>
              <a:off x="8894" y="5083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3" name="Oval 121"/>
            <p:cNvSpPr>
              <a:spLocks noChangeArrowheads="1"/>
            </p:cNvSpPr>
            <p:nvPr/>
          </p:nvSpPr>
          <p:spPr bwMode="auto">
            <a:xfrm>
              <a:off x="8705" y="4839"/>
              <a:ext cx="202" cy="20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29"/>
          <a:stretch>
            <a:fillRect/>
          </a:stretch>
        </p:blipFill>
        <p:spPr bwMode="auto">
          <a:xfrm>
            <a:off x="5450788" y="4459368"/>
            <a:ext cx="718102" cy="7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29"/>
          <a:stretch>
            <a:fillRect/>
          </a:stretch>
        </p:blipFill>
        <p:spPr bwMode="auto">
          <a:xfrm>
            <a:off x="5430912" y="3882908"/>
            <a:ext cx="718102" cy="7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1.87789E-6 L -0.26355 1.877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3.33538E-6  L -0.26355 3.33538E-6 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3.33538E-6  L -0.26355 3.33538E-6 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17206E-6 L 0.19023 -0.0346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4736E-6 L 0.31745 -0.01965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6 -0.0525 L 0.18945 -0.04671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Triglyceride to </a:t>
            </a:r>
            <a:r>
              <a:rPr lang="en-US" dirty="0" smtClean="0"/>
              <a:t>Renewable Diesel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Biodiesel is produced when a catalyst, potassium hydroxide, is used to separate the fatty acids from the glycerol molecules. This produces fatty acid methyl esters, or biodiesel.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jburk\AppData\Local\Microsoft\Windows\Temporary Internet Files\Content.IE5\DMK31S6A\669c0e6e50fe18f394028f75430e4003[1]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/>
          </a:blip>
          <a:srcRect t="53781"/>
          <a:stretch>
            <a:fillRect/>
          </a:stretch>
        </p:blipFill>
        <p:spPr bwMode="auto">
          <a:xfrm rot="20077249">
            <a:off x="5536981" y="3656602"/>
            <a:ext cx="3079022" cy="142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TextBox 126"/>
          <p:cNvSpPr txBox="1"/>
          <p:nvPr/>
        </p:nvSpPr>
        <p:spPr>
          <a:xfrm>
            <a:off x="5486393" y="3578771"/>
            <a:ext cx="165538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Catalyst</a:t>
            </a:r>
            <a:endParaRPr lang="en-US" sz="2800" dirty="0"/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991" y="4327090"/>
            <a:ext cx="2618940" cy="8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204" y="3391669"/>
            <a:ext cx="2618940" cy="8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480" y="5246744"/>
            <a:ext cx="2618940" cy="8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013" y="3400425"/>
            <a:ext cx="2826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5028" y="3868949"/>
            <a:ext cx="841464" cy="189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83E-6 4.44444E-6 L 0.44913 -0.0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93873" cy="4351338"/>
          </a:xfrm>
        </p:spPr>
        <p:txBody>
          <a:bodyPr/>
          <a:lstStyle/>
          <a:p>
            <a:r>
              <a:rPr lang="en-US" dirty="0" smtClean="0"/>
              <a:t>The production of biodiesel requires the use of caustic and flammable reagents. </a:t>
            </a:r>
          </a:p>
          <a:p>
            <a:r>
              <a:rPr lang="en-US" dirty="0" smtClean="0"/>
              <a:t>Use caution and wear protective eyewear, chemical resistant gloves and lab coats or lab aprons.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9485616" y="4971467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82329" y="5139553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3197" y="5071229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160820" y="1340060"/>
            <a:ext cx="2931556" cy="4581615"/>
            <a:chOff x="7160820" y="1340060"/>
            <a:chExt cx="2931556" cy="4581615"/>
          </a:xfrm>
        </p:grpSpPr>
        <p:sp>
          <p:nvSpPr>
            <p:cNvPr id="9" name="Rectangle 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7160820" y="1356717"/>
              <a:ext cx="608779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3491" cy="4351338"/>
          </a:xfrm>
        </p:spPr>
        <p:txBody>
          <a:bodyPr/>
          <a:lstStyle/>
          <a:p>
            <a:r>
              <a:rPr lang="en-US" dirty="0" smtClean="0"/>
              <a:t>Place 0.20g-0.30g KOH pellets in centrifuge tube.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9485616" y="4971467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82329" y="5139553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3197" y="5071229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"/>
          <p:cNvGrpSpPr/>
          <p:nvPr/>
        </p:nvGrpSpPr>
        <p:grpSpPr>
          <a:xfrm>
            <a:off x="6645787" y="1340060"/>
            <a:ext cx="3446589" cy="4581615"/>
            <a:chOff x="6645787" y="1340060"/>
            <a:chExt cx="3446589" cy="4581615"/>
          </a:xfrm>
        </p:grpSpPr>
        <p:sp>
          <p:nvSpPr>
            <p:cNvPr id="9" name="Rectangle 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767847" y="583295"/>
            <a:ext cx="110359" cy="29639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4903076"/>
            <a:ext cx="1182414" cy="520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10068941" y="4719220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82329" y="5139553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3197" y="5071229"/>
            <a:ext cx="268013" cy="1891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"/>
          <p:cNvGrpSpPr/>
          <p:nvPr/>
        </p:nvGrpSpPr>
        <p:grpSpPr>
          <a:xfrm>
            <a:off x="6645787" y="1340060"/>
            <a:ext cx="3446589" cy="4581615"/>
            <a:chOff x="6645787" y="1340060"/>
            <a:chExt cx="3446589" cy="4581615"/>
          </a:xfrm>
        </p:grpSpPr>
        <p:sp>
          <p:nvSpPr>
            <p:cNvPr id="9" name="Rectangle 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25" y="1731028"/>
            <a:ext cx="6366641" cy="4351338"/>
          </a:xfrm>
        </p:spPr>
        <p:txBody>
          <a:bodyPr/>
          <a:lstStyle/>
          <a:p>
            <a:r>
              <a:rPr lang="en-US" dirty="0" smtClean="0"/>
              <a:t>Add 5.0 ml of methanol and replace lid. </a:t>
            </a:r>
          </a:p>
          <a:p>
            <a:r>
              <a:rPr lang="en-US" dirty="0" smtClean="0"/>
              <a:t>When dissolved this produces potassium </a:t>
            </a:r>
            <a:r>
              <a:rPr lang="en-US" dirty="0" err="1" smtClean="0"/>
              <a:t>methoxide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is a very caustic and flammable mixture. </a:t>
            </a:r>
          </a:p>
          <a:p>
            <a:r>
              <a:rPr lang="en-US" dirty="0" smtClean="0"/>
              <a:t>Use extreme caution when handling.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63541" y="-1333965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7534289" y="853073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007E-6 4.07407E-6 C 0.00352 -0.14862 0.00716 -0.29723 -0.01418 -0.36667 C -0.03552 -0.43635 -0.09954 -0.42871 -0.12791 -0.41783 C -0.15628 -0.40718 -0.17384 -0.35394 -0.18477 -0.30278 C -0.1957 -0.25209 -0.19479 -0.18264 -0.19375 -0.1120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7645E-6 3.7037E-7 C 0.00352 -0.14861 0.00716 -0.29699 -0.01418 -0.36667 C -0.03552 -0.43634 -0.09954 -0.4287 -0.12791 -0.41782 C -0.15628 -0.40718 -0.17384 -0.35394 -0.18477 -0.30278 C -0.1957 -0.25185 -0.19479 -0.18241 -0.19375 -0.11204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-0.11227 L -0.19375 -0.55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14745" y="3011214"/>
            <a:ext cx="1545021" cy="23648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783597" y="-1182419"/>
            <a:ext cx="110375" cy="4761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4903076"/>
            <a:ext cx="1182414" cy="520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10068941" y="4719220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6645787" y="1340060"/>
            <a:ext cx="3446589" cy="4581615"/>
            <a:chOff x="6645787" y="1340060"/>
            <a:chExt cx="3446589" cy="4581615"/>
          </a:xfrm>
        </p:grpSpPr>
        <p:sp>
          <p:nvSpPr>
            <p:cNvPr id="9" name="Rectangle 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25" y="1731028"/>
            <a:ext cx="6366641" cy="4351338"/>
          </a:xfrm>
        </p:spPr>
        <p:txBody>
          <a:bodyPr/>
          <a:lstStyle/>
          <a:p>
            <a:r>
              <a:rPr lang="en-US" dirty="0" smtClean="0"/>
              <a:t>When KOH has completely dissolved, open lid and carefully add 25.0 ml of corn oil. </a:t>
            </a:r>
          </a:p>
          <a:p>
            <a:r>
              <a:rPr lang="en-US" dirty="0" smtClean="0"/>
              <a:t>Replace lid and invert gently to mix the two liquids.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63541" y="-1333965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7534289" y="853073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718332" y="22702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562E-6 -0.00024 C 0.00351 -0.14862 0.00716 -0.29723 -0.0142 -0.36667 C -0.03556 -0.43635 -0.09965 -0.42871 -0.12805 -0.41783 C -0.15644 -0.40718 -0.17403 -0.35394 -0.18497 -0.30278 C -0.19591 -0.25209 -0.195 -0.18264 -0.19396 -0.1122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484E-6 -0.00023 C 0.00351 -0.14861 0.00716 -0.29699 -0.0142 -0.36667 C -0.03556 -0.43634 -0.09965 -0.4287 -0.12805 -0.41782 C -0.15644 -0.40718 -0.17403 -0.35394 -0.18497 -0.30278 C -0.19591 -0.25185 -0.195 -0.18241 -0.19396 -0.1122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75 -0.11227 L -0.19375 -0.556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Petroleum Diesel is a hydrocarbon that is refined from crude oil that is pumped from underground. </a:t>
            </a:r>
          </a:p>
          <a:p>
            <a:r>
              <a:rPr lang="en-US" b="1" dirty="0" smtClean="0"/>
              <a:t>Diesel is the group of hydrocarbons ranging from C</a:t>
            </a:r>
            <a:r>
              <a:rPr lang="en-US" b="1" baseline="-25000" dirty="0" smtClean="0"/>
              <a:t>10</a:t>
            </a:r>
            <a:r>
              <a:rPr lang="en-US" b="1" dirty="0" smtClean="0"/>
              <a:t>H</a:t>
            </a:r>
            <a:r>
              <a:rPr lang="en-US" b="1" baseline="-25000" dirty="0" smtClean="0"/>
              <a:t>22</a:t>
            </a:r>
            <a:r>
              <a:rPr lang="en-US" b="1" dirty="0" smtClean="0"/>
              <a:t>, C</a:t>
            </a:r>
            <a:r>
              <a:rPr lang="en-US" b="1" baseline="-25000" dirty="0" smtClean="0"/>
              <a:t>15</a:t>
            </a:r>
            <a:r>
              <a:rPr lang="en-US" b="1" dirty="0" smtClean="0"/>
              <a:t>H</a:t>
            </a:r>
            <a:r>
              <a:rPr lang="en-US" b="1" baseline="-25000" dirty="0" smtClean="0"/>
              <a:t>28</a:t>
            </a:r>
            <a:r>
              <a:rPr lang="en-US" b="1" dirty="0" smtClean="0"/>
              <a:t> having an average of C</a:t>
            </a:r>
            <a:r>
              <a:rPr lang="en-US" b="1" baseline="-25000" dirty="0" smtClean="0"/>
              <a:t>12</a:t>
            </a:r>
            <a:r>
              <a:rPr lang="en-US" b="1" dirty="0" smtClean="0"/>
              <a:t>H</a:t>
            </a:r>
            <a:r>
              <a:rPr lang="en-US" b="1" baseline="-25000" dirty="0" smtClean="0"/>
              <a:t>24</a:t>
            </a:r>
            <a:r>
              <a:rPr lang="en-US" b="1" dirty="0" smtClean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Diesel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814" y="3761124"/>
            <a:ext cx="4418891" cy="13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14745" y="3011214"/>
            <a:ext cx="1545021" cy="23648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4903076"/>
            <a:ext cx="1182414" cy="520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6645787" y="1340060"/>
            <a:ext cx="3446589" cy="4581615"/>
            <a:chOff x="6645787" y="1340060"/>
            <a:chExt cx="3446589" cy="4581615"/>
          </a:xfrm>
        </p:grpSpPr>
        <p:sp>
          <p:nvSpPr>
            <p:cNvPr id="9" name="Rectangle 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25" y="1731028"/>
            <a:ext cx="6366641" cy="4351338"/>
          </a:xfrm>
        </p:spPr>
        <p:txBody>
          <a:bodyPr/>
          <a:lstStyle/>
          <a:p>
            <a:r>
              <a:rPr lang="en-US" dirty="0" smtClean="0"/>
              <a:t>Loosen cap slightly to vent any pressure. </a:t>
            </a:r>
            <a:endParaRPr lang="en-US" dirty="0" smtClean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7534289" y="853073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718332" y="22702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390012" y="3163614"/>
            <a:ext cx="1545021" cy="23648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547667" y="3058247"/>
            <a:ext cx="1182414" cy="5202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7735" y="13150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13"/>
          <p:cNvGrpSpPr/>
          <p:nvPr/>
        </p:nvGrpSpPr>
        <p:grpSpPr>
          <a:xfrm>
            <a:off x="9421054" y="1492460"/>
            <a:ext cx="3446589" cy="4581615"/>
            <a:chOff x="6645787" y="1340060"/>
            <a:chExt cx="3446589" cy="4581615"/>
          </a:xfrm>
        </p:grpSpPr>
        <p:sp>
          <p:nvSpPr>
            <p:cNvPr id="33" name="Rectangle 32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10309556" y="1005473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11493599" y="24226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2"/>
          <a:stretch>
            <a:fillRect/>
          </a:stretch>
        </p:blipFill>
        <p:spPr bwMode="auto">
          <a:xfrm>
            <a:off x="9143999" y="676875"/>
            <a:ext cx="1275348" cy="42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25" y="1731028"/>
            <a:ext cx="6366641" cy="4351338"/>
          </a:xfrm>
        </p:spPr>
        <p:txBody>
          <a:bodyPr/>
          <a:lstStyle/>
          <a:p>
            <a:r>
              <a:rPr lang="en-US" dirty="0" smtClean="0"/>
              <a:t>Loosen cap slightly to vent any pressure. </a:t>
            </a:r>
            <a:endParaRPr lang="en-US" dirty="0" smtClean="0"/>
          </a:p>
          <a:p>
            <a:r>
              <a:rPr lang="en-US" dirty="0" smtClean="0"/>
              <a:t>Placing in warm water bath at 50*C</a:t>
            </a:r>
          </a:p>
          <a:p>
            <a:r>
              <a:rPr lang="en-US" dirty="0" smtClean="0"/>
              <a:t>To speed process, tighten cap and invert solution gently periodically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718332" y="22702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910552" y="2601310"/>
            <a:ext cx="6069724" cy="2632842"/>
          </a:xfrm>
          <a:prstGeom prst="cube">
            <a:avLst>
              <a:gd name="adj" fmla="val 39286"/>
            </a:avLst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545" r="5830"/>
          <a:stretch>
            <a:fillRect/>
          </a:stretch>
        </p:blipFill>
        <p:spPr bwMode="auto">
          <a:xfrm>
            <a:off x="9322130" y="992456"/>
            <a:ext cx="902525" cy="203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3024" y="1179947"/>
            <a:ext cx="1024154" cy="37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9283" y="1014084"/>
            <a:ext cx="1284068" cy="40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25" y="1731028"/>
            <a:ext cx="6366641" cy="4351338"/>
          </a:xfrm>
        </p:spPr>
        <p:txBody>
          <a:bodyPr/>
          <a:lstStyle/>
          <a:p>
            <a:r>
              <a:rPr lang="en-US" dirty="0" smtClean="0"/>
              <a:t>Overnight a layer of Biodiesel will form above a layer of glycerol. </a:t>
            </a:r>
          </a:p>
          <a:p>
            <a:r>
              <a:rPr lang="en-US" dirty="0" smtClean="0"/>
              <a:t>The glycerol will contain most of the excess methanol.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18332" y="22702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910552" y="2601308"/>
            <a:ext cx="6069724" cy="2632842"/>
          </a:xfrm>
          <a:prstGeom prst="cube">
            <a:avLst>
              <a:gd name="adj" fmla="val 39286"/>
            </a:avLst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B0F0"/>
              </a:clrFrom>
              <a:clrTo>
                <a:srgbClr val="00B0F0">
                  <a:alpha val="0"/>
                </a:srgbClr>
              </a:clrTo>
            </a:clrChange>
          </a:blip>
          <a:srcRect l="3469" r="8787" b="42393"/>
          <a:stretch>
            <a:fillRect/>
          </a:stretch>
        </p:blipFill>
        <p:spPr bwMode="auto">
          <a:xfrm>
            <a:off x="9065172" y="1171178"/>
            <a:ext cx="898635" cy="213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116" r="20136" b="42683"/>
          <a:stretch>
            <a:fillRect/>
          </a:stretch>
        </p:blipFill>
        <p:spPr bwMode="auto">
          <a:xfrm>
            <a:off x="9080923" y="1029853"/>
            <a:ext cx="898635" cy="226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53130" y="3657601"/>
            <a:ext cx="1545021" cy="178067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Biodiesel Lab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6738" cy="4351338"/>
          </a:xfrm>
        </p:spPr>
        <p:txBody>
          <a:bodyPr/>
          <a:lstStyle/>
          <a:p>
            <a:r>
              <a:rPr lang="en-US" dirty="0" smtClean="0"/>
              <a:t>Remove cap from tube.</a:t>
            </a:r>
          </a:p>
          <a:p>
            <a:r>
              <a:rPr lang="en-US" dirty="0" smtClean="0"/>
              <a:t>Use a pipette to transfer as much biodiesel as possible into a clean centrifuge tube.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14745" y="3011214"/>
            <a:ext cx="1545021" cy="236481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2400" y="4903076"/>
            <a:ext cx="1182414" cy="5202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2468" y="1162633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3"/>
          <p:cNvGrpSpPr/>
          <p:nvPr/>
        </p:nvGrpSpPr>
        <p:grpSpPr>
          <a:xfrm>
            <a:off x="6645787" y="1340060"/>
            <a:ext cx="3446589" cy="4581615"/>
            <a:chOff x="6645787" y="1340060"/>
            <a:chExt cx="3446589" cy="4581615"/>
          </a:xfrm>
        </p:grpSpPr>
        <p:sp>
          <p:nvSpPr>
            <p:cNvPr id="13" name="Rectangle 12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BABAB"/>
              </a:clrFrom>
              <a:clrTo>
                <a:srgbClr val="ABABAB">
                  <a:alpha val="0"/>
                </a:srgbClr>
              </a:clrTo>
            </a:clrChange>
          </a:blip>
          <a:srcRect b="86048"/>
          <a:stretch>
            <a:fillRect/>
          </a:stretch>
        </p:blipFill>
        <p:spPr bwMode="auto">
          <a:xfrm>
            <a:off x="7534289" y="853073"/>
            <a:ext cx="1733550" cy="63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718332" y="2270234"/>
            <a:ext cx="204951" cy="1718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32901" y="-24063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6909" y="-5047373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0853" y="1170655"/>
            <a:ext cx="1407168" cy="43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4922" y="-210679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8264978" y="0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3"/>
          <p:cNvGrpSpPr/>
          <p:nvPr/>
        </p:nvGrpSpPr>
        <p:grpSpPr>
          <a:xfrm>
            <a:off x="9084172" y="1396208"/>
            <a:ext cx="3446589" cy="4581615"/>
            <a:chOff x="6645787" y="1340060"/>
            <a:chExt cx="3446589" cy="4581615"/>
          </a:xfrm>
        </p:grpSpPr>
        <p:sp>
          <p:nvSpPr>
            <p:cNvPr id="28" name="Rectangle 27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889E-6 4.07407E-6 L -0.00196 0.692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86 -0.12824 -0.0056 -0.25625 0.00781 -0.34051 C 0.02121 -0.42454 0.05153 -0.48611 0.08081 -0.50533 C 0.11008 -0.52454 0.16135 -0.49954 0.18334 -0.45625 C 0.20534 -0.41296 0.20911 -0.3294 0.21301 -0.2456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86 -0.12824 -0.0056 -0.25625 0.00781 -0.34051 C 0.02121 -0.42454 0.05153 -0.48611 0.08081 -0.50533 C 0.11008 -0.52454 0.16135 -0.49954 0.18334 -0.45625 C 0.20534 -0.41296 0.20911 -0.3294 0.21301 -0.2456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build="p"/>
      <p:bldP spid="9" grpId="0" animBg="1"/>
      <p:bldP spid="20" grpId="2" animBg="1"/>
      <p:bldP spid="20" grpId="3" animBg="1"/>
      <p:bldP spid="23" grpId="0" animBg="1"/>
      <p:bldP spid="23" grpId="1" animBg="1"/>
      <p:bldP spid="2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3"/>
          <p:cNvGrpSpPr/>
          <p:nvPr/>
        </p:nvGrpSpPr>
        <p:grpSpPr>
          <a:xfrm>
            <a:off x="8434471" y="1779084"/>
            <a:ext cx="3446589" cy="4581615"/>
            <a:chOff x="6645787" y="1340060"/>
            <a:chExt cx="3446589" cy="4581615"/>
          </a:xfrm>
        </p:grpSpPr>
        <p:sp>
          <p:nvSpPr>
            <p:cNvPr id="30" name="Rectangle 29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Solubility</a:t>
            </a:r>
          </a:p>
          <a:p>
            <a:r>
              <a:rPr lang="en-US" dirty="0" smtClean="0"/>
              <a:t>Use a hole punch to punch small Styrofoam disks from a Styrofoam cup.</a:t>
            </a:r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77006" y="5594618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3"/>
          <p:cNvGrpSpPr/>
          <p:nvPr/>
        </p:nvGrpSpPr>
        <p:grpSpPr>
          <a:xfrm>
            <a:off x="6140464" y="1795125"/>
            <a:ext cx="3446589" cy="4581615"/>
            <a:chOff x="6645787" y="1340060"/>
            <a:chExt cx="3446589" cy="4581615"/>
          </a:xfrm>
        </p:grpSpPr>
        <p:sp>
          <p:nvSpPr>
            <p:cNvPr id="19" name="Rectangle 1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645787" y="1356717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1" name="Picture 3" descr="C:\Users\jburk\AppData\Local\Microsoft\Windows\Temporary Internet Files\Content.IE5\L2WUARP6\styrofoam-cup_thumb[13][1].jpg"/>
          <p:cNvPicPr>
            <a:picLocks noChangeAspect="1" noChangeArrowheads="1"/>
          </p:cNvPicPr>
          <p:nvPr/>
        </p:nvPicPr>
        <p:blipFill>
          <a:blip r:embed="rId3" cstate="print"/>
          <a:srcRect r="4938" b="3561"/>
          <a:stretch>
            <a:fillRect/>
          </a:stretch>
        </p:blipFill>
        <p:spPr bwMode="auto">
          <a:xfrm>
            <a:off x="5029200" y="2449228"/>
            <a:ext cx="1852863" cy="2989046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5366084" y="3561347"/>
            <a:ext cx="288758" cy="288758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79429" y="3569369"/>
            <a:ext cx="288758" cy="288758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54843" y="3922295"/>
            <a:ext cx="288758" cy="288758"/>
          </a:xfrm>
          <a:prstGeom prst="ellipse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jburk\AppData\Local\Microsoft\Windows\Temporary Internet Files\Content.IE5\KXIIBHP1\cu1TO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61" b="8868"/>
          <a:stretch>
            <a:fillRect/>
          </a:stretch>
        </p:blipFill>
        <p:spPr bwMode="auto">
          <a:xfrm>
            <a:off x="8590538" y="604893"/>
            <a:ext cx="3489425" cy="2090182"/>
          </a:xfrm>
          <a:prstGeom prst="rect">
            <a:avLst/>
          </a:prstGeom>
          <a:noFill/>
        </p:spPr>
      </p:pic>
      <p:sp>
        <p:nvSpPr>
          <p:cNvPr id="44" name="Oval 43"/>
          <p:cNvSpPr/>
          <p:nvPr/>
        </p:nvSpPr>
        <p:spPr>
          <a:xfrm>
            <a:off x="7059390" y="5362010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76555" y="5578577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655E-7 0 L -0.25036 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Add 5.0 ml of each fuel type to a labeled centrifuge tube. </a:t>
            </a:r>
          </a:p>
          <a:p>
            <a:r>
              <a:rPr lang="en-US" dirty="0" smtClean="0"/>
              <a:t>Drip a </a:t>
            </a:r>
            <a:r>
              <a:rPr lang="en-US" dirty="0" err="1" smtClean="0"/>
              <a:t>styrofoam</a:t>
            </a:r>
            <a:r>
              <a:rPr lang="en-US" dirty="0" smtClean="0"/>
              <a:t> disk in each fuel type and replace caps.</a:t>
            </a:r>
          </a:p>
          <a:p>
            <a:r>
              <a:rPr lang="en-US" dirty="0" smtClean="0"/>
              <a:t>Observe the disk after 10 minutes. </a:t>
            </a: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8239478" y="2156070"/>
            <a:ext cx="1347575" cy="4478735"/>
            <a:chOff x="8744801" y="1340060"/>
            <a:chExt cx="1347575" cy="4478735"/>
          </a:xfrm>
        </p:grpSpPr>
        <p:sp>
          <p:nvSpPr>
            <p:cNvPr id="19" name="Rectangle 18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8968563" y="1340060"/>
              <a:ext cx="11238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732437" y="5197639"/>
            <a:ext cx="1208424" cy="385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7970" y="1772230"/>
            <a:ext cx="1278407" cy="39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13"/>
          <p:cNvGrpSpPr/>
          <p:nvPr/>
        </p:nvGrpSpPr>
        <p:grpSpPr>
          <a:xfrm>
            <a:off x="6112044" y="1901531"/>
            <a:ext cx="2406315" cy="4075105"/>
            <a:chOff x="7029460" y="1340060"/>
            <a:chExt cx="2648679" cy="4485548"/>
          </a:xfrm>
        </p:grpSpPr>
        <p:sp>
          <p:nvSpPr>
            <p:cNvPr id="27" name="Rectangle 26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043661" flipH="1">
              <a:off x="7230084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7029460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593310" y="5181598"/>
            <a:ext cx="1208424" cy="385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8843" y="1756189"/>
            <a:ext cx="1278407" cy="39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13"/>
          <p:cNvGrpSpPr/>
          <p:nvPr/>
        </p:nvGrpSpPr>
        <p:grpSpPr>
          <a:xfrm>
            <a:off x="8037098" y="1885490"/>
            <a:ext cx="2261936" cy="4162381"/>
            <a:chOff x="7100105" y="1340060"/>
            <a:chExt cx="2489758" cy="4581615"/>
          </a:xfrm>
        </p:grpSpPr>
        <p:sp>
          <p:nvSpPr>
            <p:cNvPr id="42" name="Rectangle 41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9048025" y="1340060"/>
              <a:ext cx="541838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7100105" y="1356717"/>
              <a:ext cx="669495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357931" y="5189620"/>
            <a:ext cx="1208424" cy="3850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3464" y="1764211"/>
            <a:ext cx="1278407" cy="394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13"/>
          <p:cNvGrpSpPr/>
          <p:nvPr/>
        </p:nvGrpSpPr>
        <p:grpSpPr>
          <a:xfrm>
            <a:off x="9801719" y="1893512"/>
            <a:ext cx="2261936" cy="4162381"/>
            <a:chOff x="7100105" y="1340060"/>
            <a:chExt cx="2489758" cy="4581615"/>
          </a:xfrm>
        </p:grpSpPr>
        <p:sp>
          <p:nvSpPr>
            <p:cNvPr id="53" name="Rectangle 52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3043661" flipH="1">
              <a:off x="7244844" y="5033545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H="1">
              <a:off x="7775628" y="5485499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H="1">
              <a:off x="9048025" y="1340060"/>
              <a:ext cx="541838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H="1">
              <a:off x="7100105" y="1356717"/>
              <a:ext cx="669495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82063" y="2430380"/>
            <a:ext cx="8903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itchFamily="66" charset="0"/>
              </a:rPr>
              <a:t>B D</a:t>
            </a:r>
            <a:endParaRPr lang="en-US" sz="4000" dirty="0">
              <a:latin typeface="Freestyle Script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66999" y="2438402"/>
            <a:ext cx="8582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itchFamily="66" charset="0"/>
              </a:rPr>
              <a:t>R D</a:t>
            </a:r>
            <a:endParaRPr lang="en-US" sz="4000" dirty="0">
              <a:latin typeface="Freestyle Script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555683" y="2446424"/>
            <a:ext cx="8582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itchFamily="66" charset="0"/>
              </a:rPr>
              <a:t>CO</a:t>
            </a:r>
            <a:endParaRPr lang="en-US" sz="4000" dirty="0">
              <a:latin typeface="Freestyle Script" pitchFamily="66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203768" y="5121380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28808" y="5121380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885407" y="5121380"/>
            <a:ext cx="268013" cy="18918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 l="8116" r="21526" b="82687"/>
          <a:stretch>
            <a:fillRect/>
          </a:stretch>
        </p:blipFill>
        <p:spPr bwMode="auto">
          <a:xfrm>
            <a:off x="6810626" y="1211177"/>
            <a:ext cx="1105418" cy="85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 l="8116" r="21526" b="82849"/>
          <a:stretch>
            <a:fillRect/>
          </a:stretch>
        </p:blipFill>
        <p:spPr bwMode="auto">
          <a:xfrm>
            <a:off x="8671499" y="1219199"/>
            <a:ext cx="1105418" cy="85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 l="8116" r="21526" b="82525"/>
          <a:stretch>
            <a:fillRect/>
          </a:stretch>
        </p:blipFill>
        <p:spPr bwMode="auto">
          <a:xfrm>
            <a:off x="10412057" y="1179095"/>
            <a:ext cx="1105418" cy="8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37" grpId="0" animBg="1"/>
      <p:bldP spid="50" grpId="0" animBg="1"/>
      <p:bldP spid="61" grpId="0" animBg="1"/>
      <p:bldP spid="61" grpId="1" animBg="1"/>
      <p:bldP spid="62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6931137" y="4833834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484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Place all three fuel samples in a room temperature water bath. </a:t>
            </a:r>
          </a:p>
          <a:p>
            <a:r>
              <a:rPr lang="en-US" dirty="0" smtClean="0"/>
              <a:t>Record temperature.</a:t>
            </a:r>
          </a:p>
          <a:p>
            <a:r>
              <a:rPr lang="en-US" dirty="0" smtClean="0"/>
              <a:t>Draw up 11.0 ml of fuel.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4989" y="4344552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777" y="2237302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/>
          <p:nvPr/>
        </p:nvGrpSpPr>
        <p:grpSpPr>
          <a:xfrm>
            <a:off x="6347781" y="2382253"/>
            <a:ext cx="2170578" cy="3594383"/>
            <a:chOff x="6969402" y="1340060"/>
            <a:chExt cx="2708737" cy="4485548"/>
          </a:xfrm>
        </p:grpSpPr>
        <p:sp>
          <p:nvSpPr>
            <p:cNvPr id="27" name="Rectangle 26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87093" y="2514414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B D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2706" y="-3026069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398699" y="-48145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99506" y="4841856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43358" y="4352574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7146" y="2245324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 13"/>
          <p:cNvGrpSpPr/>
          <p:nvPr/>
        </p:nvGrpSpPr>
        <p:grpSpPr>
          <a:xfrm>
            <a:off x="8016150" y="2390275"/>
            <a:ext cx="2170578" cy="3594383"/>
            <a:chOff x="6969402" y="1340060"/>
            <a:chExt cx="2708737" cy="4485548"/>
          </a:xfrm>
        </p:grpSpPr>
        <p:sp>
          <p:nvSpPr>
            <p:cNvPr id="82" name="Rectangle 81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655462" y="2522436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R D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1075" y="-3018047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>
          <a:xfrm>
            <a:off x="9067068" y="-40123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267875" y="4849878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211727" y="4360596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85515" y="2253346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" name="Group 13"/>
          <p:cNvGrpSpPr/>
          <p:nvPr/>
        </p:nvGrpSpPr>
        <p:grpSpPr>
          <a:xfrm>
            <a:off x="9684519" y="2398297"/>
            <a:ext cx="2170578" cy="3594383"/>
            <a:chOff x="6969402" y="1340060"/>
            <a:chExt cx="2708737" cy="4485548"/>
          </a:xfrm>
        </p:grpSpPr>
        <p:sp>
          <p:nvSpPr>
            <p:cNvPr id="93" name="Rectangle 92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0323831" y="2530458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C O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9444" y="-3010025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10735437" y="-32101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05073" y="3925820"/>
            <a:ext cx="6104022" cy="1966127"/>
          </a:xfrm>
          <a:prstGeom prst="cube">
            <a:avLst>
              <a:gd name="adj" fmla="val 39286"/>
            </a:avLst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4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3" grpId="1" animBg="1"/>
      <p:bldP spid="79" grpId="0" animBg="1"/>
      <p:bldP spid="88" grpId="0" animBg="1"/>
      <p:bldP spid="90" grpId="0" animBg="1"/>
      <p:bldP spid="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0026303" y="304802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34325" y="2526620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863257" y="272717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871279" y="2494535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76148" y="288758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84170" y="2510576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484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Time how long it takes the fuel to drain from the pipette. </a:t>
            </a:r>
            <a:endParaRPr lang="en-US" dirty="0" smtClean="0"/>
          </a:p>
          <a:p>
            <a:r>
              <a:rPr lang="en-US" dirty="0" smtClean="0"/>
              <a:t>Start the stopwatch when the valve opens and stop when the level hits 1.0ml.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8013" y="0"/>
            <a:ext cx="4399797" cy="63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504" y="5237246"/>
            <a:ext cx="4668253" cy="16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 animBg="1"/>
      <p:bldP spid="4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6931137" y="4833834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484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Place all three fuel samples in a room temperature water bath. </a:t>
            </a:r>
          </a:p>
          <a:p>
            <a:r>
              <a:rPr lang="en-US" dirty="0" smtClean="0"/>
              <a:t>Record temperature.</a:t>
            </a:r>
          </a:p>
          <a:p>
            <a:r>
              <a:rPr lang="en-US" dirty="0" smtClean="0"/>
              <a:t>Draw up 11.0 ml of fuel.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4989" y="4344552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777" y="2237302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6347781" y="2382253"/>
            <a:ext cx="2170578" cy="3594383"/>
            <a:chOff x="6969402" y="1340060"/>
            <a:chExt cx="2708737" cy="4485548"/>
          </a:xfrm>
        </p:grpSpPr>
        <p:sp>
          <p:nvSpPr>
            <p:cNvPr id="27" name="Rectangle 26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987093" y="2514414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B D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2706" y="-3026069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7398699" y="-48145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99506" y="4841856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43358" y="4352574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7146" y="2245324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/>
          <p:nvPr/>
        </p:nvGrpSpPr>
        <p:grpSpPr>
          <a:xfrm>
            <a:off x="8016150" y="2390275"/>
            <a:ext cx="2170578" cy="3594383"/>
            <a:chOff x="6969402" y="1340060"/>
            <a:chExt cx="2708737" cy="4485548"/>
          </a:xfrm>
        </p:grpSpPr>
        <p:sp>
          <p:nvSpPr>
            <p:cNvPr id="82" name="Rectangle 81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655462" y="2522436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R</a:t>
            </a:r>
            <a:r>
              <a:rPr lang="en-US" sz="2800" dirty="0" smtClean="0">
                <a:latin typeface="Freestyle Script" pitchFamily="66" charset="0"/>
              </a:rPr>
              <a:t> D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1075" y="-3018047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>
          <a:xfrm>
            <a:off x="9067068" y="-40123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267875" y="4849878"/>
            <a:ext cx="1065872" cy="96538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211727" y="4360596"/>
            <a:ext cx="1065872" cy="12380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85515" y="2253346"/>
            <a:ext cx="1127599" cy="34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/>
          <p:nvPr/>
        </p:nvGrpSpPr>
        <p:grpSpPr>
          <a:xfrm>
            <a:off x="9684519" y="2398297"/>
            <a:ext cx="2170578" cy="3594383"/>
            <a:chOff x="6969402" y="1340060"/>
            <a:chExt cx="2708737" cy="4485548"/>
          </a:xfrm>
        </p:grpSpPr>
        <p:sp>
          <p:nvSpPr>
            <p:cNvPr id="93" name="Rectangle 92"/>
            <p:cNvSpPr/>
            <p:nvPr/>
          </p:nvSpPr>
          <p:spPr>
            <a:xfrm rot="18556339">
              <a:off x="8400982" y="5038801"/>
              <a:ext cx="1123813" cy="4361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3043661" flipH="1">
              <a:off x="7170026" y="5026548"/>
              <a:ext cx="1123813" cy="4743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H="1">
              <a:off x="9048026" y="1340060"/>
              <a:ext cx="630113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6969402" y="1356717"/>
              <a:ext cx="740142" cy="356736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0323831" y="2530458"/>
            <a:ext cx="7853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eestyle Script" pitchFamily="66" charset="0"/>
              </a:rPr>
              <a:t>C  O</a:t>
            </a:r>
            <a:endParaRPr lang="en-US" sz="2800" dirty="0">
              <a:latin typeface="Freestyle Script" pitchFamily="66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9444" y="-3010025"/>
            <a:ext cx="714210" cy="504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10735437" y="-32101"/>
            <a:ext cx="110375" cy="47611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05073" y="3925820"/>
            <a:ext cx="6104022" cy="1966127"/>
          </a:xfrm>
          <a:prstGeom prst="cube">
            <a:avLst>
              <a:gd name="adj" fmla="val 39286"/>
            </a:avLst>
          </a:prstGeom>
          <a:solidFill>
            <a:srgbClr val="4472C4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73  E" pathEditMode="relative" ptsTypes="">
                                      <p:cBhvr>
                                        <p:cTn id="4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3" grpId="0" animBg="1"/>
      <p:bldP spid="79" grpId="0" animBg="1"/>
      <p:bldP spid="88" grpId="0" animBg="1"/>
      <p:bldP spid="90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0026303" y="304802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34325" y="2526620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863257" y="272717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871279" y="2494535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76148" y="288758"/>
            <a:ext cx="97622" cy="310247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84170" y="2510576"/>
            <a:ext cx="88230" cy="882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484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Comparing Fuels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03179" cy="4351338"/>
          </a:xfrm>
        </p:spPr>
        <p:txBody>
          <a:bodyPr/>
          <a:lstStyle/>
          <a:p>
            <a:r>
              <a:rPr lang="en-US" dirty="0" smtClean="0"/>
              <a:t>Replace some of the water with water from an ice bath to lower the temperature. </a:t>
            </a:r>
          </a:p>
          <a:p>
            <a:r>
              <a:rPr lang="en-US" dirty="0" smtClean="0"/>
              <a:t>Repeat the procedure.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8013" y="0"/>
            <a:ext cx="4399797" cy="63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0504" y="5237246"/>
            <a:ext cx="4668253" cy="169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5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105"/>
            <a:ext cx="10515600" cy="4612858"/>
          </a:xfrm>
        </p:spPr>
        <p:txBody>
          <a:bodyPr/>
          <a:lstStyle/>
          <a:p>
            <a:r>
              <a:rPr lang="en-US" b="1" dirty="0" smtClean="0"/>
              <a:t>This fuel is a mixture, typically containing 75% saturated hydrocarbons and 25% aromatic hydrocarbons.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Diesel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37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with Burning Petroleum 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carbon that has been trapped underground for millions of years is added to the atmosphere.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867" y="5793284"/>
            <a:ext cx="1943512" cy="6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6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Advantages of Burning Renewable or Biodiesel</a:t>
            </a:r>
            <a:endParaRPr lang="en-US" sz="3600" dirty="0"/>
          </a:p>
        </p:txBody>
      </p:sp>
      <p:pic>
        <p:nvPicPr>
          <p:cNvPr id="4098" name="Picture 2" descr="C:\Users\jburk\AppData\Local\Microsoft\Windows\Temporary Internet Files\Content.IE5\ZKJI2XS4\Paleoclimate_researchers-GeologyP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961" y="1382067"/>
            <a:ext cx="8023345" cy="547593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3461" y="5312979"/>
            <a:ext cx="1990729" cy="6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 rot="19549533">
            <a:off x="2543511" y="2335495"/>
            <a:ext cx="609593" cy="234285"/>
            <a:chOff x="-609594" y="-753977"/>
            <a:chExt cx="1917023" cy="761999"/>
          </a:xfrm>
        </p:grpSpPr>
        <p:sp>
          <p:nvSpPr>
            <p:cNvPr id="6" name="Oval 5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 rot="2711566">
            <a:off x="4177870" y="2771675"/>
            <a:ext cx="609593" cy="234285"/>
            <a:chOff x="-609594" y="-753977"/>
            <a:chExt cx="1917023" cy="761999"/>
          </a:xfrm>
        </p:grpSpPr>
        <p:sp>
          <p:nvSpPr>
            <p:cNvPr id="12" name="Oval 1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rot="20609118">
            <a:off x="5591511" y="2656062"/>
            <a:ext cx="609593" cy="234285"/>
            <a:chOff x="-609594" y="-753977"/>
            <a:chExt cx="1917023" cy="761999"/>
          </a:xfrm>
        </p:grpSpPr>
        <p:sp>
          <p:nvSpPr>
            <p:cNvPr id="17" name="Oval 1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 rot="17177970">
            <a:off x="7005152" y="2540449"/>
            <a:ext cx="609593" cy="234285"/>
            <a:chOff x="-609594" y="-753977"/>
            <a:chExt cx="1917023" cy="761999"/>
          </a:xfrm>
        </p:grpSpPr>
        <p:sp>
          <p:nvSpPr>
            <p:cNvPr id="22" name="Oval 2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 rot="13781365">
            <a:off x="7457097" y="3150049"/>
            <a:ext cx="609593" cy="234285"/>
            <a:chOff x="-609594" y="-753977"/>
            <a:chExt cx="1917023" cy="761999"/>
          </a:xfrm>
        </p:grpSpPr>
        <p:sp>
          <p:nvSpPr>
            <p:cNvPr id="27" name="Oval 2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8237353">
            <a:off x="7909042" y="3759649"/>
            <a:ext cx="609593" cy="234285"/>
            <a:chOff x="-609594" y="-753977"/>
            <a:chExt cx="1917023" cy="761999"/>
          </a:xfrm>
        </p:grpSpPr>
        <p:sp>
          <p:nvSpPr>
            <p:cNvPr id="32" name="Oval 3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rot="16699791">
            <a:off x="8912797" y="3975099"/>
            <a:ext cx="609593" cy="234285"/>
            <a:chOff x="-609594" y="-753977"/>
            <a:chExt cx="1917023" cy="761999"/>
          </a:xfrm>
        </p:grpSpPr>
        <p:sp>
          <p:nvSpPr>
            <p:cNvPr id="37" name="Oval 3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 rot="947158">
            <a:off x="9128276" y="2645528"/>
            <a:ext cx="609593" cy="234285"/>
            <a:chOff x="-609594" y="-753977"/>
            <a:chExt cx="1917023" cy="761999"/>
          </a:xfrm>
        </p:grpSpPr>
        <p:sp>
          <p:nvSpPr>
            <p:cNvPr id="42" name="Oval 4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851E-6 -3.7037E-6 L 3.16851E-6 -0.2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6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Advantages of Burning Renewable or Biodiesel</a:t>
            </a:r>
            <a:endParaRPr lang="en-US" sz="3600" dirty="0"/>
          </a:p>
        </p:txBody>
      </p:sp>
      <p:pic>
        <p:nvPicPr>
          <p:cNvPr id="4098" name="Picture 2" descr="C:\Users\jburk\AppData\Local\Microsoft\Windows\Temporary Internet Files\Content.IE5\ZKJI2XS4\Paleoclimate_researchers-GeologyP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961" y="1382067"/>
            <a:ext cx="8023345" cy="547593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3461" y="5312979"/>
            <a:ext cx="1990729" cy="6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40"/>
          <p:cNvGrpSpPr/>
          <p:nvPr/>
        </p:nvGrpSpPr>
        <p:grpSpPr>
          <a:xfrm rot="947158">
            <a:off x="5565268" y="2677059"/>
            <a:ext cx="609593" cy="234285"/>
            <a:chOff x="-609594" y="-753977"/>
            <a:chExt cx="1917023" cy="761999"/>
          </a:xfrm>
        </p:grpSpPr>
        <p:sp>
          <p:nvSpPr>
            <p:cNvPr id="42" name="Oval 4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Oval 51"/>
          <p:cNvSpPr/>
          <p:nvPr/>
        </p:nvSpPr>
        <p:spPr>
          <a:xfrm>
            <a:off x="4424855" y="5812221"/>
            <a:ext cx="236483" cy="2364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993913" y="5602003"/>
            <a:ext cx="236483" cy="23648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40"/>
          <p:cNvGrpSpPr/>
          <p:nvPr/>
        </p:nvGrpSpPr>
        <p:grpSpPr>
          <a:xfrm rot="947158">
            <a:off x="2627626" y="2514148"/>
            <a:ext cx="609593" cy="234285"/>
            <a:chOff x="-609594" y="-753977"/>
            <a:chExt cx="1917023" cy="761999"/>
          </a:xfrm>
        </p:grpSpPr>
        <p:sp>
          <p:nvSpPr>
            <p:cNvPr id="55" name="Oval 54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4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6851E-6 -3.7037E-6 L 3.16851E-6 -0.2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burk\AppData\Local\Microsoft\Windows\Temporary Internet Files\Content.IE5\L2WUARP6\corn-fiel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372" y="1472045"/>
            <a:ext cx="5881255" cy="3913909"/>
          </a:xfrm>
          <a:prstGeom prst="rect">
            <a:avLst/>
          </a:prstGeom>
          <a:noFill/>
        </p:spPr>
      </p:pic>
      <p:pic>
        <p:nvPicPr>
          <p:cNvPr id="5123" name="Picture 3" descr="C:\Users\jburk\AppData\Local\Microsoft\Windows\Temporary Internet Files\Content.IE5\L2WUARP6\corn-fiel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9297"/>
            <a:ext cx="10326414" cy="6872113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 rot="19549533">
            <a:off x="2338559" y="1058488"/>
            <a:ext cx="609593" cy="234285"/>
            <a:chOff x="-609594" y="-753977"/>
            <a:chExt cx="1917023" cy="761999"/>
          </a:xfrm>
        </p:grpSpPr>
        <p:sp>
          <p:nvSpPr>
            <p:cNvPr id="7" name="Oval 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 rot="2711566">
            <a:off x="3972918" y="1494668"/>
            <a:ext cx="609593" cy="234285"/>
            <a:chOff x="-609594" y="-753977"/>
            <a:chExt cx="1917023" cy="761999"/>
          </a:xfrm>
        </p:grpSpPr>
        <p:sp>
          <p:nvSpPr>
            <p:cNvPr id="12" name="Oval 1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 rot="20609118">
            <a:off x="5386559" y="1379055"/>
            <a:ext cx="609593" cy="234285"/>
            <a:chOff x="-609594" y="-753977"/>
            <a:chExt cx="1917023" cy="761999"/>
          </a:xfrm>
        </p:grpSpPr>
        <p:sp>
          <p:nvSpPr>
            <p:cNvPr id="17" name="Oval 1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 rot="17177970">
            <a:off x="6800200" y="1263442"/>
            <a:ext cx="609593" cy="234285"/>
            <a:chOff x="-609594" y="-753977"/>
            <a:chExt cx="1917023" cy="761999"/>
          </a:xfrm>
        </p:grpSpPr>
        <p:sp>
          <p:nvSpPr>
            <p:cNvPr id="22" name="Oval 2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 rot="13781365">
            <a:off x="7252145" y="1873042"/>
            <a:ext cx="609593" cy="234285"/>
            <a:chOff x="-609594" y="-753977"/>
            <a:chExt cx="1917023" cy="761999"/>
          </a:xfrm>
        </p:grpSpPr>
        <p:sp>
          <p:nvSpPr>
            <p:cNvPr id="27" name="Oval 2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 rot="18237353">
            <a:off x="7704090" y="2482642"/>
            <a:ext cx="609593" cy="234285"/>
            <a:chOff x="-609594" y="-753977"/>
            <a:chExt cx="1917023" cy="761999"/>
          </a:xfrm>
        </p:grpSpPr>
        <p:sp>
          <p:nvSpPr>
            <p:cNvPr id="32" name="Oval 3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 rot="16699791">
            <a:off x="8707845" y="2698092"/>
            <a:ext cx="609593" cy="234285"/>
            <a:chOff x="-609594" y="-753977"/>
            <a:chExt cx="1917023" cy="761999"/>
          </a:xfrm>
        </p:grpSpPr>
        <p:sp>
          <p:nvSpPr>
            <p:cNvPr id="37" name="Oval 36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 rot="947158">
            <a:off x="8923324" y="1368521"/>
            <a:ext cx="609593" cy="234285"/>
            <a:chOff x="-609594" y="-753977"/>
            <a:chExt cx="1917023" cy="761999"/>
          </a:xfrm>
        </p:grpSpPr>
        <p:sp>
          <p:nvSpPr>
            <p:cNvPr id="42" name="Oval 41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979" y="5312979"/>
            <a:ext cx="1990729" cy="62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Group 86"/>
          <p:cNvGrpSpPr/>
          <p:nvPr/>
        </p:nvGrpSpPr>
        <p:grpSpPr>
          <a:xfrm rot="19549533">
            <a:off x="2333299" y="1084760"/>
            <a:ext cx="609593" cy="234285"/>
            <a:chOff x="-609594" y="-753977"/>
            <a:chExt cx="1917023" cy="761999"/>
          </a:xfrm>
        </p:grpSpPr>
        <p:sp>
          <p:nvSpPr>
            <p:cNvPr id="88" name="Oval 87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 rot="2711566">
            <a:off x="3967658" y="1520940"/>
            <a:ext cx="609593" cy="234285"/>
            <a:chOff x="-609594" y="-753977"/>
            <a:chExt cx="1917023" cy="761999"/>
          </a:xfrm>
        </p:grpSpPr>
        <p:sp>
          <p:nvSpPr>
            <p:cNvPr id="93" name="Oval 92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 rot="20609118">
            <a:off x="5381299" y="1405327"/>
            <a:ext cx="609593" cy="234285"/>
            <a:chOff x="-609594" y="-753977"/>
            <a:chExt cx="1917023" cy="761999"/>
          </a:xfrm>
        </p:grpSpPr>
        <p:sp>
          <p:nvSpPr>
            <p:cNvPr id="98" name="Oval 97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 rot="17177970">
            <a:off x="6794940" y="1289714"/>
            <a:ext cx="609593" cy="234285"/>
            <a:chOff x="-609594" y="-753977"/>
            <a:chExt cx="1917023" cy="761999"/>
          </a:xfrm>
        </p:grpSpPr>
        <p:sp>
          <p:nvSpPr>
            <p:cNvPr id="103" name="Oval 102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 rot="13781365">
            <a:off x="7246885" y="1899314"/>
            <a:ext cx="609593" cy="234285"/>
            <a:chOff x="-609594" y="-753977"/>
            <a:chExt cx="1917023" cy="761999"/>
          </a:xfrm>
        </p:grpSpPr>
        <p:sp>
          <p:nvSpPr>
            <p:cNvPr id="108" name="Oval 107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 rot="18237353">
            <a:off x="7698830" y="2508914"/>
            <a:ext cx="609593" cy="234285"/>
            <a:chOff x="-609594" y="-753977"/>
            <a:chExt cx="1917023" cy="761999"/>
          </a:xfrm>
        </p:grpSpPr>
        <p:sp>
          <p:nvSpPr>
            <p:cNvPr id="113" name="Oval 112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 rot="16699791">
            <a:off x="8702585" y="2724364"/>
            <a:ext cx="609593" cy="234285"/>
            <a:chOff x="-609594" y="-753977"/>
            <a:chExt cx="1917023" cy="761999"/>
          </a:xfrm>
        </p:grpSpPr>
        <p:sp>
          <p:nvSpPr>
            <p:cNvPr id="118" name="Oval 117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 rot="947158">
            <a:off x="8918064" y="1394793"/>
            <a:ext cx="609593" cy="234285"/>
            <a:chOff x="-609594" y="-753977"/>
            <a:chExt cx="1917023" cy="761999"/>
          </a:xfrm>
        </p:grpSpPr>
        <p:sp>
          <p:nvSpPr>
            <p:cNvPr id="123" name="Oval 122"/>
            <p:cNvSpPr/>
            <p:nvPr/>
          </p:nvSpPr>
          <p:spPr>
            <a:xfrm>
              <a:off x="-24062" y="-745957"/>
              <a:ext cx="745958" cy="7459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-609594" y="-753977"/>
              <a:ext cx="1917023" cy="761999"/>
              <a:chOff x="-609594" y="-753977"/>
              <a:chExt cx="1917023" cy="76199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561471" y="-737936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-609594" y="-753977"/>
                <a:ext cx="745958" cy="7459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44427  E" pathEditMode="relative" ptsTypes="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27  E" pathEditMode="relative" ptsTypes="">
                                      <p:cBhvr>
                                        <p:cTn id="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365125"/>
            <a:ext cx="11098924" cy="1325563"/>
          </a:xfrm>
        </p:spPr>
        <p:txBody>
          <a:bodyPr/>
          <a:lstStyle/>
          <a:p>
            <a:r>
              <a:rPr lang="en-US" dirty="0" smtClean="0"/>
              <a:t>The Chemistry of Renewable and 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95" y="1365322"/>
            <a:ext cx="10515600" cy="4612858"/>
          </a:xfrm>
        </p:spPr>
        <p:txBody>
          <a:bodyPr/>
          <a:lstStyle/>
          <a:p>
            <a:r>
              <a:rPr lang="en-US" b="1" dirty="0" smtClean="0"/>
              <a:t>Fats and oils are classified in a group of compounds called triglycerides.</a:t>
            </a:r>
          </a:p>
          <a:p>
            <a:r>
              <a:rPr lang="en-US" b="1" dirty="0" smtClean="0"/>
              <a:t>These molecules are made up of a glycerol and three fatty acid molecules.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957" y="192847"/>
            <a:ext cx="10515600" cy="1325563"/>
          </a:xfrm>
        </p:spPr>
        <p:txBody>
          <a:bodyPr/>
          <a:lstStyle/>
          <a:p>
            <a:r>
              <a:rPr lang="en-US" dirty="0" smtClean="0"/>
              <a:t> Triglycerides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2747" y="3134246"/>
            <a:ext cx="3038681" cy="217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TextBox 132"/>
          <p:cNvSpPr txBox="1"/>
          <p:nvPr/>
        </p:nvSpPr>
        <p:spPr>
          <a:xfrm>
            <a:off x="5327342" y="2663687"/>
            <a:ext cx="157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Fatty Acids</a:t>
            </a:r>
            <a:endParaRPr lang="en-US" sz="24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3014837" y="4154556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Glycerol</a:t>
            </a:r>
            <a:endParaRPr lang="en-US" sz="2400" b="1" dirty="0"/>
          </a:p>
        </p:txBody>
      </p:sp>
      <p:sp>
        <p:nvSpPr>
          <p:cNvPr id="135" name="Left Brace 134"/>
          <p:cNvSpPr/>
          <p:nvPr/>
        </p:nvSpPr>
        <p:spPr>
          <a:xfrm>
            <a:off x="4280421" y="3525078"/>
            <a:ext cx="278296" cy="1563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6" name="Left Brace 135"/>
          <p:cNvSpPr/>
          <p:nvPr/>
        </p:nvSpPr>
        <p:spPr>
          <a:xfrm rot="5400000">
            <a:off x="5963447" y="2093844"/>
            <a:ext cx="245166" cy="2193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0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3" grpId="0"/>
      <p:bldP spid="134" grpId="0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681</Words>
  <Application>Microsoft Office PowerPoint</Application>
  <PresentationFormat>Custom</PresentationFormat>
  <Paragraphs>96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Custom Design</vt:lpstr>
      <vt:lpstr>1_Office Theme</vt:lpstr>
      <vt:lpstr>More Fuel: Biodiesel and Renewable Diesel</vt:lpstr>
      <vt:lpstr>Diesel </vt:lpstr>
      <vt:lpstr>Diesel </vt:lpstr>
      <vt:lpstr>Concerns with Burning Petroleum Diesel</vt:lpstr>
      <vt:lpstr>Advantages of Burning Renewable or Biodiesel</vt:lpstr>
      <vt:lpstr>Advantages of Burning Renewable or Biodiesel</vt:lpstr>
      <vt:lpstr>Slide 7</vt:lpstr>
      <vt:lpstr>The Chemistry of Renewable and Biodiesel</vt:lpstr>
      <vt:lpstr> Triglycerides</vt:lpstr>
      <vt:lpstr> Saturated vs Unsaturated Triglycerides</vt:lpstr>
      <vt:lpstr> Saturated vs Unsaturated Triglycerides</vt:lpstr>
      <vt:lpstr> Saturated vs Unsaturated Triglycerides</vt:lpstr>
      <vt:lpstr> Saturated vs Unsaturated Triglycerides</vt:lpstr>
      <vt:lpstr>Triglyceride to Biodiesel </vt:lpstr>
      <vt:lpstr>Triglyceride to Renewable Diesel  </vt:lpstr>
      <vt:lpstr>Biodiesel Lab Procedure</vt:lpstr>
      <vt:lpstr>Biodiesel Lab Procedure</vt:lpstr>
      <vt:lpstr>Biodiesel Lab Procedure</vt:lpstr>
      <vt:lpstr>Biodiesel Lab Procedure</vt:lpstr>
      <vt:lpstr>Biodiesel Lab Procedure</vt:lpstr>
      <vt:lpstr>Biodiesel Lab Procedure</vt:lpstr>
      <vt:lpstr>Biodiesel Lab Procedure</vt:lpstr>
      <vt:lpstr>Biodiesel Lab Procedure</vt:lpstr>
      <vt:lpstr>Comparing Fuels </vt:lpstr>
      <vt:lpstr>Comparing Fuels </vt:lpstr>
      <vt:lpstr>Comparing Fuels </vt:lpstr>
      <vt:lpstr>Comparing Fuels </vt:lpstr>
      <vt:lpstr>Comparing Fuels </vt:lpstr>
      <vt:lpstr>Comparing Fuels </vt:lpstr>
      <vt:lpstr>Slide 30</vt:lpstr>
    </vt:vector>
  </TitlesOfParts>
  <Company>Newton Public Schools, USD 373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Fair, Lacie</dc:creator>
  <cp:lastModifiedBy>jburk</cp:lastModifiedBy>
  <cp:revision>14</cp:revision>
  <dcterms:created xsi:type="dcterms:W3CDTF">2018-05-22T20:14:02Z</dcterms:created>
  <dcterms:modified xsi:type="dcterms:W3CDTF">2019-03-16T19:49:52Z</dcterms:modified>
</cp:coreProperties>
</file>