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sldIdLst>
    <p:sldId id="257" r:id="rId4"/>
    <p:sldId id="263" r:id="rId5"/>
    <p:sldId id="262" r:id="rId6"/>
    <p:sldId id="283" r:id="rId7"/>
    <p:sldId id="265" r:id="rId8"/>
    <p:sldId id="270" r:id="rId9"/>
    <p:sldId id="286" r:id="rId10"/>
    <p:sldId id="288" r:id="rId11"/>
    <p:sldId id="266" r:id="rId12"/>
    <p:sldId id="261" r:id="rId13"/>
    <p:sldId id="289" r:id="rId14"/>
    <p:sldId id="290" r:id="rId15"/>
    <p:sldId id="291" r:id="rId16"/>
    <p:sldId id="287" r:id="rId17"/>
    <p:sldId id="285" r:id="rId18"/>
    <p:sldId id="278"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316" y="1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solidFill>
          <a:schemeClr val="accent1">
            <a:alpha val="47000"/>
          </a:schemeClr>
        </a:solidFill>
        <a:ln w="44450">
          <a:solidFill>
            <a:schemeClr val="accent1"/>
          </a:solid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Freshwater Uses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FB7-44D0-B0BA-29121A08EEF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AEFC-49A9-ACDA-68002B0E362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FB7-44D0-B0BA-29121A08EEF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FB7-44D0-B0BA-29121A08EEF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Agriculture</c:v>
                </c:pt>
                <c:pt idx="1">
                  <c:v>Electricity Production</c:v>
                </c:pt>
                <c:pt idx="2">
                  <c:v>Homes &amp; Businesses</c:v>
                </c:pt>
                <c:pt idx="3">
                  <c:v>Manufacturing &amp; Mining</c:v>
                </c:pt>
              </c:strCache>
            </c:strRef>
          </c:cat>
          <c:val>
            <c:numRef>
              <c:f>Sheet1!$B$2:$B$5</c:f>
              <c:numCache>
                <c:formatCode>General</c:formatCode>
                <c:ptCount val="4"/>
                <c:pt idx="0">
                  <c:v>42</c:v>
                </c:pt>
                <c:pt idx="1">
                  <c:v>39</c:v>
                </c:pt>
                <c:pt idx="2">
                  <c:v>11</c:v>
                </c:pt>
                <c:pt idx="3">
                  <c:v>8</c:v>
                </c:pt>
              </c:numCache>
            </c:numRef>
          </c:val>
          <c:extLst>
            <c:ext xmlns:c16="http://schemas.microsoft.com/office/drawing/2014/chart" uri="{C3380CC4-5D6E-409C-BE32-E72D297353CC}">
              <c16:uniqueId val="{00000000-AEFC-49A9-ACDA-68002B0E362D}"/>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E3C353-8F31-4EEF-8B06-C8DFF097D527}"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29328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2155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931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89223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E3C353-8F31-4EEF-8B06-C8DFF097D527}"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1601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3C353-8F31-4EEF-8B06-C8DFF097D527}"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6323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3C353-8F31-4EEF-8B06-C8DFF097D527}"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00384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3C353-8F31-4EEF-8B06-C8DFF097D527}"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46272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3C353-8F31-4EEF-8B06-C8DFF097D527}"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38171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7069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0317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3C353-8F31-4EEF-8B06-C8DFF097D527}" type="datetimeFigureOut">
              <a:rPr lang="en-US" smtClean="0"/>
              <a:t>6/7/2023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912E-AB9E-4C28-988B-7D2BBEB5BA15}" type="slidenum">
              <a:rPr lang="en-US" smtClean="0"/>
              <a:t>‹#›</a:t>
            </a:fld>
            <a:endParaRPr lang="en-US"/>
          </a:p>
        </p:txBody>
      </p:sp>
    </p:spTree>
    <p:extLst>
      <p:ext uri="{BB962C8B-B14F-4D97-AF65-F5344CB8AC3E}">
        <p14:creationId xmlns:p14="http://schemas.microsoft.com/office/powerpoint/2010/main" val="36400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grpSp>
        <p:nvGrpSpPr>
          <p:cNvPr id="14" name="Group 13"/>
          <p:cNvGrpSpPr/>
          <p:nvPr userDrawn="1"/>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5256281" y="5334223"/>
              <a:ext cx="1691057" cy="1552959"/>
            </a:xfrm>
            <a:prstGeom prst="rect">
              <a:avLst/>
            </a:prstGeom>
          </p:spPr>
        </p:pic>
      </p:gr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4625" y="867690"/>
            <a:ext cx="3202750" cy="2619977"/>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6" name="Group 25"/>
          <p:cNvGrpSpPr/>
          <p:nvPr userDrawn="1"/>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helanpud.org/conservationhome/water-conservation/water-use-calculator"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www.kscorn.com/" TargetMode="Externa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700592" cy="2387600"/>
          </a:xfrm>
        </p:spPr>
        <p:txBody>
          <a:bodyPr/>
          <a:lstStyle/>
          <a:p>
            <a:r>
              <a:rPr lang="en-US" dirty="0"/>
              <a:t>Water Conservation</a:t>
            </a:r>
          </a:p>
        </p:txBody>
      </p:sp>
      <p:sp>
        <p:nvSpPr>
          <p:cNvPr id="3" name="Subtitle 2"/>
          <p:cNvSpPr>
            <a:spLocks noGrp="1"/>
          </p:cNvSpPr>
          <p:nvPr>
            <p:ph type="subTitle" idx="1"/>
          </p:nvPr>
        </p:nvSpPr>
        <p:spPr>
          <a:xfrm>
            <a:off x="1881809" y="3509963"/>
            <a:ext cx="9144000" cy="1655762"/>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33499">
            <a:off x="-2862309" y="400020"/>
            <a:ext cx="8295805" cy="5530537"/>
          </a:xfrm>
          <a:prstGeom prst="rect">
            <a:avLst/>
          </a:prstGeom>
        </p:spPr>
      </p:pic>
    </p:spTree>
    <p:extLst>
      <p:ext uri="{BB962C8B-B14F-4D97-AF65-F5344CB8AC3E}">
        <p14:creationId xmlns:p14="http://schemas.microsoft.com/office/powerpoint/2010/main" val="65081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83" y="1076320"/>
            <a:ext cx="7715865" cy="3092557"/>
          </a:xfrm>
        </p:spPr>
        <p:txBody>
          <a:bodyPr>
            <a:normAutofit fontScale="92500" lnSpcReduction="10000"/>
          </a:bodyPr>
          <a:lstStyle/>
          <a:p>
            <a:r>
              <a:rPr lang="en-US" dirty="0"/>
              <a:t>How much water do you use in a day’s time? </a:t>
            </a:r>
          </a:p>
          <a:p>
            <a:pPr marL="0" indent="0">
              <a:buNone/>
            </a:pPr>
            <a:endParaRPr lang="en-US" dirty="0"/>
          </a:p>
          <a:p>
            <a:r>
              <a:rPr lang="en-US" dirty="0"/>
              <a:t>Make a list of all the things you do in your day that require water use</a:t>
            </a:r>
          </a:p>
          <a:p>
            <a:endParaRPr lang="en-US" dirty="0"/>
          </a:p>
          <a:p>
            <a:r>
              <a:rPr lang="en-US" dirty="0"/>
              <a:t>Make a guess as to how many gallons of water you personally are responsible for using each day or year.</a:t>
            </a:r>
          </a:p>
        </p:txBody>
      </p:sp>
      <p:sp>
        <p:nvSpPr>
          <p:cNvPr id="4" name="Title 1"/>
          <p:cNvSpPr>
            <a:spLocks noGrp="1"/>
          </p:cNvSpPr>
          <p:nvPr>
            <p:ph type="title"/>
          </p:nvPr>
        </p:nvSpPr>
        <p:spPr>
          <a:xfrm>
            <a:off x="71283" y="0"/>
            <a:ext cx="10515600" cy="1325563"/>
          </a:xfrm>
        </p:spPr>
        <p:txBody>
          <a:bodyPr/>
          <a:lstStyle/>
          <a:p>
            <a:r>
              <a:rPr lang="en-US" dirty="0"/>
              <a:t>Flow Rate Activity</a:t>
            </a:r>
          </a:p>
        </p:txBody>
      </p:sp>
      <p:sp>
        <p:nvSpPr>
          <p:cNvPr id="5" name="TextBox 4">
            <a:extLst>
              <a:ext uri="{FF2B5EF4-FFF2-40B4-BE49-F238E27FC236}">
                <a16:creationId xmlns:a16="http://schemas.microsoft.com/office/drawing/2014/main" id="{B3BA0679-A1B8-4D7B-ADBA-C91EFE34FE3E}"/>
              </a:ext>
            </a:extLst>
          </p:cNvPr>
          <p:cNvSpPr txBox="1"/>
          <p:nvPr/>
        </p:nvSpPr>
        <p:spPr>
          <a:xfrm>
            <a:off x="943897" y="4972005"/>
            <a:ext cx="3254478" cy="523220"/>
          </a:xfrm>
          <a:prstGeom prst="rect">
            <a:avLst/>
          </a:prstGeom>
          <a:noFill/>
        </p:spPr>
        <p:txBody>
          <a:bodyPr wrap="square" rtlCol="0">
            <a:spAutoFit/>
          </a:bodyPr>
          <a:lstStyle/>
          <a:p>
            <a:r>
              <a:rPr lang="en-US" sz="2800" dirty="0">
                <a:hlinkClick r:id="rId2"/>
              </a:rPr>
              <a:t>Water Use Calculator</a:t>
            </a:r>
            <a:endParaRPr lang="en-US" sz="2800" dirty="0"/>
          </a:p>
        </p:txBody>
      </p:sp>
      <p:pic>
        <p:nvPicPr>
          <p:cNvPr id="1026" name="Picture 2" descr="Pie chart of our water use">
            <a:extLst>
              <a:ext uri="{FF2B5EF4-FFF2-40B4-BE49-F238E27FC236}">
                <a16:creationId xmlns:a16="http://schemas.microsoft.com/office/drawing/2014/main" id="{4AEE2886-601E-40B1-B16F-188C28412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425" y="295275"/>
            <a:ext cx="4413383" cy="529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5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916" y="1002584"/>
            <a:ext cx="10515600" cy="4412385"/>
          </a:xfrm>
        </p:spPr>
        <p:txBody>
          <a:bodyPr>
            <a:normAutofit fontScale="92500" lnSpcReduction="20000"/>
          </a:bodyPr>
          <a:lstStyle/>
          <a:p>
            <a:endParaRPr lang="en-US" dirty="0"/>
          </a:p>
          <a:p>
            <a:pPr lvl="0"/>
            <a:r>
              <a:rPr lang="en-US" dirty="0"/>
              <a:t>Hold the jug above the bowl or large beaker. Remove the tape and start the timer.  </a:t>
            </a:r>
          </a:p>
          <a:p>
            <a:pPr lvl="0"/>
            <a:endParaRPr lang="en-US" dirty="0"/>
          </a:p>
          <a:p>
            <a:r>
              <a:rPr lang="en-US" dirty="0"/>
              <a:t>After 1 minute, place your finger over the hole on the bottom of the jug to stop the water.  Hold the jug over the sink.  Tilt the jug to the side so the tape can be replaced. </a:t>
            </a:r>
          </a:p>
          <a:p>
            <a:endParaRPr lang="en-US" dirty="0"/>
          </a:p>
          <a:p>
            <a:r>
              <a:rPr lang="en-US" dirty="0"/>
              <a:t>Use a graduated cylinder to measure the water that was collected.  The amount of water collected is labeled mL/min</a:t>
            </a:r>
          </a:p>
          <a:p>
            <a:endParaRPr lang="en-US" dirty="0"/>
          </a:p>
          <a:p>
            <a:r>
              <a:rPr lang="en-US" dirty="0"/>
              <a:t>Repeat using each jug in the room. </a:t>
            </a:r>
          </a:p>
          <a:p>
            <a:endParaRPr lang="en-US" dirty="0"/>
          </a:p>
        </p:txBody>
      </p:sp>
      <p:sp>
        <p:nvSpPr>
          <p:cNvPr id="4" name="Title 1"/>
          <p:cNvSpPr>
            <a:spLocks noGrp="1"/>
          </p:cNvSpPr>
          <p:nvPr>
            <p:ph type="title"/>
          </p:nvPr>
        </p:nvSpPr>
        <p:spPr>
          <a:xfrm>
            <a:off x="385916" y="0"/>
            <a:ext cx="10515600" cy="1325563"/>
          </a:xfrm>
        </p:spPr>
        <p:txBody>
          <a:bodyPr/>
          <a:lstStyle/>
          <a:p>
            <a:r>
              <a:rPr lang="en-US" dirty="0"/>
              <a:t>Flow Rate Activity Part 1:  </a:t>
            </a:r>
            <a:r>
              <a:rPr lang="en-US" dirty="0">
                <a:highlight>
                  <a:srgbClr val="FFFF00"/>
                </a:highlight>
              </a:rPr>
              <a:t>(pages S4-S5)</a:t>
            </a:r>
          </a:p>
        </p:txBody>
      </p:sp>
      <p:pic>
        <p:nvPicPr>
          <p:cNvPr id="2" name="Picture 1" descr="c# - Generate complex (non-convex) polyhedron UV mapping - Stack Overfl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00" y="4294296"/>
            <a:ext cx="1681009" cy="2241345"/>
          </a:xfrm>
          <a:prstGeom prst="rect">
            <a:avLst/>
          </a:prstGeom>
        </p:spPr>
      </p:pic>
    </p:spTree>
    <p:extLst>
      <p:ext uri="{BB962C8B-B14F-4D97-AF65-F5344CB8AC3E}">
        <p14:creationId xmlns:p14="http://schemas.microsoft.com/office/powerpoint/2010/main" val="190843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646" y="845120"/>
            <a:ext cx="11809396" cy="4412385"/>
          </a:xfrm>
        </p:spPr>
        <p:txBody>
          <a:bodyPr>
            <a:normAutofit/>
          </a:bodyPr>
          <a:lstStyle/>
          <a:p>
            <a:pPr marL="0" marR="0" lvl="0" indent="0">
              <a:lnSpc>
                <a:spcPct val="107000"/>
              </a:lnSpc>
              <a:spcBef>
                <a:spcPts val="0"/>
              </a:spcBef>
              <a:spcAft>
                <a:spcPts val="800"/>
              </a:spcAft>
              <a:buNone/>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 the flow rate of things in your building: Sinks, fountains, showers</a:t>
            </a:r>
          </a:p>
          <a:p>
            <a:pPr marL="0" marR="0" lvl="0" indent="0">
              <a:lnSpc>
                <a:spcPct val="107000"/>
              </a:lnSpc>
              <a:spcBef>
                <a:spcPts val="0"/>
              </a:spcBef>
              <a:spcAft>
                <a:spcPts val="800"/>
              </a:spcAft>
              <a:buNone/>
              <a:tabLst>
                <a:tab pos="457200" algn="l"/>
              </a:tabLst>
            </a:pP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measure the flow rate of the classroom sinks by timing how long it takes for a 500 mL beaker to fill. Divide 500 by your time. The answer will be in mL/sec. This can be converted to mL/min. by dividing the answer by 60. And converted to L/min. by further dividing it by 1,000.</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___________mL/sec   or ___________mL/min  or ___________ L/min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dirty="0"/>
          </a:p>
          <a:p>
            <a:endParaRPr lang="en-US" dirty="0"/>
          </a:p>
        </p:txBody>
      </p:sp>
      <p:sp>
        <p:nvSpPr>
          <p:cNvPr id="4" name="Title 1"/>
          <p:cNvSpPr>
            <a:spLocks noGrp="1"/>
          </p:cNvSpPr>
          <p:nvPr>
            <p:ph type="title"/>
          </p:nvPr>
        </p:nvSpPr>
        <p:spPr>
          <a:xfrm>
            <a:off x="266646" y="-89452"/>
            <a:ext cx="10515600" cy="1013792"/>
          </a:xfrm>
        </p:spPr>
        <p:txBody>
          <a:bodyPr/>
          <a:lstStyle/>
          <a:p>
            <a:r>
              <a:rPr lang="en-US" dirty="0"/>
              <a:t>Flow Rate Activity Part 2: </a:t>
            </a:r>
            <a:r>
              <a:rPr lang="en-US" dirty="0">
                <a:highlight>
                  <a:srgbClr val="FFFF00"/>
                </a:highlight>
              </a:rPr>
              <a:t>(pages S4-S5)</a:t>
            </a:r>
            <a:endParaRPr lang="en-US" dirty="0"/>
          </a:p>
        </p:txBody>
      </p:sp>
    </p:spTree>
    <p:extLst>
      <p:ext uri="{BB962C8B-B14F-4D97-AF65-F5344CB8AC3E}">
        <p14:creationId xmlns:p14="http://schemas.microsoft.com/office/powerpoint/2010/main" val="320657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646" y="845120"/>
            <a:ext cx="11809396" cy="4969271"/>
          </a:xfrm>
        </p:spPr>
        <p:txBody>
          <a:bodyPr>
            <a:normAutofit fontScale="92500"/>
          </a:bodyPr>
          <a:lstStyle/>
          <a:p>
            <a:pPr marL="0" marR="0" lvl="0" indent="0">
              <a:lnSpc>
                <a:spcPct val="107000"/>
              </a:lnSpc>
              <a:spcBef>
                <a:spcPts val="0"/>
              </a:spcBef>
              <a:spcAft>
                <a:spcPts val="800"/>
              </a:spcAft>
              <a:buNone/>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Estimate the amount of water you use daily.</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R="0" indent="0">
              <a:lnSpc>
                <a:spcPct val="107000"/>
              </a:lnSpc>
              <a:spcBef>
                <a:spcPts val="0"/>
              </a:spcBef>
              <a:spcAft>
                <a:spcPts val="800"/>
              </a:spcAft>
              <a:buNone/>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One toilet flush uses 5 gal. of water.</a:t>
            </a:r>
            <a:b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10-minute shower uses 100 gal. of water.</a:t>
            </a:r>
            <a:b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fill half a full bathtub takes 50 gal. of water.</a:t>
            </a:r>
            <a:b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Brushing teeth takes 2 gal. of water.</a:t>
            </a:r>
            <a:b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dishwasher uses 10 gal. of water.</a:t>
            </a:r>
            <a:b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clothes washer uses 50 gal. of water</a:t>
            </a:r>
          </a:p>
          <a:p>
            <a:pPr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average, each of us uses about 70 gal. of water every day. Using the above information, calculate your daily water use. Use your own data collected to figure out how much your shower uses.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 Fact: In pioneer days, it is estimated that people used only 5 gal. of water per 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dirty="0"/>
          </a:p>
          <a:p>
            <a:endParaRPr lang="en-US" dirty="0"/>
          </a:p>
        </p:txBody>
      </p:sp>
      <p:sp>
        <p:nvSpPr>
          <p:cNvPr id="4" name="Title 1"/>
          <p:cNvSpPr>
            <a:spLocks noGrp="1"/>
          </p:cNvSpPr>
          <p:nvPr>
            <p:ph type="title"/>
          </p:nvPr>
        </p:nvSpPr>
        <p:spPr>
          <a:xfrm>
            <a:off x="266646" y="-89452"/>
            <a:ext cx="10515600" cy="1013792"/>
          </a:xfrm>
        </p:spPr>
        <p:txBody>
          <a:bodyPr/>
          <a:lstStyle/>
          <a:p>
            <a:r>
              <a:rPr lang="en-US" dirty="0"/>
              <a:t>Flow Rate Activity Part 3: </a:t>
            </a:r>
            <a:r>
              <a:rPr lang="en-US" dirty="0">
                <a:highlight>
                  <a:srgbClr val="FFFF00"/>
                </a:highlight>
              </a:rPr>
              <a:t>(pages S4-S5)</a:t>
            </a:r>
            <a:endParaRPr lang="en-US" dirty="0"/>
          </a:p>
        </p:txBody>
      </p:sp>
    </p:spTree>
    <p:extLst>
      <p:ext uri="{BB962C8B-B14F-4D97-AF65-F5344CB8AC3E}">
        <p14:creationId xmlns:p14="http://schemas.microsoft.com/office/powerpoint/2010/main" val="270209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107"/>
            <a:ext cx="10515600" cy="1325563"/>
          </a:xfrm>
        </p:spPr>
        <p:txBody>
          <a:bodyPr/>
          <a:lstStyle/>
          <a:p>
            <a:r>
              <a:rPr lang="en-US" dirty="0"/>
              <a:t>Article: Water in The Heartland </a:t>
            </a:r>
            <a:br>
              <a:rPr lang="en-US" dirty="0"/>
            </a:br>
            <a:r>
              <a:rPr lang="en-US" dirty="0">
                <a:highlight>
                  <a:srgbClr val="FFFF00"/>
                </a:highlight>
              </a:rPr>
              <a:t>(pages S1-S3 or T9-T10)</a:t>
            </a:r>
            <a:endParaRPr lang="en-US" dirty="0"/>
          </a:p>
        </p:txBody>
      </p:sp>
      <p:sp>
        <p:nvSpPr>
          <p:cNvPr id="3" name="Content Placeholder 2"/>
          <p:cNvSpPr>
            <a:spLocks noGrp="1"/>
          </p:cNvSpPr>
          <p:nvPr>
            <p:ph idx="1"/>
          </p:nvPr>
        </p:nvSpPr>
        <p:spPr>
          <a:xfrm>
            <a:off x="838200" y="1701428"/>
            <a:ext cx="10515600" cy="4351338"/>
          </a:xfrm>
        </p:spPr>
        <p:txBody>
          <a:bodyPr/>
          <a:lstStyle/>
          <a:p>
            <a:pPr marL="0" indent="0">
              <a:buNone/>
            </a:pPr>
            <a:r>
              <a:rPr lang="en-US" dirty="0"/>
              <a:t>-Divide the sections of the article among the group.</a:t>
            </a:r>
          </a:p>
          <a:p>
            <a:pPr marL="0" indent="0">
              <a:buNone/>
            </a:pPr>
            <a:endParaRPr lang="en-US" dirty="0"/>
          </a:p>
          <a:p>
            <a:pPr marL="0" indent="0">
              <a:buNone/>
            </a:pPr>
            <a:r>
              <a:rPr lang="en-US" dirty="0"/>
              <a:t>-Take a few minutes to read the article then you can discuss your section with your group.</a:t>
            </a:r>
          </a:p>
          <a:p>
            <a:pPr marL="0" indent="0">
              <a:buNone/>
            </a:pPr>
            <a:endParaRPr lang="en-US" dirty="0"/>
          </a:p>
          <a:p>
            <a:pPr marL="0" indent="0">
              <a:buNone/>
            </a:pPr>
            <a:r>
              <a:rPr lang="en-US" dirty="0"/>
              <a:t>-Use the Focused Note Taking guide to assist you </a:t>
            </a:r>
          </a:p>
          <a:p>
            <a:pPr marL="0" indent="0">
              <a:buNone/>
            </a:pPr>
            <a:endParaRPr lang="en-US" dirty="0"/>
          </a:p>
          <a:p>
            <a:pPr marL="0" indent="0">
              <a:buNone/>
            </a:pPr>
            <a:r>
              <a:rPr lang="en-US" dirty="0"/>
              <a:t>-Pick someone from your group to share what you learned with the class.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584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r>
              <a:rPr lang="en-US" dirty="0"/>
              <a:t>How does this fit into your classroom?</a:t>
            </a:r>
          </a:p>
          <a:p>
            <a:endParaRPr lang="en-US"/>
          </a:p>
          <a:p>
            <a:endParaRPr lang="en-US" dirty="0"/>
          </a:p>
          <a:p>
            <a:r>
              <a:rPr lang="en-US" dirty="0"/>
              <a:t>What are some ways you can modify this lesson?</a:t>
            </a:r>
          </a:p>
        </p:txBody>
      </p:sp>
    </p:spTree>
    <p:extLst>
      <p:ext uri="{BB962C8B-B14F-4D97-AF65-F5344CB8AC3E}">
        <p14:creationId xmlns:p14="http://schemas.microsoft.com/office/powerpoint/2010/main" val="428219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838" y="2626854"/>
            <a:ext cx="6678202" cy="452628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pPr algn="ctr">
              <a:lnSpc>
                <a:spcPct val="120000"/>
              </a:lnSpc>
            </a:pPr>
            <a:r>
              <a:rPr lang="en-US" sz="16000" dirty="0"/>
              <a:t>All of these lessons, including the PowerPoint presentations can be found at in the lesson library</a:t>
            </a:r>
          </a:p>
          <a:p>
            <a:pPr algn="ctr">
              <a:lnSpc>
                <a:spcPct val="120000"/>
              </a:lnSpc>
            </a:pPr>
            <a:r>
              <a:rPr lang="en-US" sz="16000" dirty="0"/>
              <a:t> </a:t>
            </a:r>
            <a:r>
              <a:rPr lang="en-US" sz="16000" dirty="0">
                <a:hlinkClick r:id="rId2"/>
              </a:rPr>
              <a:t>www.kscorn.com</a:t>
            </a:r>
            <a:br>
              <a:rPr lang="en-US" sz="8900" dirty="0"/>
            </a:br>
            <a:br>
              <a:rPr lang="en-US" dirty="0"/>
            </a:br>
            <a:br>
              <a:rPr lang="en-US" dirty="0"/>
            </a:br>
            <a:br>
              <a:rPr lang="en-US" dirty="0"/>
            </a:br>
            <a:br>
              <a:rPr lang="en-US" dirty="0"/>
            </a:br>
            <a:br>
              <a:rPr lang="en-US" dirty="0"/>
            </a:br>
            <a:br>
              <a:rPr lang="en-US" dirty="0"/>
            </a:br>
            <a:endParaRPr lang="en-US" dirty="0"/>
          </a:p>
        </p:txBody>
      </p:sp>
      <p:pic>
        <p:nvPicPr>
          <p:cNvPr id="10" name="Picture 9" descr="Graphical user interface&#10;&#10;Description automatically generated">
            <a:extLst>
              <a:ext uri="{FF2B5EF4-FFF2-40B4-BE49-F238E27FC236}">
                <a16:creationId xmlns:a16="http://schemas.microsoft.com/office/drawing/2014/main" id="{B6F3E870-C202-4C9F-8C76-A16820E7C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 y="0"/>
            <a:ext cx="12186276" cy="193685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7AE853B8-2580-4431-8422-FDF902B79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403" y="2828190"/>
            <a:ext cx="5409137" cy="2864164"/>
          </a:xfrm>
          <a:prstGeom prst="rect">
            <a:avLst/>
          </a:prstGeom>
        </p:spPr>
      </p:pic>
      <p:sp>
        <p:nvSpPr>
          <p:cNvPr id="7" name="Up Arrow 6"/>
          <p:cNvSpPr/>
          <p:nvPr/>
        </p:nvSpPr>
        <p:spPr>
          <a:xfrm rot="1277030" flipH="1">
            <a:off x="9415449" y="3492523"/>
            <a:ext cx="769314" cy="16100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540F15B-6AEF-481E-A7C9-4AB153401B5F}"/>
              </a:ext>
            </a:extLst>
          </p:cNvPr>
          <p:cNvSpPr/>
          <p:nvPr/>
        </p:nvSpPr>
        <p:spPr>
          <a:xfrm>
            <a:off x="10199086" y="1463535"/>
            <a:ext cx="1593934" cy="10993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3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p:txBody>
          <a:bodyPr/>
          <a:lstStyle/>
          <a:p>
            <a:r>
              <a:rPr lang="en-US" dirty="0"/>
              <a:t>Complete Water Conservation lab</a:t>
            </a:r>
          </a:p>
          <a:p>
            <a:pPr lvl="1"/>
            <a:r>
              <a:rPr lang="en-US" dirty="0"/>
              <a:t>Actually do the lab and get comfortable with the procedure and materials.</a:t>
            </a:r>
          </a:p>
          <a:p>
            <a:r>
              <a:rPr lang="en-US" dirty="0"/>
              <a:t>Learn the different ways this lab can be differentiated</a:t>
            </a:r>
          </a:p>
          <a:p>
            <a:r>
              <a:rPr lang="en-US" dirty="0"/>
              <a:t>Be willing to ask questions </a:t>
            </a:r>
          </a:p>
          <a:p>
            <a:r>
              <a:rPr lang="en-US" dirty="0"/>
              <a:t>Share your knowledge with others and support each other</a:t>
            </a:r>
          </a:p>
          <a:p>
            <a:r>
              <a:rPr lang="en-US" dirty="0"/>
              <a:t>Discover how this lab can fit into your existing classroom curriculum.  </a:t>
            </a:r>
          </a:p>
        </p:txBody>
      </p:sp>
      <p:pic>
        <p:nvPicPr>
          <p:cNvPr id="6147" name="Picture 3" descr="C:\Users\bnelson\AppData\Local\Microsoft\Windows\Temporary Internet Files\Content.IE5\X9P337SW\go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2689" y="0"/>
            <a:ext cx="2459311" cy="204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85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 Love this Lab!</a:t>
            </a:r>
          </a:p>
        </p:txBody>
      </p:sp>
      <p:sp>
        <p:nvSpPr>
          <p:cNvPr id="3" name="Content Placeholder 2"/>
          <p:cNvSpPr>
            <a:spLocks noGrp="1"/>
          </p:cNvSpPr>
          <p:nvPr>
            <p:ph idx="1"/>
          </p:nvPr>
        </p:nvSpPr>
        <p:spPr/>
        <p:txBody>
          <a:bodyPr/>
          <a:lstStyle/>
          <a:p>
            <a:r>
              <a:rPr lang="en-US" dirty="0"/>
              <a:t>Very inexpensive</a:t>
            </a:r>
          </a:p>
          <a:p>
            <a:r>
              <a:rPr lang="en-US" dirty="0"/>
              <a:t>Easy setup </a:t>
            </a:r>
          </a:p>
          <a:p>
            <a:r>
              <a:rPr lang="en-US" dirty="0"/>
              <a:t>Easy cleanup</a:t>
            </a:r>
          </a:p>
          <a:p>
            <a:r>
              <a:rPr lang="en-US" dirty="0"/>
              <a:t>Can be done in one lab period</a:t>
            </a:r>
          </a:p>
          <a:p>
            <a:r>
              <a:rPr lang="en-US" dirty="0"/>
              <a:t>Can easily be differentiated up or down depending on your students</a:t>
            </a:r>
          </a:p>
          <a:p>
            <a:pPr lvl="1"/>
            <a:endParaRPr lang="en-US" dirty="0"/>
          </a:p>
          <a:p>
            <a:pPr lvl="1"/>
            <a:endParaRPr lang="en-US" dirty="0"/>
          </a:p>
        </p:txBody>
      </p:sp>
      <p:pic>
        <p:nvPicPr>
          <p:cNvPr id="1027" name="Picture 3" descr="C:\Users\bnelson\AppData\Local\Microsoft\Windows\Temporary Internet Files\Content.IE5\D0UZKFGD\2000px-Heart_corazó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1582" y="318654"/>
            <a:ext cx="1226127" cy="122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938"/>
            <a:ext cx="10515600" cy="1325563"/>
          </a:xfrm>
        </p:spPr>
        <p:txBody>
          <a:bodyPr/>
          <a:lstStyle/>
          <a:p>
            <a:r>
              <a:rPr lang="en-US" dirty="0"/>
              <a:t>Water</a:t>
            </a:r>
          </a:p>
        </p:txBody>
      </p:sp>
      <p:sp>
        <p:nvSpPr>
          <p:cNvPr id="3" name="Content Placeholder 2"/>
          <p:cNvSpPr>
            <a:spLocks noGrp="1"/>
          </p:cNvSpPr>
          <p:nvPr>
            <p:ph idx="1"/>
          </p:nvPr>
        </p:nvSpPr>
        <p:spPr>
          <a:xfrm>
            <a:off x="812442" y="1413501"/>
            <a:ext cx="10515600" cy="4351338"/>
          </a:xfrm>
        </p:spPr>
        <p:txBody>
          <a:bodyPr>
            <a:normAutofit lnSpcReduction="10000"/>
          </a:bodyPr>
          <a:lstStyle/>
          <a:p>
            <a:pPr marL="0" indent="0">
              <a:buNone/>
            </a:pPr>
            <a:r>
              <a:rPr lang="en-US" sz="3200" dirty="0"/>
              <a:t>Water usage and conservation is an important issue. Not all freshwater resources are evenly distributed. </a:t>
            </a:r>
          </a:p>
          <a:p>
            <a:pPr marL="0" indent="0">
              <a:buNone/>
            </a:pPr>
            <a:endParaRPr lang="en-US" sz="3200" dirty="0"/>
          </a:p>
          <a:p>
            <a:pPr marL="0" indent="0">
              <a:buNone/>
            </a:pPr>
            <a:r>
              <a:rPr lang="en-US" sz="3200" dirty="0"/>
              <a:t>In Kansas, water usage and water rights are very important topics.  As a state, how do we balance the needs for water in agriculture, manufacturing, and our daily lives?  </a:t>
            </a:r>
          </a:p>
          <a:p>
            <a:pPr marL="0" indent="0">
              <a:buNone/>
            </a:pPr>
            <a:endParaRPr lang="en-US" sz="3200" dirty="0"/>
          </a:p>
          <a:p>
            <a:pPr marL="0" indent="0">
              <a:buNone/>
            </a:pPr>
            <a:r>
              <a:rPr lang="en-US" sz="3200" dirty="0"/>
              <a:t>It is important that everybody does their part to conserve the invaluable natural resource.</a:t>
            </a:r>
          </a:p>
          <a:p>
            <a:endParaRPr lang="en-US" dirty="0"/>
          </a:p>
        </p:txBody>
      </p:sp>
    </p:spTree>
    <p:extLst>
      <p:ext uri="{BB962C8B-B14F-4D97-AF65-F5344CB8AC3E}">
        <p14:creationId xmlns:p14="http://schemas.microsoft.com/office/powerpoint/2010/main" val="290637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idx="1"/>
          </p:nvPr>
        </p:nvSpPr>
        <p:spPr/>
        <p:txBody>
          <a:bodyPr>
            <a:normAutofit fontScale="85000" lnSpcReduction="20000"/>
          </a:bodyPr>
          <a:lstStyle/>
          <a:p>
            <a:pPr lvl="0"/>
            <a:r>
              <a:rPr lang="en-US" dirty="0"/>
              <a:t>Water Conservation PowerPoint (available at www.kscorn.com)</a:t>
            </a:r>
          </a:p>
          <a:p>
            <a:pPr lvl="0"/>
            <a:r>
              <a:rPr lang="en-US" dirty="0"/>
              <a:t>1,000-mL graduated cylinder </a:t>
            </a:r>
          </a:p>
          <a:p>
            <a:pPr lvl="0"/>
            <a:r>
              <a:rPr lang="en-US" dirty="0"/>
              <a:t>100-mL graduated cylinder</a:t>
            </a:r>
          </a:p>
          <a:p>
            <a:pPr lvl="0"/>
            <a:r>
              <a:rPr lang="en-US" dirty="0"/>
              <a:t>5 50-mL beakers</a:t>
            </a:r>
          </a:p>
          <a:p>
            <a:pPr lvl="0"/>
            <a:r>
              <a:rPr lang="en-US" dirty="0"/>
              <a:t>Pipet</a:t>
            </a:r>
          </a:p>
          <a:p>
            <a:pPr lvl="0"/>
            <a:r>
              <a:rPr lang="en-US" dirty="0"/>
              <a:t>Water</a:t>
            </a:r>
          </a:p>
          <a:p>
            <a:pPr lvl="0"/>
            <a:r>
              <a:rPr lang="en-US" dirty="0"/>
              <a:t>Food coloring</a:t>
            </a:r>
          </a:p>
          <a:p>
            <a:pPr lvl="0"/>
            <a:r>
              <a:rPr lang="en-US" dirty="0"/>
              <a:t>6 empty gallon milk jug-style containers</a:t>
            </a:r>
          </a:p>
          <a:p>
            <a:pPr lvl="0"/>
            <a:r>
              <a:rPr lang="en-US" dirty="0"/>
              <a:t>Timer</a:t>
            </a:r>
          </a:p>
          <a:p>
            <a:pPr lvl="0"/>
            <a:r>
              <a:rPr lang="en-US" dirty="0"/>
              <a:t>6 large bowls or large beakers (500-600 mL)</a:t>
            </a:r>
          </a:p>
          <a:p>
            <a:pPr lvl="0"/>
            <a:r>
              <a:rPr lang="en-US" dirty="0"/>
              <a:t>6 260-mL beakers or small plastic cups</a:t>
            </a:r>
          </a:p>
          <a:p>
            <a:endParaRPr lang="en-US" dirty="0"/>
          </a:p>
        </p:txBody>
      </p:sp>
      <p:sp>
        <p:nvSpPr>
          <p:cNvPr id="4" name="AutoShape 2" descr="Image result for zip lock ba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952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Discussion</a:t>
            </a:r>
            <a:br>
              <a:rPr lang="en-US" dirty="0"/>
            </a:br>
            <a:r>
              <a:rPr lang="en-US" dirty="0"/>
              <a:t>----just like the kids-----no phone allowed</a:t>
            </a:r>
          </a:p>
        </p:txBody>
      </p:sp>
      <p:sp>
        <p:nvSpPr>
          <p:cNvPr id="3" name="Content Placeholder 2"/>
          <p:cNvSpPr>
            <a:spLocks noGrp="1"/>
          </p:cNvSpPr>
          <p:nvPr>
            <p:ph idx="1"/>
          </p:nvPr>
        </p:nvSpPr>
        <p:spPr>
          <a:xfrm>
            <a:off x="618334" y="2382528"/>
            <a:ext cx="10515600" cy="3704984"/>
          </a:xfrm>
        </p:spPr>
        <p:txBody>
          <a:bodyPr>
            <a:normAutofit/>
          </a:bodyPr>
          <a:lstStyle/>
          <a:p>
            <a:pPr lvl="0"/>
            <a:r>
              <a:rPr lang="en-US" sz="3600" dirty="0"/>
              <a:t>What are some things we use water for?</a:t>
            </a:r>
          </a:p>
          <a:p>
            <a:pPr marL="0" lvl="0" indent="0">
              <a:buNone/>
            </a:pPr>
            <a:endParaRPr lang="en-US" sz="3600" dirty="0"/>
          </a:p>
          <a:p>
            <a:pPr lvl="0"/>
            <a:r>
              <a:rPr lang="en-US" sz="3600" dirty="0"/>
              <a:t>How much of the Earth is covered in water?</a:t>
            </a:r>
          </a:p>
          <a:p>
            <a:pPr lvl="0"/>
            <a:endParaRPr lang="en-US" sz="3600" dirty="0"/>
          </a:p>
          <a:p>
            <a:pPr lvl="0"/>
            <a:r>
              <a:rPr lang="en-US" sz="3600" dirty="0"/>
              <a:t>How much of that water is available for human needs?</a:t>
            </a:r>
          </a:p>
          <a:p>
            <a:pPr lvl="0"/>
            <a:endParaRPr lang="en-US" sz="3600" dirty="0"/>
          </a:p>
          <a:p>
            <a:pPr lvl="0"/>
            <a:endParaRPr lang="en-US" sz="3600" dirty="0"/>
          </a:p>
        </p:txBody>
      </p:sp>
    </p:spTree>
    <p:extLst>
      <p:ext uri="{BB962C8B-B14F-4D97-AF65-F5344CB8AC3E}">
        <p14:creationId xmlns:p14="http://schemas.microsoft.com/office/powerpoint/2010/main" val="309827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0" y="12445"/>
            <a:ext cx="10515600" cy="685158"/>
          </a:xfrm>
        </p:spPr>
        <p:txBody>
          <a:bodyPr>
            <a:normAutofit fontScale="90000"/>
          </a:bodyPr>
          <a:lstStyle/>
          <a:p>
            <a:r>
              <a:rPr lang="en-US" dirty="0"/>
              <a:t>Demonstration “Water, Water everywhere…”</a:t>
            </a:r>
          </a:p>
        </p:txBody>
      </p:sp>
      <p:pic>
        <p:nvPicPr>
          <p:cNvPr id="4" name="Content Placeholder 3" descr="Essential Skills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26029" y="1253331"/>
            <a:ext cx="4979046" cy="4351338"/>
          </a:xfrm>
        </p:spPr>
      </p:pic>
      <p:sp>
        <p:nvSpPr>
          <p:cNvPr id="3" name="TextBox 2">
            <a:extLst>
              <a:ext uri="{FF2B5EF4-FFF2-40B4-BE49-F238E27FC236}">
                <a16:creationId xmlns:a16="http://schemas.microsoft.com/office/drawing/2014/main" id="{47280ACB-6E0A-40C3-BFBE-D3925D3FA6EE}"/>
              </a:ext>
            </a:extLst>
          </p:cNvPr>
          <p:cNvSpPr txBox="1"/>
          <p:nvPr/>
        </p:nvSpPr>
        <p:spPr>
          <a:xfrm>
            <a:off x="465221" y="875096"/>
            <a:ext cx="5339231" cy="461665"/>
          </a:xfrm>
          <a:prstGeom prst="rect">
            <a:avLst/>
          </a:prstGeom>
          <a:noFill/>
        </p:spPr>
        <p:txBody>
          <a:bodyPr wrap="square" rtlCol="0">
            <a:spAutoFit/>
          </a:bodyPr>
          <a:lstStyle/>
          <a:p>
            <a:r>
              <a:rPr lang="en-US" sz="2400" dirty="0"/>
              <a:t>-1000 mL of water= all water on earth</a:t>
            </a:r>
          </a:p>
        </p:txBody>
      </p:sp>
      <p:sp>
        <p:nvSpPr>
          <p:cNvPr id="5" name="TextBox 4">
            <a:extLst>
              <a:ext uri="{FF2B5EF4-FFF2-40B4-BE49-F238E27FC236}">
                <a16:creationId xmlns:a16="http://schemas.microsoft.com/office/drawing/2014/main" id="{DFC0297C-25B3-4687-8AE5-A2A5CB328935}"/>
              </a:ext>
            </a:extLst>
          </p:cNvPr>
          <p:cNvSpPr txBox="1"/>
          <p:nvPr/>
        </p:nvSpPr>
        <p:spPr>
          <a:xfrm>
            <a:off x="409073" y="1489697"/>
            <a:ext cx="7804623" cy="461665"/>
          </a:xfrm>
          <a:prstGeom prst="rect">
            <a:avLst/>
          </a:prstGeom>
          <a:noFill/>
        </p:spPr>
        <p:txBody>
          <a:bodyPr wrap="square" rtlCol="0">
            <a:spAutoFit/>
          </a:bodyPr>
          <a:lstStyle/>
          <a:p>
            <a:r>
              <a:rPr lang="en-US" sz="2400" dirty="0"/>
              <a:t>-Remove 28 mL, leaving 972 mL for all saltwater in the ocean </a:t>
            </a:r>
          </a:p>
        </p:txBody>
      </p:sp>
      <p:sp>
        <p:nvSpPr>
          <p:cNvPr id="6" name="TextBox 5">
            <a:extLst>
              <a:ext uri="{FF2B5EF4-FFF2-40B4-BE49-F238E27FC236}">
                <a16:creationId xmlns:a16="http://schemas.microsoft.com/office/drawing/2014/main" id="{615A49A5-D177-4BF2-8975-F68874AE5175}"/>
              </a:ext>
            </a:extLst>
          </p:cNvPr>
          <p:cNvSpPr txBox="1"/>
          <p:nvPr/>
        </p:nvSpPr>
        <p:spPr>
          <a:xfrm>
            <a:off x="409073" y="2103762"/>
            <a:ext cx="3995461" cy="461665"/>
          </a:xfrm>
          <a:prstGeom prst="rect">
            <a:avLst/>
          </a:prstGeom>
          <a:noFill/>
        </p:spPr>
        <p:txBody>
          <a:bodyPr wrap="square" rtlCol="0">
            <a:spAutoFit/>
          </a:bodyPr>
          <a:lstStyle/>
          <a:p>
            <a:r>
              <a:rPr lang="en-US" sz="2400" dirty="0">
                <a:highlight>
                  <a:srgbClr val="FFFF00"/>
                </a:highlight>
              </a:rPr>
              <a:t>-28 mL = freshwater on earth</a:t>
            </a:r>
          </a:p>
        </p:txBody>
      </p:sp>
      <p:sp>
        <p:nvSpPr>
          <p:cNvPr id="7" name="TextBox 6">
            <a:extLst>
              <a:ext uri="{FF2B5EF4-FFF2-40B4-BE49-F238E27FC236}">
                <a16:creationId xmlns:a16="http://schemas.microsoft.com/office/drawing/2014/main" id="{8EB820B0-4B8A-489E-9070-8C302E82AA29}"/>
              </a:ext>
            </a:extLst>
          </p:cNvPr>
          <p:cNvSpPr txBox="1"/>
          <p:nvPr/>
        </p:nvSpPr>
        <p:spPr>
          <a:xfrm>
            <a:off x="391706" y="2698642"/>
            <a:ext cx="6560808" cy="830997"/>
          </a:xfrm>
          <a:prstGeom prst="rect">
            <a:avLst/>
          </a:prstGeom>
          <a:noFill/>
        </p:spPr>
        <p:txBody>
          <a:bodyPr wrap="square" rtlCol="0">
            <a:spAutoFit/>
          </a:bodyPr>
          <a:lstStyle/>
          <a:p>
            <a:r>
              <a:rPr lang="en-US" sz="2400" dirty="0"/>
              <a:t>-Remove 23 mL from the 28mL, this is the water in </a:t>
            </a:r>
            <a:r>
              <a:rPr lang="en-US" sz="2400" dirty="0">
                <a:highlight>
                  <a:srgbClr val="00FFFF"/>
                </a:highlight>
              </a:rPr>
              <a:t>glaciers and ice caps </a:t>
            </a:r>
          </a:p>
        </p:txBody>
      </p:sp>
      <p:sp>
        <p:nvSpPr>
          <p:cNvPr id="8" name="TextBox 7">
            <a:extLst>
              <a:ext uri="{FF2B5EF4-FFF2-40B4-BE49-F238E27FC236}">
                <a16:creationId xmlns:a16="http://schemas.microsoft.com/office/drawing/2014/main" id="{1DAB7240-D015-4866-90B9-4B4D660B88C8}"/>
              </a:ext>
            </a:extLst>
          </p:cNvPr>
          <p:cNvSpPr txBox="1"/>
          <p:nvPr/>
        </p:nvSpPr>
        <p:spPr>
          <a:xfrm>
            <a:off x="465221" y="3637841"/>
            <a:ext cx="5606716" cy="830997"/>
          </a:xfrm>
          <a:prstGeom prst="rect">
            <a:avLst/>
          </a:prstGeom>
          <a:noFill/>
        </p:spPr>
        <p:txBody>
          <a:bodyPr wrap="square" rtlCol="0">
            <a:spAutoFit/>
          </a:bodyPr>
          <a:lstStyle/>
          <a:p>
            <a:r>
              <a:rPr lang="en-US" sz="2400" dirty="0"/>
              <a:t>-Of the remaining 5 mL, remove 4 mL which represent our </a:t>
            </a:r>
            <a:r>
              <a:rPr lang="en-US" sz="2400" dirty="0">
                <a:highlight>
                  <a:srgbClr val="FF00FF"/>
                </a:highlight>
              </a:rPr>
              <a:t>ground water</a:t>
            </a:r>
          </a:p>
        </p:txBody>
      </p:sp>
      <p:sp>
        <p:nvSpPr>
          <p:cNvPr id="9" name="TextBox 8">
            <a:extLst>
              <a:ext uri="{FF2B5EF4-FFF2-40B4-BE49-F238E27FC236}">
                <a16:creationId xmlns:a16="http://schemas.microsoft.com/office/drawing/2014/main" id="{A85750C8-F4DA-4B3C-84F3-2325DBA011DE}"/>
              </a:ext>
            </a:extLst>
          </p:cNvPr>
          <p:cNvSpPr txBox="1"/>
          <p:nvPr/>
        </p:nvSpPr>
        <p:spPr>
          <a:xfrm>
            <a:off x="409073" y="4468838"/>
            <a:ext cx="6456949" cy="461665"/>
          </a:xfrm>
          <a:prstGeom prst="rect">
            <a:avLst/>
          </a:prstGeom>
          <a:noFill/>
        </p:spPr>
        <p:txBody>
          <a:bodyPr wrap="square" rtlCol="0">
            <a:spAutoFit/>
          </a:bodyPr>
          <a:lstStyle/>
          <a:p>
            <a:r>
              <a:rPr lang="en-US" sz="2400" dirty="0"/>
              <a:t>-Of the remaining 1 mL, 1/3 is in the </a:t>
            </a:r>
            <a:r>
              <a:rPr lang="en-US" sz="2400" dirty="0">
                <a:highlight>
                  <a:srgbClr val="C0C0C0"/>
                </a:highlight>
              </a:rPr>
              <a:t>atmosphere</a:t>
            </a:r>
          </a:p>
        </p:txBody>
      </p:sp>
      <p:sp>
        <p:nvSpPr>
          <p:cNvPr id="10" name="TextBox 9">
            <a:extLst>
              <a:ext uri="{FF2B5EF4-FFF2-40B4-BE49-F238E27FC236}">
                <a16:creationId xmlns:a16="http://schemas.microsoft.com/office/drawing/2014/main" id="{DCA6CF5C-7C43-4822-B47C-9EF170A4D29E}"/>
              </a:ext>
            </a:extLst>
          </p:cNvPr>
          <p:cNvSpPr txBox="1"/>
          <p:nvPr/>
        </p:nvSpPr>
        <p:spPr>
          <a:xfrm>
            <a:off x="409073" y="5442202"/>
            <a:ext cx="6140814" cy="1200329"/>
          </a:xfrm>
          <a:prstGeom prst="rect">
            <a:avLst/>
          </a:prstGeom>
          <a:noFill/>
        </p:spPr>
        <p:txBody>
          <a:bodyPr wrap="square" rtlCol="0">
            <a:spAutoFit/>
          </a:bodyPr>
          <a:lstStyle/>
          <a:p>
            <a:r>
              <a:rPr lang="en-US" sz="2400" dirty="0"/>
              <a:t>-Leaving  </a:t>
            </a:r>
            <a:r>
              <a:rPr lang="en-US" sz="2400" dirty="0">
                <a:highlight>
                  <a:srgbClr val="FF0000"/>
                </a:highlight>
              </a:rPr>
              <a:t>2 drops of the original 1000 mL for use in farming, industry and our personal </a:t>
            </a:r>
          </a:p>
          <a:p>
            <a:r>
              <a:rPr lang="en-US" sz="2400" dirty="0">
                <a:highlight>
                  <a:srgbClr val="FF0000"/>
                </a:highlight>
              </a:rPr>
              <a:t>lives, half of which is polluted</a:t>
            </a:r>
          </a:p>
        </p:txBody>
      </p:sp>
      <p:sp>
        <p:nvSpPr>
          <p:cNvPr id="11" name="TextBox 10">
            <a:extLst>
              <a:ext uri="{FF2B5EF4-FFF2-40B4-BE49-F238E27FC236}">
                <a16:creationId xmlns:a16="http://schemas.microsoft.com/office/drawing/2014/main" id="{74309CB9-338C-4FA1-AAE4-B0A149D4C661}"/>
              </a:ext>
            </a:extLst>
          </p:cNvPr>
          <p:cNvSpPr txBox="1"/>
          <p:nvPr/>
        </p:nvSpPr>
        <p:spPr>
          <a:xfrm>
            <a:off x="402444" y="4887221"/>
            <a:ext cx="6456949" cy="461665"/>
          </a:xfrm>
          <a:prstGeom prst="rect">
            <a:avLst/>
          </a:prstGeom>
          <a:noFill/>
        </p:spPr>
        <p:txBody>
          <a:bodyPr wrap="square" rtlCol="0">
            <a:spAutoFit/>
          </a:bodyPr>
          <a:lstStyle/>
          <a:p>
            <a:r>
              <a:rPr lang="en-US" sz="2400" dirty="0"/>
              <a:t>-The last 2/3 mL is </a:t>
            </a:r>
            <a:r>
              <a:rPr lang="en-US" sz="2400" dirty="0">
                <a:highlight>
                  <a:srgbClr val="808000"/>
                </a:highlight>
              </a:rPr>
              <a:t>surface water</a:t>
            </a:r>
          </a:p>
        </p:txBody>
      </p:sp>
    </p:spTree>
    <p:extLst>
      <p:ext uri="{BB962C8B-B14F-4D97-AF65-F5344CB8AC3E}">
        <p14:creationId xmlns:p14="http://schemas.microsoft.com/office/powerpoint/2010/main" val="16864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4A0B5722-6EA1-4072-B015-DCE842D5551E}"/>
              </a:ext>
            </a:extLst>
          </p:cNvPr>
          <p:cNvGraphicFramePr/>
          <p:nvPr>
            <p:extLst>
              <p:ext uri="{D42A27DB-BD31-4B8C-83A1-F6EECF244321}">
                <p14:modId xmlns:p14="http://schemas.microsoft.com/office/powerpoint/2010/main" val="3752013267"/>
              </p:ext>
            </p:extLst>
          </p:nvPr>
        </p:nvGraphicFramePr>
        <p:xfrm>
          <a:off x="2032000" y="14054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77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787"/>
            <a:ext cx="10515600" cy="824175"/>
          </a:xfrm>
        </p:spPr>
        <p:txBody>
          <a:bodyPr/>
          <a:lstStyle/>
          <a:p>
            <a:r>
              <a:rPr lang="en-US" dirty="0"/>
              <a:t>Follow up questions</a:t>
            </a:r>
          </a:p>
        </p:txBody>
      </p:sp>
      <p:sp>
        <p:nvSpPr>
          <p:cNvPr id="3" name="Content Placeholder 2"/>
          <p:cNvSpPr>
            <a:spLocks noGrp="1"/>
          </p:cNvSpPr>
          <p:nvPr>
            <p:ph idx="1"/>
          </p:nvPr>
        </p:nvSpPr>
        <p:spPr>
          <a:xfrm>
            <a:off x="677779" y="1476326"/>
            <a:ext cx="10515600" cy="527343"/>
          </a:xfrm>
        </p:spPr>
        <p:txBody>
          <a:bodyPr>
            <a:normAutofit/>
          </a:bodyPr>
          <a:lstStyle/>
          <a:p>
            <a:pPr marL="0" lvl="0" indent="0">
              <a:buNone/>
            </a:pPr>
            <a:r>
              <a:rPr lang="en-US" dirty="0"/>
              <a:t>-Were you surprised at how little water is available for human use?</a:t>
            </a:r>
          </a:p>
          <a:p>
            <a:pPr marL="457200" lvl="1" indent="0">
              <a:buNone/>
            </a:pPr>
            <a:endParaRPr lang="en-US" dirty="0"/>
          </a:p>
          <a:p>
            <a:pPr lvl="1"/>
            <a:endParaRPr lang="en-US" dirty="0"/>
          </a:p>
        </p:txBody>
      </p:sp>
      <p:pic>
        <p:nvPicPr>
          <p:cNvPr id="4" name="Picture 2" descr="C:\Users\bnelson\AppData\Local\Microsoft\Windows\Temporary Internet Files\Content.IE5\9J84KMU1\checklist[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447" y="180556"/>
            <a:ext cx="1408842" cy="1288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03DA8A-1EB7-4B38-8E81-94ADD0BBBDAE}"/>
              </a:ext>
            </a:extLst>
          </p:cNvPr>
          <p:cNvSpPr txBox="1"/>
          <p:nvPr/>
        </p:nvSpPr>
        <p:spPr>
          <a:xfrm>
            <a:off x="677779" y="2087306"/>
            <a:ext cx="9035415" cy="1231106"/>
          </a:xfrm>
          <a:prstGeom prst="rect">
            <a:avLst/>
          </a:prstGeom>
          <a:noFill/>
        </p:spPr>
        <p:txBody>
          <a:bodyPr wrap="square" rtlCol="0">
            <a:spAutoFit/>
          </a:bodyPr>
          <a:lstStyle/>
          <a:p>
            <a:pPr lvl="0"/>
            <a:endParaRPr lang="en-US" sz="2800" dirty="0"/>
          </a:p>
          <a:p>
            <a:pPr lvl="0"/>
            <a:r>
              <a:rPr lang="en-US" sz="2800" dirty="0"/>
              <a:t>-Would you call water a scarce or abundant resource? Why?</a:t>
            </a:r>
          </a:p>
          <a:p>
            <a:pPr lvl="0"/>
            <a:endParaRPr lang="en-US" dirty="0"/>
          </a:p>
        </p:txBody>
      </p:sp>
      <p:sp>
        <p:nvSpPr>
          <p:cNvPr id="6" name="TextBox 5">
            <a:extLst>
              <a:ext uri="{FF2B5EF4-FFF2-40B4-BE49-F238E27FC236}">
                <a16:creationId xmlns:a16="http://schemas.microsoft.com/office/drawing/2014/main" id="{4F603D76-881E-4FB7-B045-52FAA0E598A6}"/>
              </a:ext>
            </a:extLst>
          </p:cNvPr>
          <p:cNvSpPr txBox="1"/>
          <p:nvPr/>
        </p:nvSpPr>
        <p:spPr>
          <a:xfrm>
            <a:off x="677779" y="3272229"/>
            <a:ext cx="10397289" cy="800219"/>
          </a:xfrm>
          <a:prstGeom prst="rect">
            <a:avLst/>
          </a:prstGeom>
          <a:noFill/>
        </p:spPr>
        <p:txBody>
          <a:bodyPr wrap="square" rtlCol="0">
            <a:spAutoFit/>
          </a:bodyPr>
          <a:lstStyle/>
          <a:p>
            <a:pPr lvl="0"/>
            <a:r>
              <a:rPr lang="en-US" sz="2800" dirty="0"/>
              <a:t>-What is the main cause of the increased demand for freshwater?</a:t>
            </a:r>
          </a:p>
          <a:p>
            <a:pPr lvl="0"/>
            <a:endParaRPr lang="en-US" dirty="0"/>
          </a:p>
        </p:txBody>
      </p:sp>
      <p:sp>
        <p:nvSpPr>
          <p:cNvPr id="7" name="TextBox 6">
            <a:extLst>
              <a:ext uri="{FF2B5EF4-FFF2-40B4-BE49-F238E27FC236}">
                <a16:creationId xmlns:a16="http://schemas.microsoft.com/office/drawing/2014/main" id="{837D4B98-DC8B-4C9D-8AA3-D5DDD18C81BA}"/>
              </a:ext>
            </a:extLst>
          </p:cNvPr>
          <p:cNvSpPr txBox="1"/>
          <p:nvPr/>
        </p:nvSpPr>
        <p:spPr>
          <a:xfrm>
            <a:off x="677779" y="4072448"/>
            <a:ext cx="10739031" cy="1384995"/>
          </a:xfrm>
          <a:prstGeom prst="rect">
            <a:avLst/>
          </a:prstGeom>
          <a:noFill/>
        </p:spPr>
        <p:txBody>
          <a:bodyPr wrap="square" rtlCol="0">
            <a:spAutoFit/>
          </a:bodyPr>
          <a:lstStyle/>
          <a:p>
            <a:pPr lvl="0"/>
            <a:r>
              <a:rPr lang="en-US" sz="2800" dirty="0"/>
              <a:t>-The number of people who need to use Earth’s freshwater keeps increasing. If the amount of freshwater cannot change, but there are more people who need it, what does that mean? What might happen?</a:t>
            </a:r>
          </a:p>
        </p:txBody>
      </p:sp>
    </p:spTree>
    <p:extLst>
      <p:ext uri="{BB962C8B-B14F-4D97-AF65-F5344CB8AC3E}">
        <p14:creationId xmlns:p14="http://schemas.microsoft.com/office/powerpoint/2010/main" val="252063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980</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Avenir Book</vt:lpstr>
      <vt:lpstr>Avenir Light</vt:lpstr>
      <vt:lpstr>Avenir Medium</vt:lpstr>
      <vt:lpstr>Calibri</vt:lpstr>
      <vt:lpstr>Calibri Light</vt:lpstr>
      <vt:lpstr>Office Theme</vt:lpstr>
      <vt:lpstr>Custom Design</vt:lpstr>
      <vt:lpstr>1_Office Theme</vt:lpstr>
      <vt:lpstr>Water Conservation</vt:lpstr>
      <vt:lpstr>Goals for today</vt:lpstr>
      <vt:lpstr>Why I Love this Lab!</vt:lpstr>
      <vt:lpstr>Water</vt:lpstr>
      <vt:lpstr>Materials</vt:lpstr>
      <vt:lpstr>Questions for Discussion ----just like the kids-----no phone allowed</vt:lpstr>
      <vt:lpstr>Demonstration “Water, Water everywhere…”</vt:lpstr>
      <vt:lpstr>PowerPoint Presentation</vt:lpstr>
      <vt:lpstr>Follow up questions</vt:lpstr>
      <vt:lpstr>Flow Rate Activity</vt:lpstr>
      <vt:lpstr>Flow Rate Activity Part 1:  (pages S4-S5)</vt:lpstr>
      <vt:lpstr>Flow Rate Activity Part 2: (pages S4-S5)</vt:lpstr>
      <vt:lpstr>Flow Rate Activity Part 3: (pages S4-S5)</vt:lpstr>
      <vt:lpstr>Article: Water in The Heartland  (pages S1-S3 or T9-T10)</vt:lpstr>
      <vt:lpstr>Questions </vt:lpstr>
      <vt:lpstr>PowerPoint Presentation</vt:lpstr>
      <vt:lpstr>PowerPoint Presentation</vt:lpstr>
    </vt:vector>
  </TitlesOfParts>
  <Company>Newton Public Schools, USD 373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Fair, Lacie</dc:creator>
  <cp:lastModifiedBy>Sharon Thielen</cp:lastModifiedBy>
  <cp:revision>51</cp:revision>
  <dcterms:created xsi:type="dcterms:W3CDTF">2018-05-22T20:14:02Z</dcterms:created>
  <dcterms:modified xsi:type="dcterms:W3CDTF">2023-06-07T19:29:52Z</dcterms:modified>
</cp:coreProperties>
</file>