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4"/>
  </p:notesMasterIdLst>
  <p:sldIdLst>
    <p:sldId id="256" r:id="rId3"/>
    <p:sldId id="258" r:id="rId4"/>
    <p:sldId id="263" r:id="rId5"/>
    <p:sldId id="270" r:id="rId6"/>
    <p:sldId id="264" r:id="rId7"/>
    <p:sldId id="265" r:id="rId8"/>
    <p:sldId id="266" r:id="rId9"/>
    <p:sldId id="267" r:id="rId10"/>
    <p:sldId id="268" r:id="rId11"/>
    <p:sldId id="269"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05B"/>
    <a:srgbClr val="F8C1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70"/>
    <p:restoredTop sz="94654"/>
  </p:normalViewPr>
  <p:slideViewPr>
    <p:cSldViewPr snapToGrid="0" snapToObjects="1">
      <p:cViewPr varScale="1">
        <p:scale>
          <a:sx n="105" d="100"/>
          <a:sy n="105" d="100"/>
        </p:scale>
        <p:origin x="231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362E26-92E4-EF48-BF19-17061C4687C2}" type="datetimeFigureOut">
              <a:rPr lang="en-US" smtClean="0"/>
              <a:t>7/27/2018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D16F8B-624F-BF46-949A-241F612F3FFA}" type="slidenum">
              <a:rPr lang="en-US" smtClean="0"/>
              <a:t>‹#›</a:t>
            </a:fld>
            <a:endParaRPr lang="en-US"/>
          </a:p>
        </p:txBody>
      </p:sp>
    </p:spTree>
    <p:extLst>
      <p:ext uri="{BB962C8B-B14F-4D97-AF65-F5344CB8AC3E}">
        <p14:creationId xmlns:p14="http://schemas.microsoft.com/office/powerpoint/2010/main" val="53634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You can do a table discussion, white board</a:t>
            </a:r>
            <a:r>
              <a:rPr lang="en-US" baseline="0" dirty="0"/>
              <a:t> discussion or just a shout out type of review for these questions.  Students will fill out their “Mystery Tool Worksheet” either before or after the discussion.  </a:t>
            </a:r>
            <a:endParaRPr lang="en-US" dirty="0"/>
          </a:p>
          <a:p>
            <a:endParaRPr lang="en-US" dirty="0"/>
          </a:p>
        </p:txBody>
      </p:sp>
      <p:sp>
        <p:nvSpPr>
          <p:cNvPr id="4" name="Slide Number Placeholder 3"/>
          <p:cNvSpPr>
            <a:spLocks noGrp="1"/>
          </p:cNvSpPr>
          <p:nvPr>
            <p:ph type="sldNum" sz="quarter" idx="10"/>
          </p:nvPr>
        </p:nvSpPr>
        <p:spPr/>
        <p:txBody>
          <a:bodyPr/>
          <a:lstStyle/>
          <a:p>
            <a:fld id="{A6D16F8B-624F-BF46-949A-241F612F3FFA}" type="slidenum">
              <a:rPr lang="en-US" smtClean="0"/>
              <a:t>2</a:t>
            </a:fld>
            <a:endParaRPr lang="en-US"/>
          </a:p>
        </p:txBody>
      </p:sp>
    </p:spTree>
    <p:extLst>
      <p:ext uri="{BB962C8B-B14F-4D97-AF65-F5344CB8AC3E}">
        <p14:creationId xmlns:p14="http://schemas.microsoft.com/office/powerpoint/2010/main" val="4019167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D16F8B-624F-BF46-949A-241F612F3FFA}" type="slidenum">
              <a:rPr lang="en-US" smtClean="0"/>
              <a:t>3</a:t>
            </a:fld>
            <a:endParaRPr lang="en-US"/>
          </a:p>
        </p:txBody>
      </p:sp>
    </p:spTree>
    <p:extLst>
      <p:ext uri="{BB962C8B-B14F-4D97-AF65-F5344CB8AC3E}">
        <p14:creationId xmlns:p14="http://schemas.microsoft.com/office/powerpoint/2010/main" val="2707623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have your students practice these steps by</a:t>
            </a:r>
            <a:r>
              <a:rPr lang="en-US" baseline="0" dirty="0"/>
              <a:t> drawing up samples and expelling them back into their containers to save product.  </a:t>
            </a:r>
            <a:endParaRPr lang="en-US" dirty="0"/>
          </a:p>
        </p:txBody>
      </p:sp>
      <p:sp>
        <p:nvSpPr>
          <p:cNvPr id="4" name="Slide Number Placeholder 3"/>
          <p:cNvSpPr>
            <a:spLocks noGrp="1"/>
          </p:cNvSpPr>
          <p:nvPr>
            <p:ph type="sldNum" sz="quarter" idx="10"/>
          </p:nvPr>
        </p:nvSpPr>
        <p:spPr/>
        <p:txBody>
          <a:bodyPr/>
          <a:lstStyle/>
          <a:p>
            <a:fld id="{A6D16F8B-624F-BF46-949A-241F612F3FFA}" type="slidenum">
              <a:rPr lang="en-US" smtClean="0"/>
              <a:t>8</a:t>
            </a:fld>
            <a:endParaRPr lang="en-US"/>
          </a:p>
        </p:txBody>
      </p:sp>
    </p:spTree>
    <p:extLst>
      <p:ext uri="{BB962C8B-B14F-4D97-AF65-F5344CB8AC3E}">
        <p14:creationId xmlns:p14="http://schemas.microsoft.com/office/powerpoint/2010/main" val="2563633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need a grid paper</a:t>
            </a:r>
            <a:r>
              <a:rPr lang="en-US" baseline="0" dirty="0"/>
              <a:t> with wax paper covering or a laminated sheet.</a:t>
            </a:r>
            <a:endParaRPr lang="en-US" dirty="0"/>
          </a:p>
        </p:txBody>
      </p:sp>
      <p:sp>
        <p:nvSpPr>
          <p:cNvPr id="4" name="Slide Number Placeholder 3"/>
          <p:cNvSpPr>
            <a:spLocks noGrp="1"/>
          </p:cNvSpPr>
          <p:nvPr>
            <p:ph type="sldNum" sz="quarter" idx="10"/>
          </p:nvPr>
        </p:nvSpPr>
        <p:spPr/>
        <p:txBody>
          <a:bodyPr/>
          <a:lstStyle/>
          <a:p>
            <a:fld id="{A6D16F8B-624F-BF46-949A-241F612F3FFA}" type="slidenum">
              <a:rPr lang="en-US" smtClean="0"/>
              <a:t>10</a:t>
            </a:fld>
            <a:endParaRPr lang="en-US"/>
          </a:p>
        </p:txBody>
      </p:sp>
    </p:spTree>
    <p:extLst>
      <p:ext uri="{BB962C8B-B14F-4D97-AF65-F5344CB8AC3E}">
        <p14:creationId xmlns:p14="http://schemas.microsoft.com/office/powerpoint/2010/main" val="1282228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6"/>
          <p:cNvSpPr>
            <a:spLocks noGrp="1"/>
          </p:cNvSpPr>
          <p:nvPr>
            <p:ph type="dt" sz="half" idx="10"/>
          </p:nvPr>
        </p:nvSpPr>
        <p:spPr/>
        <p:txBody>
          <a:bodyPr/>
          <a:lstStyle/>
          <a:p>
            <a:fld id="{A137D7B4-0A5A-594B-BF23-61864096AED7}" type="datetime1">
              <a:rPr lang="en-US" smtClean="0"/>
              <a:t>7/27/2018</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9" name="Slide Number Placeholder 8"/>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1440064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BC0A6F-1AB0-6647-8E50-E905DE12F690}" type="datetime1">
              <a:rPr lang="en-US" smtClean="0"/>
              <a:t>7/27/2018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6" name="Slide Number Placeholder 5"/>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1629953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9C3ED-EC3A-044A-A07F-E70EA6DFE119}" type="datetime1">
              <a:rPr lang="en-US" smtClean="0"/>
              <a:t>7/27/2018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6" name="Slide Number Placeholder 5"/>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1327930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3440E28-9133-9841-89AE-CFA168DB9B91}" type="datetimeFigureOut">
              <a:rPr lang="en-US" smtClean="0"/>
              <a:t>7/27/2018</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9D0F151-45A6-2B4C-B934-19AA3F992815}" type="slidenum">
              <a:rPr lang="en-US" smtClean="0"/>
              <a:t>‹#›</a:t>
            </a:fld>
            <a:endParaRPr lang="en-US"/>
          </a:p>
        </p:txBody>
      </p:sp>
    </p:spTree>
    <p:extLst>
      <p:ext uri="{BB962C8B-B14F-4D97-AF65-F5344CB8AC3E}">
        <p14:creationId xmlns:p14="http://schemas.microsoft.com/office/powerpoint/2010/main" val="893351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CB45F61-0BD9-EB45-936F-6041BED578B6}" type="datetime1">
              <a:rPr lang="en-US" smtClean="0"/>
              <a:t>7/27/2018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6" name="Slide Number Placeholder 5"/>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101723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922F5B-66FF-664F-99AE-8D90197266B1}" type="datetime1">
              <a:rPr lang="en-US" smtClean="0"/>
              <a:t>7/27/2018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6" name="Slide Number Placeholder 5"/>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501952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660F46-E139-484D-90AE-4E94CE769738}" type="datetime1">
              <a:rPr lang="en-US" smtClean="0"/>
              <a:t>7/27/2018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7" name="Slide Number Placeholder 6"/>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99598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3A2717-057D-9E43-8D1A-25750CE55DAE}" type="datetime1">
              <a:rPr lang="en-US" smtClean="0"/>
              <a:t>7/27/2018</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9" name="Slide Number Placeholder 8"/>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2050048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38427A-544C-7F4A-AD77-705DA6DC6F6A}" type="datetime1">
              <a:rPr lang="en-US" smtClean="0"/>
              <a:t>7/27/2018</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5" name="Slide Number Placeholder 4"/>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929994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6A1F42-CB8E-5545-806A-D979B0DB604E}" type="datetime1">
              <a:rPr lang="en-US" smtClean="0"/>
              <a:t>7/27/2018</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4" name="Slide Number Placeholder 3"/>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1028267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A9551D-EAA2-ED4A-8D3B-DBB62A0928BE}" type="datetime1">
              <a:rPr lang="en-US" smtClean="0"/>
              <a:t>7/27/2018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7" name="Slide Number Placeholder 6"/>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1293570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FB7488-AFCA-DA48-802A-07434379CAC2}" type="datetime1">
              <a:rPr lang="en-US" smtClean="0"/>
              <a:t>7/27/2018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7" name="Slide Number Placeholder 6"/>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2056989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21360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7D7B4-0A5A-594B-BF23-61864096AED7}" type="datetime1">
              <a:rPr lang="en-US" smtClean="0"/>
              <a:t>7/27/2018</a:t>
            </a:fld>
            <a:endParaRPr lang="en-US"/>
          </a:p>
        </p:txBody>
      </p:sp>
      <p:sp>
        <p:nvSpPr>
          <p:cNvPr id="6" name="Slide Number Placeholder 5"/>
          <p:cNvSpPr>
            <a:spLocks noGrp="1"/>
          </p:cNvSpPr>
          <p:nvPr>
            <p:ph type="sldNum" sz="quarter" idx="4"/>
          </p:nvPr>
        </p:nvSpPr>
        <p:spPr>
          <a:xfrm>
            <a:off x="8610600" y="621360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913C96-2115-3F44-AAE1-249F34947E94}" type="slidenum">
              <a:rPr lang="en-US" smtClean="0"/>
              <a:t>‹#›</a:t>
            </a:fld>
            <a:endParaRPr lang="en-US"/>
          </a:p>
        </p:txBody>
      </p:sp>
      <p:grpSp>
        <p:nvGrpSpPr>
          <p:cNvPr id="26" name="Group 25"/>
          <p:cNvGrpSpPr/>
          <p:nvPr userDrawn="1"/>
        </p:nvGrpSpPr>
        <p:grpSpPr>
          <a:xfrm>
            <a:off x="-5774" y="5306518"/>
            <a:ext cx="12197774" cy="1580665"/>
            <a:chOff x="-5774" y="5334223"/>
            <a:chExt cx="12197774" cy="1552959"/>
          </a:xfrm>
        </p:grpSpPr>
        <p:cxnSp>
          <p:nvCxnSpPr>
            <p:cNvPr id="8" name="Straight Connector 7"/>
            <p:cNvCxnSpPr/>
            <p:nvPr/>
          </p:nvCxnSpPr>
          <p:spPr>
            <a:xfrm>
              <a:off x="6700345" y="6689772"/>
              <a:ext cx="5491655" cy="0"/>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74" y="6689772"/>
              <a:ext cx="5273604" cy="1916"/>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74" y="6615374"/>
              <a:ext cx="5273604"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47641" y="6615374"/>
              <a:ext cx="5444359"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13" cstate="screen">
              <a:alphaModFix/>
              <a:extLst>
                <a:ext uri="{28A0092B-C50C-407E-A947-70E740481C1C}">
                  <a14:useLocalDpi xmlns:a14="http://schemas.microsoft.com/office/drawing/2010/main"/>
                </a:ext>
              </a:extLst>
            </a:blip>
            <a:stretch>
              <a:fillRect/>
            </a:stretch>
          </p:blipFill>
          <p:spPr>
            <a:xfrm>
              <a:off x="5256281" y="5334223"/>
              <a:ext cx="1691057" cy="1552959"/>
            </a:xfrm>
            <a:prstGeom prst="rect">
              <a:avLst/>
            </a:prstGeom>
          </p:spPr>
        </p:pic>
      </p:grpSp>
    </p:spTree>
    <p:extLst>
      <p:ext uri="{BB962C8B-B14F-4D97-AF65-F5344CB8AC3E}">
        <p14:creationId xmlns:p14="http://schemas.microsoft.com/office/powerpoint/2010/main" val="1064436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venir Book" charset="0"/>
          <a:ea typeface="Avenir Book" charset="0"/>
          <a:cs typeface="Avenir Book"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Avenir Light" charset="0"/>
          <a:cs typeface="Avenir Light"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venir Light" charset="0"/>
          <a:ea typeface="Avenir Light" charset="0"/>
          <a:cs typeface="Avenir Light"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Avenir Light" charset="0"/>
          <a:cs typeface="Avenir Light"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Avenir Light" charset="0"/>
          <a:cs typeface="Avenir Light"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Avenir Light" charset="0"/>
          <a:cs typeface="Avenir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3" name="TextBox 42"/>
          <p:cNvSpPr txBox="1"/>
          <p:nvPr userDrawn="1"/>
        </p:nvSpPr>
        <p:spPr>
          <a:xfrm>
            <a:off x="7378262" y="2380593"/>
            <a:ext cx="184731" cy="369332"/>
          </a:xfrm>
          <a:prstGeom prst="rect">
            <a:avLst/>
          </a:prstGeom>
          <a:noFill/>
        </p:spPr>
        <p:txBody>
          <a:bodyPr wrap="none" rtlCol="0">
            <a:spAutoFit/>
          </a:bodyPr>
          <a:lstStyle/>
          <a:p>
            <a:endParaRPr lang="en-US" dirty="0"/>
          </a:p>
        </p:txBody>
      </p:sp>
      <p:sp>
        <p:nvSpPr>
          <p:cNvPr id="50" name="TextBox 49"/>
          <p:cNvSpPr txBox="1"/>
          <p:nvPr userDrawn="1"/>
        </p:nvSpPr>
        <p:spPr>
          <a:xfrm>
            <a:off x="4838700" y="3731507"/>
            <a:ext cx="2526862" cy="338554"/>
          </a:xfrm>
          <a:prstGeom prst="rect">
            <a:avLst/>
          </a:prstGeom>
          <a:noFill/>
        </p:spPr>
        <p:txBody>
          <a:bodyPr wrap="square" rtlCol="0">
            <a:spAutoFit/>
          </a:bodyPr>
          <a:lstStyle/>
          <a:p>
            <a:pPr algn="ctr"/>
            <a:r>
              <a:rPr lang="en-US" sz="1600" b="0" i="0" dirty="0">
                <a:solidFill>
                  <a:schemeClr val="tx1">
                    <a:alpha val="65000"/>
                  </a:schemeClr>
                </a:solidFill>
                <a:latin typeface="Avenir Light" charset="0"/>
                <a:ea typeface="Avenir Light" charset="0"/>
                <a:cs typeface="Avenir Light" charset="0"/>
              </a:rPr>
              <a:t>Connect with us</a:t>
            </a:r>
            <a:r>
              <a:rPr lang="en-US" sz="1600" b="0" i="0" baseline="0" dirty="0">
                <a:solidFill>
                  <a:schemeClr val="tx1">
                    <a:alpha val="65000"/>
                  </a:schemeClr>
                </a:solidFill>
                <a:latin typeface="Avenir Light" charset="0"/>
                <a:ea typeface="Avenir Light" charset="0"/>
                <a:cs typeface="Avenir Light" charset="0"/>
              </a:rPr>
              <a:t>: </a:t>
            </a:r>
          </a:p>
        </p:txBody>
      </p:sp>
      <p:grpSp>
        <p:nvGrpSpPr>
          <p:cNvPr id="14" name="Group 13"/>
          <p:cNvGrpSpPr/>
          <p:nvPr userDrawn="1"/>
        </p:nvGrpSpPr>
        <p:grpSpPr>
          <a:xfrm>
            <a:off x="6926" y="5334223"/>
            <a:ext cx="12197774" cy="1552959"/>
            <a:chOff x="-5774" y="5334223"/>
            <a:chExt cx="12197774" cy="1552959"/>
          </a:xfrm>
        </p:grpSpPr>
        <p:cxnSp>
          <p:nvCxnSpPr>
            <p:cNvPr id="15" name="Straight Connector 14"/>
            <p:cNvCxnSpPr/>
            <p:nvPr/>
          </p:nvCxnSpPr>
          <p:spPr>
            <a:xfrm>
              <a:off x="6700345" y="6689772"/>
              <a:ext cx="5491655" cy="0"/>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774" y="6689772"/>
              <a:ext cx="5273604" cy="1916"/>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74" y="6615374"/>
              <a:ext cx="5273604"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47641" y="6615374"/>
              <a:ext cx="5444359"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5256281" y="5334223"/>
              <a:ext cx="1691057" cy="1552959"/>
            </a:xfrm>
            <a:prstGeom prst="rect">
              <a:avLst/>
            </a:prstGeom>
          </p:spPr>
        </p:pic>
      </p:grpSp>
      <p:pic>
        <p:nvPicPr>
          <p:cNvPr id="18" name="Picture 1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94625" y="867690"/>
            <a:ext cx="3202750" cy="2619977"/>
          </a:xfrm>
          <a:prstGeom prst="rect">
            <a:avLst/>
          </a:prstGeom>
        </p:spPr>
      </p:pic>
      <p:sp>
        <p:nvSpPr>
          <p:cNvPr id="2" name="TextBox 1"/>
          <p:cNvSpPr txBox="1"/>
          <p:nvPr userDrawn="1"/>
        </p:nvSpPr>
        <p:spPr>
          <a:xfrm>
            <a:off x="4260147" y="263858"/>
            <a:ext cx="3671839" cy="584775"/>
          </a:xfrm>
          <a:prstGeom prst="rect">
            <a:avLst/>
          </a:prstGeom>
          <a:noFill/>
        </p:spPr>
        <p:txBody>
          <a:bodyPr wrap="none" rtlCol="0">
            <a:spAutoFit/>
          </a:bodyPr>
          <a:lstStyle/>
          <a:p>
            <a:r>
              <a:rPr lang="en-US" sz="3200" b="0" i="0" dirty="0">
                <a:latin typeface="Avenir Medium" charset="0"/>
                <a:ea typeface="Avenir Medium" charset="0"/>
                <a:cs typeface="Avenir Medium" charset="0"/>
              </a:rPr>
              <a:t>Brought to you by:</a:t>
            </a:r>
          </a:p>
        </p:txBody>
      </p:sp>
      <p:sp>
        <p:nvSpPr>
          <p:cNvPr id="12" name="TextBox 11"/>
          <p:cNvSpPr txBox="1"/>
          <p:nvPr userDrawn="1"/>
        </p:nvSpPr>
        <p:spPr>
          <a:xfrm>
            <a:off x="4838700" y="4800418"/>
            <a:ext cx="2526862" cy="615553"/>
          </a:xfrm>
          <a:prstGeom prst="rect">
            <a:avLst/>
          </a:prstGeom>
          <a:noFill/>
        </p:spPr>
        <p:txBody>
          <a:bodyPr wrap="square" rtlCol="0">
            <a:spAutoFit/>
          </a:bodyPr>
          <a:lstStyle/>
          <a:p>
            <a:pPr algn="ctr"/>
            <a:r>
              <a:rPr lang="en-US" sz="1800" b="1" i="0" dirty="0">
                <a:solidFill>
                  <a:schemeClr val="tx1">
                    <a:alpha val="65000"/>
                  </a:schemeClr>
                </a:solidFill>
                <a:latin typeface="Avenir Light" charset="0"/>
                <a:ea typeface="Avenir Light" charset="0"/>
                <a:cs typeface="Avenir Light" charset="0"/>
              </a:rPr>
              <a:t>#</a:t>
            </a:r>
            <a:r>
              <a:rPr lang="en-US" sz="1800" b="1" i="0">
                <a:solidFill>
                  <a:schemeClr val="tx1">
                    <a:alpha val="65000"/>
                  </a:schemeClr>
                </a:solidFill>
                <a:latin typeface="Avenir Light" charset="0"/>
                <a:ea typeface="Avenir Light" charset="0"/>
                <a:cs typeface="Avenir Light" charset="0"/>
              </a:rPr>
              <a:t>kansascornSTEM</a:t>
            </a:r>
            <a:endParaRPr lang="en-US" sz="1800" b="1" i="0" dirty="0">
              <a:solidFill>
                <a:schemeClr val="tx1">
                  <a:alpha val="65000"/>
                </a:schemeClr>
              </a:solidFill>
              <a:latin typeface="Avenir Light" charset="0"/>
              <a:ea typeface="Avenir Light" charset="0"/>
              <a:cs typeface="Avenir Light" charset="0"/>
            </a:endParaRPr>
          </a:p>
          <a:p>
            <a:pPr algn="ctr"/>
            <a:r>
              <a:rPr lang="en-US" sz="1600" b="0" i="0" dirty="0" err="1">
                <a:solidFill>
                  <a:schemeClr val="tx1">
                    <a:alpha val="65000"/>
                  </a:schemeClr>
                </a:solidFill>
                <a:latin typeface="Avenir Light" charset="0"/>
                <a:ea typeface="Avenir Light" charset="0"/>
                <a:cs typeface="Avenir Light" charset="0"/>
              </a:rPr>
              <a:t>kscorn.com</a:t>
            </a:r>
            <a:endParaRPr lang="en-US" sz="1600" b="0" i="0" dirty="0">
              <a:solidFill>
                <a:schemeClr val="tx1">
                  <a:alpha val="65000"/>
                </a:schemeClr>
              </a:solidFill>
              <a:latin typeface="Avenir Light" charset="0"/>
              <a:ea typeface="Avenir Light" charset="0"/>
              <a:cs typeface="Avenir Light" charset="0"/>
            </a:endParaRPr>
          </a:p>
        </p:txBody>
      </p:sp>
      <p:grpSp>
        <p:nvGrpSpPr>
          <p:cNvPr id="5" name="Group 4"/>
          <p:cNvGrpSpPr/>
          <p:nvPr userDrawn="1"/>
        </p:nvGrpSpPr>
        <p:grpSpPr>
          <a:xfrm>
            <a:off x="5450299" y="4177865"/>
            <a:ext cx="1310042" cy="555282"/>
            <a:chOff x="5450299" y="4457265"/>
            <a:chExt cx="1310042" cy="555282"/>
          </a:xfrm>
        </p:grpSpPr>
        <p:pic>
          <p:nvPicPr>
            <p:cNvPr id="3" name="Picture 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50299" y="4457265"/>
              <a:ext cx="555282" cy="555282"/>
            </a:xfrm>
            <a:prstGeom prst="rect">
              <a:avLst/>
            </a:prstGeom>
          </p:spPr>
        </p:pic>
        <p:pic>
          <p:nvPicPr>
            <p:cNvPr id="21" name="Picture 20"/>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205059" y="4525271"/>
              <a:ext cx="555282" cy="451166"/>
            </a:xfrm>
            <a:prstGeom prst="rect">
              <a:avLst/>
            </a:prstGeom>
          </p:spPr>
        </p:pic>
      </p:grpSp>
    </p:spTree>
    <p:extLst>
      <p:ext uri="{BB962C8B-B14F-4D97-AF65-F5344CB8AC3E}">
        <p14:creationId xmlns:p14="http://schemas.microsoft.com/office/powerpoint/2010/main" val="1474833169"/>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Tx/>
        <a:buNone/>
        <a:defRPr sz="2500" kern="1200" baseline="0">
          <a:solidFill>
            <a:schemeClr val="tx1">
              <a:alpha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Pipette Technique</a:t>
            </a:r>
          </a:p>
        </p:txBody>
      </p:sp>
      <p:sp>
        <p:nvSpPr>
          <p:cNvPr id="3" name="Subtitle 2"/>
          <p:cNvSpPr>
            <a:spLocks noGrp="1"/>
          </p:cNvSpPr>
          <p:nvPr>
            <p:ph type="subTitle" idx="1"/>
          </p:nvPr>
        </p:nvSpPr>
        <p:spPr/>
        <p:txBody>
          <a:bodyPr>
            <a:normAutofit/>
          </a:bodyPr>
          <a:lstStyle/>
          <a:p>
            <a:r>
              <a:rPr lang="en-US" sz="4400" dirty="0"/>
              <a:t>Grade Level: Middle School</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8833499">
            <a:off x="-2764338" y="400020"/>
            <a:ext cx="8295805" cy="5530537"/>
          </a:xfrm>
          <a:prstGeom prst="rect">
            <a:avLst/>
          </a:prstGeom>
        </p:spPr>
      </p:pic>
    </p:spTree>
    <p:extLst>
      <p:ext uri="{BB962C8B-B14F-4D97-AF65-F5344CB8AC3E}">
        <p14:creationId xmlns:p14="http://schemas.microsoft.com/office/powerpoint/2010/main" val="1878274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4592" y="0"/>
            <a:ext cx="7051158" cy="1325563"/>
          </a:xfrm>
        </p:spPr>
        <p:txBody>
          <a:bodyPr/>
          <a:lstStyle/>
          <a:p>
            <a:r>
              <a:rPr lang="en-US" dirty="0"/>
              <a:t>Activity Part 2</a:t>
            </a:r>
          </a:p>
        </p:txBody>
      </p:sp>
      <p:pic>
        <p:nvPicPr>
          <p:cNvPr id="4" name="Content Placeholder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rot="5400000">
            <a:off x="-141023" y="2073973"/>
            <a:ext cx="3682288" cy="2553989"/>
          </a:xfr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7628638" y="1617668"/>
            <a:ext cx="5124890" cy="3590776"/>
          </a:xfrm>
          <a:prstGeom prst="rect">
            <a:avLst/>
          </a:prstGeom>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2750767" y="4210856"/>
            <a:ext cx="1962517" cy="2105243"/>
          </a:xfrm>
          <a:prstGeom prst="rect">
            <a:avLst/>
          </a:prstGeom>
        </p:spPr>
      </p:pic>
      <p:sp>
        <p:nvSpPr>
          <p:cNvPr id="8" name="TextBox 7"/>
          <p:cNvSpPr txBox="1"/>
          <p:nvPr/>
        </p:nvSpPr>
        <p:spPr>
          <a:xfrm>
            <a:off x="3391784" y="1754483"/>
            <a:ext cx="4667695" cy="2062103"/>
          </a:xfrm>
          <a:prstGeom prst="rect">
            <a:avLst/>
          </a:prstGeom>
          <a:noFill/>
        </p:spPr>
        <p:txBody>
          <a:bodyPr wrap="square" rtlCol="0">
            <a:spAutoFit/>
          </a:bodyPr>
          <a:lstStyle/>
          <a:p>
            <a:r>
              <a:rPr lang="en-US" sz="3200" dirty="0"/>
              <a:t>Practice, Combine samples, Create something unique and new!  </a:t>
            </a:r>
          </a:p>
          <a:p>
            <a:r>
              <a:rPr lang="en-US" sz="3200" dirty="0"/>
              <a:t>Celebrate your new skill!!</a:t>
            </a:r>
          </a:p>
        </p:txBody>
      </p:sp>
    </p:spTree>
    <p:extLst>
      <p:ext uri="{BB962C8B-B14F-4D97-AF65-F5344CB8AC3E}">
        <p14:creationId xmlns:p14="http://schemas.microsoft.com/office/powerpoint/2010/main" val="3932497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2727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851" y="58408"/>
            <a:ext cx="10515600" cy="1325563"/>
          </a:xfrm>
        </p:spPr>
        <p:txBody>
          <a:bodyPr/>
          <a:lstStyle/>
          <a:p>
            <a:r>
              <a:rPr lang="en-US" dirty="0"/>
              <a:t>What is it? </a:t>
            </a:r>
          </a:p>
        </p:txBody>
      </p:sp>
      <p:pic>
        <p:nvPicPr>
          <p:cNvPr id="5" name="Content Placeholder 4"/>
          <p:cNvPicPr>
            <a:picLocks noGrp="1" noChangeAspect="1"/>
          </p:cNvPicPr>
          <p:nvPr>
            <p:ph idx="1"/>
          </p:nvPr>
        </p:nvPicPr>
        <p:blipFill>
          <a:blip r:embed="rId3"/>
          <a:stretch>
            <a:fillRect/>
          </a:stretch>
        </p:blipFill>
        <p:spPr>
          <a:xfrm>
            <a:off x="5424669" y="269797"/>
            <a:ext cx="6767331" cy="5047343"/>
          </a:xfrm>
          <a:prstGeom prst="rect">
            <a:avLst/>
          </a:prstGeom>
        </p:spPr>
      </p:pic>
      <p:sp>
        <p:nvSpPr>
          <p:cNvPr id="6" name="TextBox 5"/>
          <p:cNvSpPr txBox="1"/>
          <p:nvPr/>
        </p:nvSpPr>
        <p:spPr>
          <a:xfrm>
            <a:off x="0" y="1383971"/>
            <a:ext cx="5103628" cy="5109091"/>
          </a:xfrm>
          <a:prstGeom prst="rect">
            <a:avLst/>
          </a:prstGeom>
          <a:noFill/>
        </p:spPr>
        <p:txBody>
          <a:bodyPr wrap="square" rtlCol="0">
            <a:spAutoFit/>
          </a:bodyPr>
          <a:lstStyle/>
          <a:p>
            <a:pPr marL="285750" indent="-285750">
              <a:buFont typeface="Arial" panose="020B0604020202020204" pitchFamily="34" charset="0"/>
              <a:buChar char="•"/>
            </a:pPr>
            <a:r>
              <a:rPr lang="en-US" sz="2800" dirty="0"/>
              <a:t>What is the purpose of this equipment?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Where might we find this equipment?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What are some of the major features we can use as clues?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How would you operate this equipment? </a:t>
            </a:r>
          </a:p>
          <a:p>
            <a:endParaRPr lang="en-US" dirty="0"/>
          </a:p>
        </p:txBody>
      </p:sp>
    </p:spTree>
    <p:extLst>
      <p:ext uri="{BB962C8B-B14F-4D97-AF65-F5344CB8AC3E}">
        <p14:creationId xmlns:p14="http://schemas.microsoft.com/office/powerpoint/2010/main" val="28511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Actually it’s a pipette!</a:t>
            </a:r>
          </a:p>
        </p:txBody>
      </p:sp>
      <p:pic>
        <p:nvPicPr>
          <p:cNvPr id="4" name="Content Placeholder 3"/>
          <p:cNvPicPr>
            <a:picLocks noGrp="1" noChangeAspect="1"/>
          </p:cNvPicPr>
          <p:nvPr>
            <p:ph idx="1"/>
          </p:nvPr>
        </p:nvPicPr>
        <p:blipFill>
          <a:blip r:embed="rId3"/>
          <a:stretch>
            <a:fillRect/>
          </a:stretch>
        </p:blipFill>
        <p:spPr>
          <a:xfrm>
            <a:off x="8930019" y="365125"/>
            <a:ext cx="3261981" cy="4351338"/>
          </a:xfrm>
          <a:prstGeom prst="rect">
            <a:avLst/>
          </a:prstGeom>
        </p:spPr>
      </p:pic>
      <p:sp>
        <p:nvSpPr>
          <p:cNvPr id="5" name="TextBox 4"/>
          <p:cNvSpPr txBox="1"/>
          <p:nvPr/>
        </p:nvSpPr>
        <p:spPr>
          <a:xfrm>
            <a:off x="340096" y="1412923"/>
            <a:ext cx="5392479" cy="5016758"/>
          </a:xfrm>
          <a:prstGeom prst="rect">
            <a:avLst/>
          </a:prstGeom>
          <a:noFill/>
        </p:spPr>
        <p:txBody>
          <a:bodyPr wrap="square" rtlCol="0">
            <a:spAutoFit/>
          </a:bodyPr>
          <a:lstStyle/>
          <a:p>
            <a:pPr marL="285750" indent="-285750">
              <a:buFont typeface="Arial" panose="020B0604020202020204" pitchFamily="34" charset="0"/>
              <a:buChar char="•"/>
            </a:pPr>
            <a:r>
              <a:rPr lang="en-US" sz="3200" dirty="0"/>
              <a:t>It’s a tool used in labs around the world</a:t>
            </a:r>
          </a:p>
          <a:p>
            <a:pPr marL="285750" indent="-285750">
              <a:buFont typeface="Arial" panose="020B0604020202020204" pitchFamily="34" charset="0"/>
              <a:buChar char="•"/>
            </a:pPr>
            <a:r>
              <a:rPr lang="en-US" sz="3200" dirty="0"/>
              <a:t>It measures very small amounts of liquid samples. </a:t>
            </a:r>
          </a:p>
          <a:p>
            <a:pPr marL="285750" indent="-285750">
              <a:buFont typeface="Arial" panose="020B0604020202020204" pitchFamily="34" charset="0"/>
              <a:buChar char="•"/>
            </a:pPr>
            <a:r>
              <a:rPr lang="en-US" sz="3200" dirty="0"/>
              <a:t>The numbers on the dial tell you how many microliters you are measuring.  </a:t>
            </a:r>
          </a:p>
          <a:p>
            <a:pPr marL="285750" indent="-285750">
              <a:buFont typeface="Arial" panose="020B0604020202020204" pitchFamily="34" charset="0"/>
              <a:buChar char="•"/>
            </a:pPr>
            <a:r>
              <a:rPr lang="en-US" sz="3200" dirty="0"/>
              <a:t>Micropipettes come in many volume ranges and some are fixed volumes. </a:t>
            </a: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30679" y="1201591"/>
            <a:ext cx="2803757" cy="4261432"/>
          </a:xfrm>
          <a:prstGeom prst="rect">
            <a:avLst/>
          </a:pr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933813" y="4125970"/>
            <a:ext cx="2540223" cy="2399100"/>
          </a:xfrm>
          <a:prstGeom prst="rect">
            <a:avLst/>
          </a:prstGeom>
        </p:spPr>
      </p:pic>
    </p:spTree>
    <p:extLst>
      <p:ext uri="{BB962C8B-B14F-4D97-AF65-F5344CB8AC3E}">
        <p14:creationId xmlns:p14="http://schemas.microsoft.com/office/powerpoint/2010/main" val="278553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additive="base">
                                        <p:cTn id="3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401" y="133776"/>
            <a:ext cx="10515600" cy="1459497"/>
          </a:xfrm>
        </p:spPr>
        <p:txBody>
          <a:bodyPr/>
          <a:lstStyle/>
          <a:p>
            <a:r>
              <a:rPr lang="en-US" dirty="0"/>
              <a:t>How do I use it?</a:t>
            </a:r>
          </a:p>
        </p:txBody>
      </p:sp>
      <p:sp>
        <p:nvSpPr>
          <p:cNvPr id="4" name="Rectangle 3"/>
          <p:cNvSpPr/>
          <p:nvPr/>
        </p:nvSpPr>
        <p:spPr>
          <a:xfrm>
            <a:off x="530401" y="1737400"/>
            <a:ext cx="5230091" cy="769441"/>
          </a:xfrm>
          <a:prstGeom prst="rect">
            <a:avLst/>
          </a:prstGeom>
        </p:spPr>
        <p:txBody>
          <a:bodyPr wrap="square">
            <a:spAutoFit/>
          </a:bodyPr>
          <a:lstStyle/>
          <a:p>
            <a:r>
              <a:rPr lang="en-US" sz="4400" dirty="0"/>
              <a:t>Loading a tip</a:t>
            </a:r>
          </a:p>
        </p:txBody>
      </p:sp>
      <p:sp>
        <p:nvSpPr>
          <p:cNvPr id="5" name="Rectangle 4"/>
          <p:cNvSpPr/>
          <p:nvPr/>
        </p:nvSpPr>
        <p:spPr>
          <a:xfrm>
            <a:off x="530401" y="2542368"/>
            <a:ext cx="4107535" cy="769441"/>
          </a:xfrm>
          <a:prstGeom prst="rect">
            <a:avLst/>
          </a:prstGeom>
        </p:spPr>
        <p:txBody>
          <a:bodyPr wrap="none">
            <a:spAutoFit/>
          </a:bodyPr>
          <a:lstStyle/>
          <a:p>
            <a:r>
              <a:rPr lang="en-US" sz="4400" dirty="0"/>
              <a:t>Soft vs Hard Stop</a:t>
            </a:r>
          </a:p>
        </p:txBody>
      </p:sp>
      <p:sp>
        <p:nvSpPr>
          <p:cNvPr id="6" name="Rectangle 5"/>
          <p:cNvSpPr/>
          <p:nvPr/>
        </p:nvSpPr>
        <p:spPr>
          <a:xfrm>
            <a:off x="530401" y="3347336"/>
            <a:ext cx="4979889" cy="769441"/>
          </a:xfrm>
          <a:prstGeom prst="rect">
            <a:avLst/>
          </a:prstGeom>
        </p:spPr>
        <p:txBody>
          <a:bodyPr wrap="none">
            <a:spAutoFit/>
          </a:bodyPr>
          <a:lstStyle/>
          <a:p>
            <a:r>
              <a:rPr lang="en-US" sz="4400" dirty="0"/>
              <a:t>Drawing up a sample</a:t>
            </a:r>
          </a:p>
        </p:txBody>
      </p:sp>
      <p:sp>
        <p:nvSpPr>
          <p:cNvPr id="7" name="Rectangle 6"/>
          <p:cNvSpPr/>
          <p:nvPr/>
        </p:nvSpPr>
        <p:spPr>
          <a:xfrm>
            <a:off x="530401" y="4152304"/>
            <a:ext cx="4410182" cy="769441"/>
          </a:xfrm>
          <a:prstGeom prst="rect">
            <a:avLst/>
          </a:prstGeom>
        </p:spPr>
        <p:txBody>
          <a:bodyPr wrap="none">
            <a:spAutoFit/>
          </a:bodyPr>
          <a:lstStyle/>
          <a:p>
            <a:r>
              <a:rPr lang="en-US" sz="4400" dirty="0"/>
              <a:t>Expelling a sample</a:t>
            </a:r>
          </a:p>
        </p:txBody>
      </p:sp>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35003" y="1365971"/>
            <a:ext cx="4984360" cy="3316865"/>
          </a:xfrm>
          <a:prstGeom prst="rect">
            <a:avLst/>
          </a:prstGeom>
        </p:spPr>
      </p:pic>
    </p:spTree>
    <p:extLst>
      <p:ext uri="{BB962C8B-B14F-4D97-AF65-F5344CB8AC3E}">
        <p14:creationId xmlns:p14="http://schemas.microsoft.com/office/powerpoint/2010/main" val="158986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Operation: Step 1 Load a tip</a:t>
            </a:r>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5400000">
            <a:off x="3032229" y="1855760"/>
            <a:ext cx="3303549" cy="2539059"/>
          </a:xfr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73491" y="1886458"/>
            <a:ext cx="3303551" cy="2477663"/>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5941563" y="1845528"/>
            <a:ext cx="3221686" cy="2477663"/>
          </a:xfrm>
          <a:prstGeom prst="rect">
            <a:avLst/>
          </a:prstGeom>
        </p:spPr>
      </p:pic>
      <p:sp>
        <p:nvSpPr>
          <p:cNvPr id="7" name="TextBox 6"/>
          <p:cNvSpPr txBox="1"/>
          <p:nvPr/>
        </p:nvSpPr>
        <p:spPr>
          <a:xfrm>
            <a:off x="396435" y="4741369"/>
            <a:ext cx="2812666" cy="830997"/>
          </a:xfrm>
          <a:prstGeom prst="rect">
            <a:avLst/>
          </a:prstGeom>
          <a:noFill/>
        </p:spPr>
        <p:txBody>
          <a:bodyPr wrap="square" rtlCol="0">
            <a:spAutoFit/>
          </a:bodyPr>
          <a:lstStyle/>
          <a:p>
            <a:r>
              <a:rPr lang="en-US" sz="2400" dirty="0"/>
              <a:t>Line up your pipette	</a:t>
            </a:r>
          </a:p>
        </p:txBody>
      </p:sp>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8864161" y="1845528"/>
            <a:ext cx="3221689" cy="2477665"/>
          </a:xfrm>
          <a:prstGeom prst="rect">
            <a:avLst/>
          </a:prstGeom>
        </p:spPr>
      </p:pic>
      <p:sp>
        <p:nvSpPr>
          <p:cNvPr id="9" name="TextBox 8"/>
          <p:cNvSpPr txBox="1"/>
          <p:nvPr/>
        </p:nvSpPr>
        <p:spPr>
          <a:xfrm>
            <a:off x="3414474" y="4777065"/>
            <a:ext cx="2331545" cy="1200329"/>
          </a:xfrm>
          <a:prstGeom prst="rect">
            <a:avLst/>
          </a:prstGeom>
          <a:noFill/>
        </p:spPr>
        <p:txBody>
          <a:bodyPr wrap="square" rtlCol="0">
            <a:spAutoFit/>
          </a:bodyPr>
          <a:lstStyle/>
          <a:p>
            <a:r>
              <a:rPr lang="en-US" sz="2400" dirty="0"/>
              <a:t>Push down on the pipette firmly</a:t>
            </a:r>
          </a:p>
        </p:txBody>
      </p:sp>
      <p:sp>
        <p:nvSpPr>
          <p:cNvPr id="10" name="TextBox 9"/>
          <p:cNvSpPr txBox="1"/>
          <p:nvPr/>
        </p:nvSpPr>
        <p:spPr>
          <a:xfrm>
            <a:off x="6313574" y="4777065"/>
            <a:ext cx="2719206" cy="830997"/>
          </a:xfrm>
          <a:prstGeom prst="rect">
            <a:avLst/>
          </a:prstGeom>
          <a:noFill/>
        </p:spPr>
        <p:txBody>
          <a:bodyPr wrap="none" rtlCol="0">
            <a:spAutoFit/>
          </a:bodyPr>
          <a:lstStyle/>
          <a:p>
            <a:r>
              <a:rPr lang="en-US" sz="2400" dirty="0"/>
              <a:t>Pick up the pipette,</a:t>
            </a:r>
          </a:p>
          <a:p>
            <a:r>
              <a:rPr lang="en-US" sz="2400" dirty="0"/>
              <a:t>Tip will be attached!</a:t>
            </a:r>
          </a:p>
        </p:txBody>
      </p:sp>
      <p:sp>
        <p:nvSpPr>
          <p:cNvPr id="11" name="TextBox 10"/>
          <p:cNvSpPr txBox="1"/>
          <p:nvPr/>
        </p:nvSpPr>
        <p:spPr>
          <a:xfrm>
            <a:off x="9052273" y="4695203"/>
            <a:ext cx="3111942" cy="1569660"/>
          </a:xfrm>
          <a:prstGeom prst="rect">
            <a:avLst/>
          </a:prstGeom>
          <a:noFill/>
        </p:spPr>
        <p:txBody>
          <a:bodyPr wrap="none" rtlCol="0">
            <a:spAutoFit/>
          </a:bodyPr>
          <a:lstStyle/>
          <a:p>
            <a:r>
              <a:rPr lang="en-US" sz="2400" dirty="0"/>
              <a:t>Get a new tip for every </a:t>
            </a:r>
          </a:p>
          <a:p>
            <a:r>
              <a:rPr lang="en-US" sz="2400" dirty="0"/>
              <a:t>sample! Push the eject </a:t>
            </a:r>
          </a:p>
          <a:p>
            <a:r>
              <a:rPr lang="en-US" sz="2400" dirty="0"/>
              <a:t>button to remove the</a:t>
            </a:r>
          </a:p>
          <a:p>
            <a:r>
              <a:rPr lang="en-US" sz="2400" dirty="0"/>
              <a:t> used tip</a:t>
            </a:r>
          </a:p>
        </p:txBody>
      </p:sp>
    </p:spTree>
    <p:extLst>
      <p:ext uri="{BB962C8B-B14F-4D97-AF65-F5344CB8AC3E}">
        <p14:creationId xmlns:p14="http://schemas.microsoft.com/office/powerpoint/2010/main" val="1740328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 Step 2 Soft vs Hard Stop</a:t>
            </a:r>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5400000">
            <a:off x="-163971" y="1889845"/>
            <a:ext cx="3899268" cy="2924450"/>
          </a:xfr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940530" y="1884794"/>
            <a:ext cx="3858861" cy="2894146"/>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8121872" y="1946755"/>
            <a:ext cx="3693632" cy="2770224"/>
          </a:xfrm>
          <a:prstGeom prst="rect">
            <a:avLst/>
          </a:prstGeom>
        </p:spPr>
      </p:pic>
      <p:sp>
        <p:nvSpPr>
          <p:cNvPr id="7" name="TextBox 6"/>
          <p:cNvSpPr txBox="1"/>
          <p:nvPr/>
        </p:nvSpPr>
        <p:spPr>
          <a:xfrm>
            <a:off x="404037" y="5384320"/>
            <a:ext cx="2656881" cy="369332"/>
          </a:xfrm>
          <a:prstGeom prst="rect">
            <a:avLst/>
          </a:prstGeom>
          <a:noFill/>
        </p:spPr>
        <p:txBody>
          <a:bodyPr wrap="none" rtlCol="0">
            <a:spAutoFit/>
          </a:bodyPr>
          <a:lstStyle/>
          <a:p>
            <a:r>
              <a:rPr lang="en-US" dirty="0"/>
              <a:t>Push down on the plunger</a:t>
            </a:r>
          </a:p>
        </p:txBody>
      </p:sp>
      <p:sp>
        <p:nvSpPr>
          <p:cNvPr id="8" name="TextBox 7"/>
          <p:cNvSpPr txBox="1"/>
          <p:nvPr/>
        </p:nvSpPr>
        <p:spPr>
          <a:xfrm>
            <a:off x="4422887" y="5384320"/>
            <a:ext cx="2985689" cy="646331"/>
          </a:xfrm>
          <a:prstGeom prst="rect">
            <a:avLst/>
          </a:prstGeom>
          <a:noFill/>
        </p:spPr>
        <p:txBody>
          <a:bodyPr wrap="none" rtlCol="0">
            <a:spAutoFit/>
          </a:bodyPr>
          <a:lstStyle/>
          <a:p>
            <a:r>
              <a:rPr lang="en-US" dirty="0"/>
              <a:t>The first point of resistance is </a:t>
            </a:r>
          </a:p>
          <a:p>
            <a:r>
              <a:rPr lang="en-US" dirty="0"/>
              <a:t>The SOFT STOP</a:t>
            </a:r>
          </a:p>
        </p:txBody>
      </p:sp>
      <p:sp>
        <p:nvSpPr>
          <p:cNvPr id="9" name="TextBox 8"/>
          <p:cNvSpPr txBox="1"/>
          <p:nvPr/>
        </p:nvSpPr>
        <p:spPr>
          <a:xfrm>
            <a:off x="8583575" y="5245820"/>
            <a:ext cx="3410485" cy="923330"/>
          </a:xfrm>
          <a:prstGeom prst="rect">
            <a:avLst/>
          </a:prstGeom>
          <a:noFill/>
        </p:spPr>
        <p:txBody>
          <a:bodyPr wrap="none" rtlCol="0">
            <a:spAutoFit/>
          </a:bodyPr>
          <a:lstStyle/>
          <a:p>
            <a:r>
              <a:rPr lang="en-US" dirty="0"/>
              <a:t>If you continue to push down </a:t>
            </a:r>
          </a:p>
          <a:p>
            <a:r>
              <a:rPr lang="en-US" dirty="0"/>
              <a:t>Until you can push down no more,</a:t>
            </a:r>
          </a:p>
          <a:p>
            <a:r>
              <a:rPr lang="en-US" dirty="0"/>
              <a:t>You are at the HARD STOP. </a:t>
            </a:r>
          </a:p>
        </p:txBody>
      </p:sp>
    </p:spTree>
    <p:extLst>
      <p:ext uri="{BB962C8B-B14F-4D97-AF65-F5344CB8AC3E}">
        <p14:creationId xmlns:p14="http://schemas.microsoft.com/office/powerpoint/2010/main" val="4082756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 Step 3 Drawing up a sample</a:t>
            </a:r>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5400000">
            <a:off x="5831064" y="1871558"/>
            <a:ext cx="2600289" cy="1950216"/>
          </a:xfr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218854" y="1997703"/>
            <a:ext cx="2456121" cy="184209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8761166" y="1874003"/>
            <a:ext cx="2619856" cy="1964892"/>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2881028" y="1997703"/>
            <a:ext cx="2456123" cy="1842093"/>
          </a:xfrm>
          <a:prstGeom prst="rect">
            <a:avLst/>
          </a:prstGeom>
        </p:spPr>
      </p:pic>
      <p:sp>
        <p:nvSpPr>
          <p:cNvPr id="8" name="TextBox 7"/>
          <p:cNvSpPr txBox="1"/>
          <p:nvPr/>
        </p:nvSpPr>
        <p:spPr>
          <a:xfrm>
            <a:off x="525869" y="4166377"/>
            <a:ext cx="2171813" cy="400110"/>
          </a:xfrm>
          <a:prstGeom prst="rect">
            <a:avLst/>
          </a:prstGeom>
          <a:noFill/>
        </p:spPr>
        <p:txBody>
          <a:bodyPr wrap="none" rtlCol="0">
            <a:spAutoFit/>
          </a:bodyPr>
          <a:lstStyle/>
          <a:p>
            <a:r>
              <a:rPr lang="en-US" sz="2000" dirty="0"/>
              <a:t>Check your volume</a:t>
            </a:r>
          </a:p>
        </p:txBody>
      </p:sp>
      <p:sp>
        <p:nvSpPr>
          <p:cNvPr id="9" name="TextBox 8"/>
          <p:cNvSpPr txBox="1"/>
          <p:nvPr/>
        </p:nvSpPr>
        <p:spPr>
          <a:xfrm>
            <a:off x="3340983" y="4166377"/>
            <a:ext cx="1821524" cy="707886"/>
          </a:xfrm>
          <a:prstGeom prst="rect">
            <a:avLst/>
          </a:prstGeom>
          <a:noFill/>
        </p:spPr>
        <p:txBody>
          <a:bodyPr wrap="none" rtlCol="0">
            <a:spAutoFit/>
          </a:bodyPr>
          <a:lstStyle/>
          <a:p>
            <a:r>
              <a:rPr lang="en-US" sz="2000" dirty="0"/>
              <a:t>Push plunger to</a:t>
            </a:r>
          </a:p>
          <a:p>
            <a:r>
              <a:rPr lang="en-US" sz="2000" dirty="0"/>
              <a:t>soft stop</a:t>
            </a:r>
          </a:p>
        </p:txBody>
      </p:sp>
      <p:sp>
        <p:nvSpPr>
          <p:cNvPr id="10" name="TextBox 9"/>
          <p:cNvSpPr txBox="1"/>
          <p:nvPr/>
        </p:nvSpPr>
        <p:spPr>
          <a:xfrm>
            <a:off x="6036512" y="4146809"/>
            <a:ext cx="2631105" cy="1015663"/>
          </a:xfrm>
          <a:prstGeom prst="rect">
            <a:avLst/>
          </a:prstGeom>
          <a:noFill/>
        </p:spPr>
        <p:txBody>
          <a:bodyPr wrap="none" rtlCol="0">
            <a:spAutoFit/>
          </a:bodyPr>
          <a:lstStyle/>
          <a:p>
            <a:r>
              <a:rPr lang="en-US" sz="2000" dirty="0"/>
              <a:t>Dip tip into sample, </a:t>
            </a:r>
          </a:p>
          <a:p>
            <a:r>
              <a:rPr lang="en-US" sz="2000" dirty="0"/>
              <a:t>Do NOT touch the sides</a:t>
            </a:r>
          </a:p>
          <a:p>
            <a:r>
              <a:rPr lang="en-US" sz="2000" dirty="0"/>
              <a:t>of the container</a:t>
            </a:r>
          </a:p>
        </p:txBody>
      </p:sp>
      <p:sp>
        <p:nvSpPr>
          <p:cNvPr id="11" name="TextBox 10"/>
          <p:cNvSpPr txBox="1"/>
          <p:nvPr/>
        </p:nvSpPr>
        <p:spPr>
          <a:xfrm>
            <a:off x="9088648" y="4166377"/>
            <a:ext cx="2854692" cy="1323439"/>
          </a:xfrm>
          <a:prstGeom prst="rect">
            <a:avLst/>
          </a:prstGeom>
          <a:noFill/>
        </p:spPr>
        <p:txBody>
          <a:bodyPr wrap="none" rtlCol="0">
            <a:spAutoFit/>
          </a:bodyPr>
          <a:lstStyle/>
          <a:p>
            <a:r>
              <a:rPr lang="en-US" sz="2000" dirty="0"/>
              <a:t>Release plunger, </a:t>
            </a:r>
          </a:p>
          <a:p>
            <a:r>
              <a:rPr lang="en-US" sz="2000" dirty="0"/>
              <a:t>The Sample will be drawn</a:t>
            </a:r>
          </a:p>
          <a:p>
            <a:r>
              <a:rPr lang="en-US" sz="2000" dirty="0"/>
              <a:t>into the tip, </a:t>
            </a:r>
          </a:p>
          <a:p>
            <a:r>
              <a:rPr lang="en-US" sz="2000" dirty="0"/>
              <a:t>raise the pipette and tip</a:t>
            </a:r>
          </a:p>
        </p:txBody>
      </p:sp>
    </p:spTree>
    <p:extLst>
      <p:ext uri="{BB962C8B-B14F-4D97-AF65-F5344CB8AC3E}">
        <p14:creationId xmlns:p14="http://schemas.microsoft.com/office/powerpoint/2010/main" val="1170886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 Step 4 Expelling Sample</a:t>
            </a: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rot="5400000">
            <a:off x="3207227" y="1895745"/>
            <a:ext cx="3001409" cy="2251056"/>
          </a:xfr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199421" y="1895305"/>
            <a:ext cx="2997902" cy="2248427"/>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6026851" y="1895306"/>
            <a:ext cx="2997903" cy="2248428"/>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8811366" y="1895306"/>
            <a:ext cx="2997902" cy="2248426"/>
          </a:xfrm>
          <a:prstGeom prst="rect">
            <a:avLst/>
          </a:prstGeom>
        </p:spPr>
      </p:pic>
      <p:sp>
        <p:nvSpPr>
          <p:cNvPr id="8" name="TextBox 7"/>
          <p:cNvSpPr txBox="1"/>
          <p:nvPr/>
        </p:nvSpPr>
        <p:spPr>
          <a:xfrm>
            <a:off x="796326" y="4543243"/>
            <a:ext cx="2026260" cy="646331"/>
          </a:xfrm>
          <a:prstGeom prst="rect">
            <a:avLst/>
          </a:prstGeom>
          <a:noFill/>
        </p:spPr>
        <p:txBody>
          <a:bodyPr wrap="none" rtlCol="0">
            <a:spAutoFit/>
          </a:bodyPr>
          <a:lstStyle/>
          <a:p>
            <a:r>
              <a:rPr lang="en-US" dirty="0"/>
              <a:t>Put tip into the</a:t>
            </a:r>
          </a:p>
          <a:p>
            <a:r>
              <a:rPr lang="en-US" dirty="0"/>
              <a:t>intended container</a:t>
            </a:r>
          </a:p>
        </p:txBody>
      </p:sp>
      <p:sp>
        <p:nvSpPr>
          <p:cNvPr id="9" name="TextBox 8"/>
          <p:cNvSpPr txBox="1"/>
          <p:nvPr/>
        </p:nvSpPr>
        <p:spPr>
          <a:xfrm>
            <a:off x="3582403" y="4585774"/>
            <a:ext cx="2632003" cy="923330"/>
          </a:xfrm>
          <a:prstGeom prst="rect">
            <a:avLst/>
          </a:prstGeom>
          <a:noFill/>
        </p:spPr>
        <p:txBody>
          <a:bodyPr wrap="none" rtlCol="0">
            <a:spAutoFit/>
          </a:bodyPr>
          <a:lstStyle/>
          <a:p>
            <a:r>
              <a:rPr lang="en-US" dirty="0"/>
              <a:t>Make sure you aren’t </a:t>
            </a:r>
          </a:p>
          <a:p>
            <a:r>
              <a:rPr lang="en-US" dirty="0"/>
              <a:t>touching the bottom or</a:t>
            </a:r>
          </a:p>
          <a:p>
            <a:r>
              <a:rPr lang="en-US" dirty="0"/>
              <a:t>the sides of the container</a:t>
            </a:r>
          </a:p>
        </p:txBody>
      </p:sp>
      <p:sp>
        <p:nvSpPr>
          <p:cNvPr id="10" name="TextBox 9"/>
          <p:cNvSpPr txBox="1"/>
          <p:nvPr/>
        </p:nvSpPr>
        <p:spPr>
          <a:xfrm>
            <a:off x="6570921" y="4589409"/>
            <a:ext cx="2335383" cy="646331"/>
          </a:xfrm>
          <a:prstGeom prst="rect">
            <a:avLst/>
          </a:prstGeom>
          <a:noFill/>
        </p:spPr>
        <p:txBody>
          <a:bodyPr wrap="none" rtlCol="0">
            <a:spAutoFit/>
          </a:bodyPr>
          <a:lstStyle/>
          <a:p>
            <a:r>
              <a:rPr lang="en-US" dirty="0"/>
              <a:t>Push the plunger</a:t>
            </a:r>
          </a:p>
          <a:p>
            <a:r>
              <a:rPr lang="en-US" dirty="0"/>
              <a:t>down to the hard Stop</a:t>
            </a:r>
          </a:p>
        </p:txBody>
      </p:sp>
      <p:sp>
        <p:nvSpPr>
          <p:cNvPr id="11" name="TextBox 10"/>
          <p:cNvSpPr txBox="1"/>
          <p:nvPr/>
        </p:nvSpPr>
        <p:spPr>
          <a:xfrm>
            <a:off x="9267900" y="4589409"/>
            <a:ext cx="2657843" cy="1200329"/>
          </a:xfrm>
          <a:prstGeom prst="rect">
            <a:avLst/>
          </a:prstGeom>
          <a:noFill/>
        </p:spPr>
        <p:txBody>
          <a:bodyPr wrap="none" rtlCol="0">
            <a:spAutoFit/>
          </a:bodyPr>
          <a:lstStyle/>
          <a:p>
            <a:r>
              <a:rPr lang="en-US" dirty="0"/>
              <a:t>If you touch the sides</a:t>
            </a:r>
          </a:p>
          <a:p>
            <a:r>
              <a:rPr lang="en-US" dirty="0"/>
              <a:t>you end up with sample</a:t>
            </a:r>
          </a:p>
          <a:p>
            <a:r>
              <a:rPr lang="en-US" dirty="0"/>
              <a:t>on the sides, instead of all</a:t>
            </a:r>
          </a:p>
          <a:p>
            <a:r>
              <a:rPr lang="en-US" dirty="0"/>
              <a:t>at the bottom! </a:t>
            </a:r>
          </a:p>
        </p:txBody>
      </p:sp>
    </p:spTree>
    <p:extLst>
      <p:ext uri="{BB962C8B-B14F-4D97-AF65-F5344CB8AC3E}">
        <p14:creationId xmlns:p14="http://schemas.microsoft.com/office/powerpoint/2010/main" val="492014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5705"/>
            <a:ext cx="10515600" cy="1325563"/>
          </a:xfrm>
        </p:spPr>
        <p:txBody>
          <a:bodyPr/>
          <a:lstStyle/>
          <a:p>
            <a:r>
              <a:rPr lang="en-US" dirty="0"/>
              <a:t>Activity Part 1 </a:t>
            </a:r>
          </a:p>
        </p:txBody>
      </p:sp>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rot="5400000">
            <a:off x="8322341" y="3221508"/>
            <a:ext cx="3116373" cy="3264693"/>
          </a:xfr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6234037" y="291176"/>
            <a:ext cx="3209962" cy="2799021"/>
          </a:xfrm>
          <a:prstGeom prst="rect">
            <a:avLst/>
          </a:prstGeom>
        </p:spPr>
      </p:pic>
      <p:sp>
        <p:nvSpPr>
          <p:cNvPr id="6" name="TextBox 5"/>
          <p:cNvSpPr txBox="1"/>
          <p:nvPr/>
        </p:nvSpPr>
        <p:spPr>
          <a:xfrm>
            <a:off x="221673" y="1090321"/>
            <a:ext cx="5735782"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t>Practice Drawing up samples</a:t>
            </a:r>
          </a:p>
          <a:p>
            <a:pPr marL="742950" lvl="1" indent="-285750">
              <a:buFont typeface="Arial" panose="020B0604020202020204" pitchFamily="34" charset="0"/>
              <a:buChar char="•"/>
            </a:pPr>
            <a:r>
              <a:rPr lang="en-US" sz="2400" dirty="0"/>
              <a:t>10ul, 20ul, 30ul</a:t>
            </a:r>
          </a:p>
          <a:p>
            <a:pPr marL="285750" indent="-285750">
              <a:buFont typeface="Arial" panose="020B0604020202020204" pitchFamily="34" charset="0"/>
              <a:buChar char="•"/>
            </a:pPr>
            <a:r>
              <a:rPr lang="en-US" sz="2400" dirty="0"/>
              <a:t>Practice Expelling Samples</a:t>
            </a:r>
          </a:p>
          <a:p>
            <a:pPr marL="742950" lvl="1" indent="-285750">
              <a:buFont typeface="Arial" panose="020B0604020202020204" pitchFamily="34" charset="0"/>
              <a:buChar char="•"/>
            </a:pPr>
            <a:r>
              <a:rPr lang="en-US" sz="2400" dirty="0"/>
              <a:t>Put each sample close to each other</a:t>
            </a:r>
          </a:p>
          <a:p>
            <a:pPr marL="285750" indent="-285750">
              <a:buFont typeface="Arial" panose="020B0604020202020204" pitchFamily="34" charset="0"/>
              <a:buChar char="•"/>
            </a:pPr>
            <a:r>
              <a:rPr lang="en-US" sz="2400" dirty="0"/>
              <a:t>Check your accuracy by combining different volume samples, touch the tip of the pipette into the sample and drag it up to another sample close to it.  Adjust your pipette to the volume of these two samples together.  </a:t>
            </a:r>
          </a:p>
          <a:p>
            <a:pPr marL="285750" indent="-285750">
              <a:buFont typeface="Arial" panose="020B0604020202020204" pitchFamily="34" charset="0"/>
              <a:buChar char="•"/>
            </a:pPr>
            <a:r>
              <a:rPr lang="en-US" sz="2400" dirty="0"/>
              <a:t>Try and draw up the new joined sample without leaving any behind, or creating air bubbles! </a:t>
            </a:r>
          </a:p>
        </p:txBody>
      </p:sp>
    </p:spTree>
    <p:extLst>
      <p:ext uri="{BB962C8B-B14F-4D97-AF65-F5344CB8AC3E}">
        <p14:creationId xmlns:p14="http://schemas.microsoft.com/office/powerpoint/2010/main" val="346165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 calcmode="lin" valueType="num">
                                      <p:cBhvr additive="base">
                                        <p:cTn id="3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2840</TotalTime>
  <Words>484</Words>
  <Application>Microsoft Office PowerPoint</Application>
  <PresentationFormat>Widescreen</PresentationFormat>
  <Paragraphs>76</Paragraphs>
  <Slides>11</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Avenir Book</vt:lpstr>
      <vt:lpstr>Avenir Light</vt:lpstr>
      <vt:lpstr>Avenir Medium</vt:lpstr>
      <vt:lpstr>Calibri</vt:lpstr>
      <vt:lpstr>Office Theme</vt:lpstr>
      <vt:lpstr>Custom Design</vt:lpstr>
      <vt:lpstr>Pipette Technique</vt:lpstr>
      <vt:lpstr>What is it? </vt:lpstr>
      <vt:lpstr>Actually it’s a pipette!</vt:lpstr>
      <vt:lpstr>How do I use it?</vt:lpstr>
      <vt:lpstr>Operation: Step 1 Load a tip</vt:lpstr>
      <vt:lpstr>Operation: Step 2 Soft vs Hard Stop</vt:lpstr>
      <vt:lpstr>Operation: Step 3 Drawing up a sample</vt:lpstr>
      <vt:lpstr>Operation: Step 4 Expelling Sample</vt:lpstr>
      <vt:lpstr>Activity Part 1 </vt:lpstr>
      <vt:lpstr>Activity Part 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Clawson</dc:creator>
  <cp:lastModifiedBy>Sharon Thielen</cp:lastModifiedBy>
  <cp:revision>41</cp:revision>
  <dcterms:created xsi:type="dcterms:W3CDTF">2018-01-23T00:48:28Z</dcterms:created>
  <dcterms:modified xsi:type="dcterms:W3CDTF">2018-07-27T15:47:25Z</dcterms:modified>
</cp:coreProperties>
</file>