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18"/>
  </p:notesMasterIdLst>
  <p:sldIdLst>
    <p:sldId id="257" r:id="rId4"/>
    <p:sldId id="318" r:id="rId5"/>
    <p:sldId id="317" r:id="rId6"/>
    <p:sldId id="316" r:id="rId7"/>
    <p:sldId id="310" r:id="rId8"/>
    <p:sldId id="319" r:id="rId9"/>
    <p:sldId id="320" r:id="rId10"/>
    <p:sldId id="312" r:id="rId11"/>
    <p:sldId id="313" r:id="rId12"/>
    <p:sldId id="314" r:id="rId13"/>
    <p:sldId id="315" r:id="rId14"/>
    <p:sldId id="321" r:id="rId15"/>
    <p:sldId id="322"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6" autoAdjust="0"/>
    <p:restoredTop sz="85733" autoAdjust="0"/>
  </p:normalViewPr>
  <p:slideViewPr>
    <p:cSldViewPr snapToGrid="0">
      <p:cViewPr varScale="1">
        <p:scale>
          <a:sx n="71" d="100"/>
          <a:sy n="71" d="100"/>
        </p:scale>
        <p:origin x="427"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36"/>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6EA14-40C4-4657-947B-29EB23BF3B45}" type="datetimeFigureOut">
              <a:rPr lang="en-US" smtClean="0"/>
              <a:t>4/3/2020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F82A-351B-43C1-83D4-2C629BC3BC9F}" type="slidenum">
              <a:rPr lang="en-US" smtClean="0"/>
              <a:t>‹#›</a:t>
            </a:fld>
            <a:endParaRPr lang="en-US"/>
          </a:p>
        </p:txBody>
      </p:sp>
    </p:spTree>
    <p:extLst>
      <p:ext uri="{BB962C8B-B14F-4D97-AF65-F5344CB8AC3E}">
        <p14:creationId xmlns:p14="http://schemas.microsoft.com/office/powerpoint/2010/main" val="2343095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Sharon</a:t>
            </a:r>
          </a:p>
          <a:p>
            <a:r>
              <a:rPr lang="en-US" dirty="0"/>
              <a:t>Before we beginning get an idea of the audience.</a:t>
            </a:r>
            <a:r>
              <a:rPr lang="en-US" baseline="0" dirty="0"/>
              <a:t>  K-5-6-12-Collegiant</a:t>
            </a:r>
            <a:endParaRPr lang="en-US" dirty="0"/>
          </a:p>
        </p:txBody>
      </p:sp>
      <p:sp>
        <p:nvSpPr>
          <p:cNvPr id="4" name="Slide Number Placeholder 3"/>
          <p:cNvSpPr>
            <a:spLocks noGrp="1"/>
          </p:cNvSpPr>
          <p:nvPr>
            <p:ph type="sldNum" sz="quarter" idx="5"/>
          </p:nvPr>
        </p:nvSpPr>
        <p:spPr/>
        <p:txBody>
          <a:bodyPr/>
          <a:lstStyle/>
          <a:p>
            <a:fld id="{F951F82A-351B-43C1-83D4-2C629BC3BC9F}" type="slidenum">
              <a:rPr lang="en-US" smtClean="0"/>
              <a:t>1</a:t>
            </a:fld>
            <a:endParaRPr lang="en-US"/>
          </a:p>
        </p:txBody>
      </p:sp>
    </p:spTree>
    <p:extLst>
      <p:ext uri="{BB962C8B-B14F-4D97-AF65-F5344CB8AC3E}">
        <p14:creationId xmlns:p14="http://schemas.microsoft.com/office/powerpoint/2010/main" val="4192665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E3C353-8F31-4EEF-8B06-C8DFF097D527}"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2293285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3C353-8F31-4EEF-8B06-C8DFF097D527}"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21552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3C353-8F31-4EEF-8B06-C8DFF097D527}"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931242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440E28-9133-9841-89AE-CFA168DB9B91}"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0F151-45A6-2B4C-B934-19AA3F99281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05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37D7B4-0A5A-594B-BF23-61864096AED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108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B45F61-0BD9-EB45-936F-6041BED578B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18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922F5B-66FF-664F-99AE-8D90197266B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497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660F46-E139-484D-90AE-4E94CE76973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345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3A2717-057D-9E43-8D1A-25750CE55DA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26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38427A-544C-7F4A-AD77-705DA6DC6F6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20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6A1F42-CB8E-5545-806A-D979B0DB604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28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3C353-8F31-4EEF-8B06-C8DFF097D527}"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892239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A9551D-EAA2-ED4A-8D3B-DBB62A0928B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514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FB7488-AFCA-DA48-802A-07434379CAC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42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BC0A6F-1AB0-6647-8E50-E905DE12F6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746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9C3ED-EC3A-044A-A07F-E70EA6DFE11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66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E3C353-8F31-4EEF-8B06-C8DFF097D527}"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16012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E3C353-8F31-4EEF-8B06-C8DFF097D527}"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63234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E3C353-8F31-4EEF-8B06-C8DFF097D527}" type="datetimeFigureOut">
              <a:rPr lang="en-US" smtClean="0"/>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00384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E3C353-8F31-4EEF-8B06-C8DFF097D527}" type="datetimeFigureOut">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46272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3C353-8F31-4EEF-8B06-C8DFF097D527}" type="datetimeFigureOut">
              <a:rPr lang="en-US" smtClean="0"/>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238171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E3C353-8F31-4EEF-8B06-C8DFF097D527}"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170697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E3C353-8F31-4EEF-8B06-C8DFF097D527}"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103177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3C353-8F31-4EEF-8B06-C8DFF097D527}" type="datetimeFigureOut">
              <a:rPr lang="en-US" smtClean="0"/>
              <a:t>4/3/2020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F912E-AB9E-4C28-988B-7D2BBEB5BA15}" type="slidenum">
              <a:rPr lang="en-US" smtClean="0"/>
              <a:t>‹#›</a:t>
            </a:fld>
            <a:endParaRPr lang="en-US"/>
          </a:p>
        </p:txBody>
      </p:sp>
    </p:spTree>
    <p:extLst>
      <p:ext uri="{BB962C8B-B14F-4D97-AF65-F5344CB8AC3E}">
        <p14:creationId xmlns:p14="http://schemas.microsoft.com/office/powerpoint/2010/main" val="3640072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3" name="TextBox 42"/>
          <p:cNvSpPr txBox="1"/>
          <p:nvPr userDrawn="1"/>
        </p:nvSpPr>
        <p:spPr>
          <a:xfrm>
            <a:off x="7378262" y="238059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TextBox 49"/>
          <p:cNvSpPr txBox="1"/>
          <p:nvPr userDrawn="1"/>
        </p:nvSpPr>
        <p:spPr>
          <a:xfrm>
            <a:off x="4838700" y="3731507"/>
            <a:ext cx="252686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rPr>
              <a:t>Connect with us: </a:t>
            </a:r>
          </a:p>
        </p:txBody>
      </p:sp>
      <p:cxnSp>
        <p:nvCxnSpPr>
          <p:cNvPr id="15" name="Straight Connector 14"/>
          <p:cNvCxnSpPr/>
          <p:nvPr userDrawn="1"/>
        </p:nvCxnSpPr>
        <p:spPr>
          <a:xfrm>
            <a:off x="67130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926"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926"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67603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4260147" y="263858"/>
            <a:ext cx="367183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venir Medium" charset="0"/>
                <a:ea typeface="Avenir Medium" charset="0"/>
                <a:cs typeface="Avenir Medium" charset="0"/>
              </a:rPr>
              <a:t>Brought to you by:</a:t>
            </a:r>
          </a:p>
        </p:txBody>
      </p:sp>
      <p:sp>
        <p:nvSpPr>
          <p:cNvPr id="12" name="TextBox 11"/>
          <p:cNvSpPr txBox="1"/>
          <p:nvPr userDrawn="1"/>
        </p:nvSpPr>
        <p:spPr>
          <a:xfrm>
            <a:off x="4838700" y="4800418"/>
            <a:ext cx="252686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rPr>
              <a:t>#</a:t>
            </a:r>
            <a:r>
              <a:rPr kumimoji="0" lang="en-US" sz="1800" b="1" i="0" u="none" strike="noStrike" kern="1200" cap="none" spc="0" normalizeH="0" baseline="0" noProof="0">
                <a:ln>
                  <a:noFill/>
                </a:ln>
                <a:solidFill>
                  <a:prstClr val="black">
                    <a:alpha val="65000"/>
                  </a:prstClr>
                </a:solidFill>
                <a:effectLst/>
                <a:uLnTx/>
                <a:uFillTx/>
                <a:latin typeface="Avenir Light" charset="0"/>
                <a:ea typeface="Avenir Light" charset="0"/>
                <a:cs typeface="Avenir Light" charset="0"/>
              </a:rPr>
              <a:t>kansascornSTEM</a:t>
            </a:r>
            <a:endParaRPr kumimoji="0" lang="en-US" sz="1800" b="1"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alpha val="65000"/>
                  </a:prstClr>
                </a:solidFill>
                <a:effectLst/>
                <a:uLnTx/>
                <a:uFillTx/>
                <a:latin typeface="Avenir Light" charset="0"/>
                <a:ea typeface="Avenir Light" charset="0"/>
                <a:cs typeface="Avenir Light" charset="0"/>
              </a:rPr>
              <a:t>kscorn.com</a:t>
            </a:r>
            <a:endParaRPr kumimoji="0" lang="en-US" sz="1600" b="0"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endParaRPr>
          </a:p>
        </p:txBody>
      </p:sp>
      <p:grpSp>
        <p:nvGrpSpPr>
          <p:cNvPr id="5" name="Group 4"/>
          <p:cNvGrpSpPr/>
          <p:nvPr userDrawn="1"/>
        </p:nvGrpSpPr>
        <p:grpSpPr>
          <a:xfrm>
            <a:off x="5450299" y="4177865"/>
            <a:ext cx="1310042" cy="555282"/>
            <a:chOff x="5450299" y="4457265"/>
            <a:chExt cx="1310042" cy="555282"/>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0299" y="4457265"/>
              <a:ext cx="555282" cy="555282"/>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05059" y="4525271"/>
              <a:ext cx="555282" cy="451166"/>
            </a:xfrm>
            <a:prstGeom prst="rect">
              <a:avLst/>
            </a:prstGeom>
          </p:spPr>
        </p:pic>
      </p:grpSp>
      <p:pic>
        <p:nvPicPr>
          <p:cNvPr id="6" name="Picture 5">
            <a:extLst>
              <a:ext uri="{FF2B5EF4-FFF2-40B4-BE49-F238E27FC236}">
                <a16:creationId xmlns:a16="http://schemas.microsoft.com/office/drawing/2014/main" id="{AC199CEE-6BC4-064B-A0ED-923D8625F44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90237" y="5659818"/>
            <a:ext cx="1406234" cy="1152205"/>
          </a:xfrm>
          <a:prstGeom prst="rect">
            <a:avLst/>
          </a:prstGeom>
        </p:spPr>
      </p:pic>
      <p:pic>
        <p:nvPicPr>
          <p:cNvPr id="8" name="Picture 7">
            <a:extLst>
              <a:ext uri="{FF2B5EF4-FFF2-40B4-BE49-F238E27FC236}">
                <a16:creationId xmlns:a16="http://schemas.microsoft.com/office/drawing/2014/main" id="{08A8D2D6-7F37-C54E-AA5B-F8B1964EE9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07900" y="1185021"/>
            <a:ext cx="3588461" cy="2268403"/>
          </a:xfrm>
          <a:prstGeom prst="rect">
            <a:avLst/>
          </a:prstGeom>
        </p:spPr>
      </p:pic>
    </p:spTree>
    <p:extLst>
      <p:ext uri="{BB962C8B-B14F-4D97-AF65-F5344CB8AC3E}">
        <p14:creationId xmlns:p14="http://schemas.microsoft.com/office/powerpoint/2010/main" val="58935176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2500" kern="1200" baseline="0">
          <a:solidFill>
            <a:schemeClr val="tx1">
              <a:alpha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21360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37D7B4-0A5A-594B-BF23-61864096AED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21360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p:cNvCxnSpPr/>
          <p:nvPr/>
        </p:nvCxnSpPr>
        <p:spPr>
          <a:xfrm>
            <a:off x="6700345" y="6702017"/>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74" y="6702017"/>
            <a:ext cx="5273604" cy="195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74" y="6626292"/>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47641" y="6626292"/>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9DA731C-E70E-9241-B579-924A6F1A2A1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90237" y="5659818"/>
            <a:ext cx="1406234" cy="1152205"/>
          </a:xfrm>
          <a:prstGeom prst="rect">
            <a:avLst/>
          </a:prstGeom>
        </p:spPr>
      </p:pic>
    </p:spTree>
    <p:extLst>
      <p:ext uri="{BB962C8B-B14F-4D97-AF65-F5344CB8AC3E}">
        <p14:creationId xmlns:p14="http://schemas.microsoft.com/office/powerpoint/2010/main" val="36047597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Avenir Light" charset="0"/>
          <a:cs typeface="Avenir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venir Light" charset="0"/>
          <a:ea typeface="Avenir Light" charset="0"/>
          <a:cs typeface="Avenir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Avenir Light" charset="0"/>
          <a:cs typeface="Avenir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7856" y="1719317"/>
            <a:ext cx="9144000" cy="2387600"/>
          </a:xfrm>
        </p:spPr>
        <p:txBody>
          <a:bodyPr>
            <a:normAutofit fontScale="90000"/>
          </a:bodyPr>
          <a:lstStyle/>
          <a:p>
            <a:pPr lvl="0" algn="r">
              <a:spcBef>
                <a:spcPts val="1000"/>
              </a:spcBef>
            </a:pPr>
            <a:r>
              <a:rPr lang="en-US" b="1" dirty="0">
                <a:solidFill>
                  <a:schemeClr val="bg1"/>
                </a:solidFill>
              </a:rPr>
              <a:t>Corn Calculations</a:t>
            </a:r>
            <a:br>
              <a:rPr lang="en-US" b="1" dirty="0">
                <a:solidFill>
                  <a:schemeClr val="bg1"/>
                </a:solidFill>
              </a:rPr>
            </a:br>
            <a:r>
              <a:rPr lang="en-US" sz="8000" b="1" dirty="0">
                <a:solidFill>
                  <a:prstClr val="black"/>
                </a:solidFill>
                <a:latin typeface="Times New Roman" panose="02020603050405020304" pitchFamily="18" charset="0"/>
                <a:ea typeface="+mn-ea"/>
                <a:cs typeface="Times New Roman" panose="02020603050405020304" pitchFamily="18" charset="0"/>
              </a:rPr>
              <a:t>Corn Calculations</a:t>
            </a:r>
            <a:br>
              <a:rPr lang="en-US" sz="8000" b="1" dirty="0">
                <a:solidFill>
                  <a:prstClr val="black"/>
                </a:solidFill>
                <a:latin typeface="Corbel" panose="020B0503020204020204"/>
                <a:ea typeface="+mn-ea"/>
                <a:cs typeface="+mn-cs"/>
              </a:rPr>
            </a:br>
            <a:endParaRPr lang="en-US" dirty="0"/>
          </a:p>
        </p:txBody>
      </p:sp>
      <p:sp>
        <p:nvSpPr>
          <p:cNvPr id="3" name="Subtitle 2"/>
          <p:cNvSpPr>
            <a:spLocks noGrp="1"/>
          </p:cNvSpPr>
          <p:nvPr>
            <p:ph type="subTitle" idx="1"/>
          </p:nvPr>
        </p:nvSpPr>
        <p:spPr>
          <a:xfrm>
            <a:off x="1595120" y="5202238"/>
            <a:ext cx="10596880" cy="1655762"/>
          </a:xfrm>
        </p:spPr>
        <p:txBody>
          <a:bodyPr/>
          <a:lstStyle/>
          <a:p>
            <a:br>
              <a:rPr lang="en-US" dirty="0"/>
            </a:b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833499">
            <a:off x="-2764338" y="400020"/>
            <a:ext cx="8295805" cy="5530537"/>
          </a:xfrm>
          <a:prstGeom prst="rect">
            <a:avLst/>
          </a:prstGeom>
        </p:spPr>
      </p:pic>
    </p:spTree>
    <p:extLst>
      <p:ext uri="{BB962C8B-B14F-4D97-AF65-F5344CB8AC3E}">
        <p14:creationId xmlns:p14="http://schemas.microsoft.com/office/powerpoint/2010/main" val="650811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95243133"/>
              </p:ext>
            </p:extLst>
          </p:nvPr>
        </p:nvGraphicFramePr>
        <p:xfrm>
          <a:off x="1698173" y="330195"/>
          <a:ext cx="8490858" cy="5058228"/>
        </p:xfrm>
        <a:graphic>
          <a:graphicData uri="http://schemas.openxmlformats.org/drawingml/2006/table">
            <a:tbl>
              <a:tblPr>
                <a:tableStyleId>{5C22544A-7EE6-4342-B048-85BDC9FD1C3A}</a:tableStyleId>
              </a:tblPr>
              <a:tblGrid>
                <a:gridCol w="1406867">
                  <a:extLst>
                    <a:ext uri="{9D8B030D-6E8A-4147-A177-3AD203B41FA5}">
                      <a16:colId xmlns:a16="http://schemas.microsoft.com/office/drawing/2014/main" val="4180575349"/>
                    </a:ext>
                  </a:extLst>
                </a:gridCol>
                <a:gridCol w="1406867">
                  <a:extLst>
                    <a:ext uri="{9D8B030D-6E8A-4147-A177-3AD203B41FA5}">
                      <a16:colId xmlns:a16="http://schemas.microsoft.com/office/drawing/2014/main" val="298386776"/>
                    </a:ext>
                  </a:extLst>
                </a:gridCol>
                <a:gridCol w="1406867">
                  <a:extLst>
                    <a:ext uri="{9D8B030D-6E8A-4147-A177-3AD203B41FA5}">
                      <a16:colId xmlns:a16="http://schemas.microsoft.com/office/drawing/2014/main" val="2745784242"/>
                    </a:ext>
                  </a:extLst>
                </a:gridCol>
                <a:gridCol w="1406867">
                  <a:extLst>
                    <a:ext uri="{9D8B030D-6E8A-4147-A177-3AD203B41FA5}">
                      <a16:colId xmlns:a16="http://schemas.microsoft.com/office/drawing/2014/main" val="459675319"/>
                    </a:ext>
                  </a:extLst>
                </a:gridCol>
                <a:gridCol w="1456523">
                  <a:extLst>
                    <a:ext uri="{9D8B030D-6E8A-4147-A177-3AD203B41FA5}">
                      <a16:colId xmlns:a16="http://schemas.microsoft.com/office/drawing/2014/main" val="4188299958"/>
                    </a:ext>
                  </a:extLst>
                </a:gridCol>
                <a:gridCol w="1406867">
                  <a:extLst>
                    <a:ext uri="{9D8B030D-6E8A-4147-A177-3AD203B41FA5}">
                      <a16:colId xmlns:a16="http://schemas.microsoft.com/office/drawing/2014/main" val="2735310836"/>
                    </a:ext>
                  </a:extLst>
                </a:gridCol>
              </a:tblGrid>
              <a:tr h="240868">
                <a:tc gridSpan="2">
                  <a:txBody>
                    <a:bodyPr/>
                    <a:lstStyle/>
                    <a:p>
                      <a:pPr algn="ctr" fontAlgn="b"/>
                      <a:r>
                        <a:rPr lang="en-US" sz="1100" u="none" strike="noStrike" dirty="0">
                          <a:effectLst/>
                        </a:rPr>
                        <a:t>Corn Cob #!</a:t>
                      </a:r>
                      <a:endParaRPr lang="en-US" sz="11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en-US"/>
                    </a:p>
                  </a:txBody>
                  <a:tcPr/>
                </a:tc>
                <a:tc gridSpan="2">
                  <a:txBody>
                    <a:bodyPr/>
                    <a:lstStyle/>
                    <a:p>
                      <a:pPr algn="ctr" fontAlgn="b"/>
                      <a:r>
                        <a:rPr lang="en-US" sz="1100" u="none" strike="noStrike">
                          <a:effectLst/>
                        </a:rPr>
                        <a:t>Corn Cob #2</a:t>
                      </a:r>
                      <a:endParaRPr lang="en-US" sz="1100" b="0" i="0" u="none" strike="noStrike">
                        <a:solidFill>
                          <a:srgbClr val="000000"/>
                        </a:solidFill>
                        <a:effectLst/>
                        <a:latin typeface="Calibri" panose="020F0502020204030204" pitchFamily="34" charset="0"/>
                      </a:endParaRPr>
                    </a:p>
                  </a:txBody>
                  <a:tcPr marL="6350" marR="6350" marT="6350" marB="0" anchor="b"/>
                </a:tc>
                <a:tc hMerge="1">
                  <a:txBody>
                    <a:bodyPr/>
                    <a:lstStyle/>
                    <a:p>
                      <a:endParaRPr lang="en-US"/>
                    </a:p>
                  </a:txBody>
                  <a:tcPr/>
                </a:tc>
                <a:tc gridSpan="2">
                  <a:txBody>
                    <a:bodyPr/>
                    <a:lstStyle/>
                    <a:p>
                      <a:pPr algn="ctr" fontAlgn="b"/>
                      <a:r>
                        <a:rPr lang="en-US" sz="1100" u="none" strike="noStrike">
                          <a:effectLst/>
                        </a:rPr>
                        <a:t>Corn Cob #3</a:t>
                      </a:r>
                      <a:endParaRPr lang="en-US" sz="1100" b="0" i="0" u="none" strike="noStrike">
                        <a:solidFill>
                          <a:srgbClr val="000000"/>
                        </a:solidFill>
                        <a:effectLst/>
                        <a:latin typeface="Calibri" panose="020F0502020204030204" pitchFamily="34" charset="0"/>
                      </a:endParaRPr>
                    </a:p>
                  </a:txBody>
                  <a:tcPr marL="6350" marR="6350" marT="6350" marB="0" anchor="b"/>
                </a:tc>
                <a:tc hMerge="1">
                  <a:txBody>
                    <a:bodyPr/>
                    <a:lstStyle/>
                    <a:p>
                      <a:endParaRPr lang="en-US"/>
                    </a:p>
                  </a:txBody>
                  <a:tcPr/>
                </a:tc>
                <a:extLst>
                  <a:ext uri="{0D108BD9-81ED-4DB2-BD59-A6C34878D82A}">
                    <a16:rowId xmlns:a16="http://schemas.microsoft.com/office/drawing/2014/main" val="1644388751"/>
                  </a:ext>
                </a:extLst>
              </a:tr>
              <a:tr h="240868">
                <a:tc>
                  <a:txBody>
                    <a:bodyPr/>
                    <a:lstStyle/>
                    <a:p>
                      <a:pPr algn="l" fontAlgn="b"/>
                      <a:r>
                        <a:rPr lang="en-US" sz="1100" u="none" strike="noStrike">
                          <a:effectLst/>
                        </a:rPr>
                        <a:t>Row Number</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of Kernels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Row Number</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of Kernels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Row Number</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 of Kernels</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95573227"/>
                  </a:ext>
                </a:extLst>
              </a:tr>
              <a:tr h="240868">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80176048"/>
                  </a:ext>
                </a:extLst>
              </a:tr>
              <a:tr h="240868">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24259181"/>
                  </a:ext>
                </a:extLst>
              </a:tr>
              <a:tr h="240868">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06685053"/>
                  </a:ext>
                </a:extLst>
              </a:tr>
              <a:tr h="240868">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2919848"/>
                  </a:ext>
                </a:extLst>
              </a:tr>
              <a:tr h="240868">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84379294"/>
                  </a:ext>
                </a:extLst>
              </a:tr>
              <a:tr h="240868">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47920718"/>
                  </a:ext>
                </a:extLst>
              </a:tr>
              <a:tr h="240868">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41022577"/>
                  </a:ext>
                </a:extLst>
              </a:tr>
              <a:tr h="240868">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87391967"/>
                  </a:ext>
                </a:extLst>
              </a:tr>
              <a:tr h="240868">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42775527"/>
                  </a:ext>
                </a:extLst>
              </a:tr>
              <a:tr h="240868">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49597165"/>
                  </a:ext>
                </a:extLst>
              </a:tr>
              <a:tr h="240868">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40148868"/>
                  </a:ext>
                </a:extLst>
              </a:tr>
              <a:tr h="240868">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73929390"/>
                  </a:ext>
                </a:extLst>
              </a:tr>
              <a:tr h="240868">
                <a:tc>
                  <a:txBody>
                    <a:bodyPr/>
                    <a:lstStyle/>
                    <a:p>
                      <a:pPr algn="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13</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95171065"/>
                  </a:ext>
                </a:extLst>
              </a:tr>
              <a:tr h="240868">
                <a:tc>
                  <a:txBody>
                    <a:bodyPr/>
                    <a:lstStyle/>
                    <a:p>
                      <a:pPr algn="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11514188"/>
                  </a:ext>
                </a:extLst>
              </a:tr>
              <a:tr h="240868">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84901187"/>
                  </a:ext>
                </a:extLst>
              </a:tr>
              <a:tr h="240868">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03228111"/>
                  </a:ext>
                </a:extLst>
              </a:tr>
              <a:tr h="240868">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51044445"/>
                  </a:ext>
                </a:extLst>
              </a:tr>
              <a:tr h="240868">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58555168"/>
                  </a:ext>
                </a:extLst>
              </a:tr>
              <a:tr h="240868">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89192129"/>
                  </a:ext>
                </a:extLst>
              </a:tr>
            </a:tbl>
          </a:graphicData>
        </a:graphic>
      </p:graphicFrame>
    </p:spTree>
    <p:extLst>
      <p:ext uri="{BB962C8B-B14F-4D97-AF65-F5344CB8AC3E}">
        <p14:creationId xmlns:p14="http://schemas.microsoft.com/office/powerpoint/2010/main" val="1539583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2457" y="102566"/>
            <a:ext cx="7489372" cy="5917234"/>
          </a:xfrm>
          <a:prstGeom prst="rect">
            <a:avLst/>
          </a:prstGeom>
        </p:spPr>
      </p:pic>
    </p:spTree>
    <p:extLst>
      <p:ext uri="{BB962C8B-B14F-4D97-AF65-F5344CB8AC3E}">
        <p14:creationId xmlns:p14="http://schemas.microsoft.com/office/powerpoint/2010/main" val="1976221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1715" y="734562"/>
            <a:ext cx="8055428" cy="4984711"/>
          </a:xfrm>
          <a:prstGeom prst="rect">
            <a:avLst/>
          </a:prstGeom>
        </p:spPr>
      </p:pic>
    </p:spTree>
    <p:extLst>
      <p:ext uri="{BB962C8B-B14F-4D97-AF65-F5344CB8AC3E}">
        <p14:creationId xmlns:p14="http://schemas.microsoft.com/office/powerpoint/2010/main" val="2887284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7947" y="2457450"/>
            <a:ext cx="10313514" cy="2119284"/>
          </a:xfrm>
          <a:prstGeom prst="rect">
            <a:avLst/>
          </a:prstGeom>
        </p:spPr>
      </p:pic>
      <p:sp>
        <p:nvSpPr>
          <p:cNvPr id="3" name="TextBox 2"/>
          <p:cNvSpPr txBox="1"/>
          <p:nvPr/>
        </p:nvSpPr>
        <p:spPr>
          <a:xfrm>
            <a:off x="3374571" y="609600"/>
            <a:ext cx="5344886" cy="1938992"/>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Post Activity Questions</a:t>
            </a:r>
          </a:p>
        </p:txBody>
      </p:sp>
    </p:spTree>
    <p:extLst>
      <p:ext uri="{BB962C8B-B14F-4D97-AF65-F5344CB8AC3E}">
        <p14:creationId xmlns:p14="http://schemas.microsoft.com/office/powerpoint/2010/main" val="3966950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734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6428" y="288114"/>
            <a:ext cx="10591800" cy="6001643"/>
          </a:xfrm>
          <a:prstGeom prst="rect">
            <a:avLst/>
          </a:prstGeom>
        </p:spPr>
        <p:txBody>
          <a:bodyPr wrap="square">
            <a:spAutoFit/>
          </a:bodyPr>
          <a:lstStyle/>
          <a:p>
            <a:pPr algn="ctr"/>
            <a:r>
              <a:rPr lang="en-US" sz="4000" b="1" dirty="0">
                <a:latin typeface="Arial" panose="020B0604020202020204" pitchFamily="34" charset="0"/>
                <a:ea typeface="Arial" panose="020B0604020202020204" pitchFamily="34" charset="0"/>
              </a:rPr>
              <a:t>Discover How to Calculate</a:t>
            </a:r>
            <a:endParaRPr lang="en-US" sz="4000" dirty="0">
              <a:latin typeface="Arial" panose="020B0604020202020204" pitchFamily="34" charset="0"/>
              <a:ea typeface="Arial" panose="020B0604020202020204" pitchFamily="34" charset="0"/>
            </a:endParaRPr>
          </a:p>
          <a:p>
            <a:pPr algn="ctr"/>
            <a:r>
              <a:rPr lang="en-US" sz="4000" b="1" dirty="0">
                <a:latin typeface="Arial" panose="020B0604020202020204" pitchFamily="34" charset="0"/>
                <a:ea typeface="Arial" panose="020B0604020202020204" pitchFamily="34" charset="0"/>
              </a:rPr>
              <a:t>Mean, Median, Mode and Range on an Ear of Corn?</a:t>
            </a:r>
            <a:endParaRPr lang="en-US" sz="4000" dirty="0">
              <a:latin typeface="Arial" panose="020B0604020202020204" pitchFamily="34" charset="0"/>
              <a:ea typeface="Arial" panose="020B0604020202020204" pitchFamily="34" charset="0"/>
            </a:endParaRPr>
          </a:p>
          <a:p>
            <a:pPr algn="ctr"/>
            <a:r>
              <a:rPr lang="en-US" sz="2400" dirty="0">
                <a:latin typeface="Arial" panose="020B0604020202020204" pitchFamily="34" charset="0"/>
                <a:ea typeface="Arial" panose="020B0604020202020204" pitchFamily="34" charset="0"/>
              </a:rPr>
              <a:t> </a:t>
            </a:r>
          </a:p>
          <a:p>
            <a:pPr algn="ctr"/>
            <a:r>
              <a:rPr lang="en-US" sz="2400" b="1" u="sng" dirty="0">
                <a:latin typeface="Arial" panose="020B0604020202020204" pitchFamily="34" charset="0"/>
                <a:ea typeface="Arial" panose="020B0604020202020204" pitchFamily="34" charset="0"/>
              </a:rPr>
              <a:t>Introduction:</a:t>
            </a:r>
            <a:endParaRPr lang="en-US" sz="2400" dirty="0">
              <a:latin typeface="Arial" panose="020B0604020202020204" pitchFamily="34" charset="0"/>
              <a:ea typeface="Arial" panose="020B0604020202020204" pitchFamily="34" charset="0"/>
            </a:endParaRPr>
          </a:p>
          <a:p>
            <a:r>
              <a:rPr lang="en-US" sz="2400" dirty="0">
                <a:latin typeface="Arial" panose="020B0604020202020204" pitchFamily="34" charset="0"/>
                <a:ea typeface="Arial" panose="020B0604020202020204" pitchFamily="34" charset="0"/>
              </a:rPr>
              <a:t>Everywhere we look we see numbers. Speed limit signs, gas prices, temperature for the day, the population of a city. A set of numbers or numbers comparing more than one thing can take on a different meaning. For example the average salary of the players on a sports team or the average class score on a math test. Many career fields use mean, median, mode and range to find important information that helps with understanding data and or trends. Farming is one career field that uses information to help and predict corn yields in a field. Why do you think it is important for farmers to predict harvest yields? </a:t>
            </a:r>
          </a:p>
        </p:txBody>
      </p:sp>
    </p:spTree>
    <p:extLst>
      <p:ext uri="{BB962C8B-B14F-4D97-AF65-F5344CB8AC3E}">
        <p14:creationId xmlns:p14="http://schemas.microsoft.com/office/powerpoint/2010/main" val="220733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1484" y="2413337"/>
            <a:ext cx="10863943" cy="2677656"/>
          </a:xfrm>
          <a:prstGeom prst="rect">
            <a:avLst/>
          </a:prstGeom>
        </p:spPr>
        <p:txBody>
          <a:bodyPr wrap="square">
            <a:spAutoFit/>
          </a:bodyPr>
          <a:lstStyle/>
          <a:p>
            <a:r>
              <a:rPr lang="en-US" sz="2800" dirty="0">
                <a:latin typeface="Arial" panose="020B0604020202020204" pitchFamily="34" charset="0"/>
                <a:ea typeface="Arial" panose="020B0604020202020204" pitchFamily="34" charset="0"/>
              </a:rPr>
              <a:t>Most of the corn we grow in the U.S. is dent corn (also called field corn). While a small portion of dent corn is used for corn cereal, corn starch, corn oil and corn syrup, dent corn is a grain used mostly for livestock feed and ethanol production. You could cook and eat both as corn on the cob, but the dent corn won’t be as sweet and juicy.</a:t>
            </a:r>
          </a:p>
        </p:txBody>
      </p:sp>
      <p:sp>
        <p:nvSpPr>
          <p:cNvPr id="3" name="TextBox 2"/>
          <p:cNvSpPr txBox="1"/>
          <p:nvPr/>
        </p:nvSpPr>
        <p:spPr>
          <a:xfrm>
            <a:off x="3374571" y="609600"/>
            <a:ext cx="5344886" cy="1015663"/>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Facts</a:t>
            </a:r>
          </a:p>
        </p:txBody>
      </p:sp>
    </p:spTree>
    <p:extLst>
      <p:ext uri="{BB962C8B-B14F-4D97-AF65-F5344CB8AC3E}">
        <p14:creationId xmlns:p14="http://schemas.microsoft.com/office/powerpoint/2010/main" val="1863045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6542" y="1826682"/>
            <a:ext cx="10232571" cy="3416320"/>
          </a:xfrm>
          <a:prstGeom prst="rect">
            <a:avLst/>
          </a:prstGeom>
        </p:spPr>
        <p:txBody>
          <a:bodyPr wrap="square">
            <a:spAutoFit/>
          </a:bodyPr>
          <a:lstStyle/>
          <a:p>
            <a:r>
              <a:rPr lang="en-US" sz="2400" dirty="0">
                <a:latin typeface="Arial" panose="020B0604020202020204" pitchFamily="34" charset="0"/>
                <a:ea typeface="Arial" panose="020B0604020202020204" pitchFamily="34" charset="0"/>
              </a:rPr>
              <a:t>This activity is designed to reinforce the concept of how to calculate mean, median, mode and range on an ear of corn of field corn. If you have access to multiple ears you may use them, but for this activity we will provide the data from three ears of corn. </a:t>
            </a:r>
          </a:p>
          <a:p>
            <a:r>
              <a:rPr lang="en-US" sz="2400" dirty="0">
                <a:solidFill>
                  <a:srgbClr val="000000"/>
                </a:solidFill>
                <a:latin typeface="Arial" panose="020B0604020202020204" pitchFamily="34" charset="0"/>
                <a:ea typeface="Avenir Book"/>
              </a:rPr>
              <a:t>The amount of kernels on an ear of corn varies depends on many growth factors during the growing process. Water, sunlight, soil nutrients, temperature, humidity and other factors all are important as corn is developing. Before beginning the activity have students answer the questions on Before Activity.</a:t>
            </a:r>
            <a:endParaRPr lang="en-US" sz="2400" dirty="0">
              <a:latin typeface="Arial" panose="020B0604020202020204" pitchFamily="34" charset="0"/>
              <a:ea typeface="Arial" panose="020B0604020202020204" pitchFamily="34" charset="0"/>
            </a:endParaRPr>
          </a:p>
        </p:txBody>
      </p:sp>
      <p:sp>
        <p:nvSpPr>
          <p:cNvPr id="3" name="TextBox 2"/>
          <p:cNvSpPr txBox="1"/>
          <p:nvPr/>
        </p:nvSpPr>
        <p:spPr>
          <a:xfrm>
            <a:off x="3374571" y="609600"/>
            <a:ext cx="5344886" cy="1015663"/>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Activity</a:t>
            </a:r>
          </a:p>
        </p:txBody>
      </p:sp>
    </p:spTree>
    <p:extLst>
      <p:ext uri="{BB962C8B-B14F-4D97-AF65-F5344CB8AC3E}">
        <p14:creationId xmlns:p14="http://schemas.microsoft.com/office/powerpoint/2010/main" val="3987913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61963"/>
            <a:ext cx="9144000" cy="858837"/>
          </a:xfrm>
        </p:spPr>
        <p:txBody>
          <a:bodyPr>
            <a:normAutofit fontScale="90000"/>
          </a:bodyPr>
          <a:lstStyle/>
          <a:p>
            <a:r>
              <a:rPr lang="en-US" b="1" dirty="0">
                <a:latin typeface="Times New Roman" panose="02020603050405020304" pitchFamily="18" charset="0"/>
                <a:cs typeface="Times New Roman" panose="02020603050405020304" pitchFamily="18" charset="0"/>
              </a:rPr>
              <a:t>Math Review</a:t>
            </a:r>
          </a:p>
        </p:txBody>
      </p:sp>
      <p:sp>
        <p:nvSpPr>
          <p:cNvPr id="3" name="Subtitle 2"/>
          <p:cNvSpPr>
            <a:spLocks noGrp="1"/>
          </p:cNvSpPr>
          <p:nvPr>
            <p:ph type="subTitle" idx="1"/>
          </p:nvPr>
        </p:nvSpPr>
        <p:spPr>
          <a:xfrm>
            <a:off x="426357" y="1778680"/>
            <a:ext cx="11582400" cy="4039734"/>
          </a:xfrm>
        </p:spPr>
        <p:txBody>
          <a:bodyPr>
            <a:normAutofit/>
          </a:bodyPr>
          <a:lstStyle/>
          <a:p>
            <a:pPr algn="l"/>
            <a:r>
              <a:rPr lang="en-US" sz="2000" b="1" dirty="0"/>
              <a:t>Mean: </a:t>
            </a:r>
            <a:r>
              <a:rPr lang="en-US" sz="2000" dirty="0"/>
              <a:t>Is the average of a data set. You add up all the numbers and divide by the number in the data set. Ex:( 3, 5, 2, 7)….3+5+2+7 = 17…..17 divided by 4 = </a:t>
            </a:r>
            <a:r>
              <a:rPr lang="en-US" sz="2000" b="1" dirty="0"/>
              <a:t>Answer is 4.25</a:t>
            </a:r>
          </a:p>
          <a:p>
            <a:pPr algn="l"/>
            <a:r>
              <a:rPr lang="en-US" sz="2000" b="1" dirty="0"/>
              <a:t>Median: </a:t>
            </a:r>
            <a:r>
              <a:rPr lang="en-US" sz="2000" dirty="0"/>
              <a:t>Is the middle number in the data set. The numbers have to be listed from least to greatest. The middle number is the median. 2, 3, 5, 7…..Since we have an even number in the data set take the middle number 3 and 5 add them then divided by 2….3+5 = 8…..8 divided by 2 = </a:t>
            </a:r>
            <a:r>
              <a:rPr lang="en-US" sz="2000" b="1" dirty="0"/>
              <a:t>Answer is 4.   </a:t>
            </a:r>
            <a:r>
              <a:rPr lang="en-US" sz="2000" dirty="0"/>
              <a:t>In the following data set there are an odd number in the set so you take the middle number.                      ( 2, 3, 5, 6, 9) The median is then the middle number, </a:t>
            </a:r>
            <a:r>
              <a:rPr lang="en-US" sz="2000" b="1" dirty="0"/>
              <a:t>Answer is 5.</a:t>
            </a:r>
          </a:p>
          <a:p>
            <a:pPr algn="l"/>
            <a:r>
              <a:rPr lang="en-US" sz="2000" b="1" dirty="0"/>
              <a:t>Mode: </a:t>
            </a:r>
            <a:r>
              <a:rPr lang="en-US" sz="2000" dirty="0"/>
              <a:t>The mode is the number that appears the most. In the above examples the mode is 0. In the following data set the mode is 4.    (2, 4, 4, 5, 9)… </a:t>
            </a:r>
            <a:r>
              <a:rPr lang="en-US" sz="2000" b="1" dirty="0"/>
              <a:t>Answer is 4</a:t>
            </a:r>
          </a:p>
          <a:p>
            <a:pPr algn="l"/>
            <a:r>
              <a:rPr lang="en-US" sz="2000" b="1" dirty="0"/>
              <a:t>Range: </a:t>
            </a:r>
            <a:r>
              <a:rPr lang="en-US" sz="2000" dirty="0"/>
              <a:t>The range is the difference (subtraction) between the largest and smallest number. In the data set (2, 4, 4, 5, 9)… the range is 9-2 = 7….</a:t>
            </a:r>
            <a:r>
              <a:rPr lang="en-US" sz="2000" b="1" dirty="0"/>
              <a:t>Answer is 7</a:t>
            </a:r>
          </a:p>
          <a:p>
            <a:pPr algn="l"/>
            <a:endParaRPr lang="en-US" sz="2000" dirty="0"/>
          </a:p>
        </p:txBody>
      </p:sp>
    </p:spTree>
    <p:extLst>
      <p:ext uri="{BB962C8B-B14F-4D97-AF65-F5344CB8AC3E}">
        <p14:creationId xmlns:p14="http://schemas.microsoft.com/office/powerpoint/2010/main" val="3413094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2857" y="2828836"/>
            <a:ext cx="8218714" cy="1815882"/>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800" dirty="0">
                <a:latin typeface="Arial" panose="020B0604020202020204" pitchFamily="34" charset="0"/>
                <a:ea typeface="Arial" panose="020B0604020202020204" pitchFamily="34" charset="0"/>
              </a:rPr>
              <a:t>corn data sheet</a:t>
            </a:r>
          </a:p>
          <a:p>
            <a:pPr marL="342900" marR="0" lvl="0" indent="-342900">
              <a:spcBef>
                <a:spcPts val="0"/>
              </a:spcBef>
              <a:spcAft>
                <a:spcPts val="0"/>
              </a:spcAft>
              <a:buFont typeface="Symbol" panose="05050102010706020507" pitchFamily="18" charset="2"/>
              <a:buChar char=""/>
            </a:pPr>
            <a:r>
              <a:rPr lang="en-US" sz="2800" dirty="0">
                <a:latin typeface="Arial" panose="020B0604020202020204" pitchFamily="34" charset="0"/>
                <a:ea typeface="Arial" panose="020B0604020202020204" pitchFamily="34" charset="0"/>
              </a:rPr>
              <a:t>pencil</a:t>
            </a:r>
          </a:p>
          <a:p>
            <a:pPr marL="342900" marR="0" lvl="0" indent="-342900">
              <a:spcBef>
                <a:spcPts val="0"/>
              </a:spcBef>
              <a:spcAft>
                <a:spcPts val="0"/>
              </a:spcAft>
              <a:buFont typeface="Symbol" panose="05050102010706020507" pitchFamily="18" charset="2"/>
              <a:buChar char=""/>
            </a:pPr>
            <a:r>
              <a:rPr lang="en-US" sz="2800" dirty="0">
                <a:latin typeface="Arial" panose="020B0604020202020204" pitchFamily="34" charset="0"/>
                <a:ea typeface="Arial" panose="020B0604020202020204" pitchFamily="34" charset="0"/>
              </a:rPr>
              <a:t>calculator</a:t>
            </a:r>
          </a:p>
          <a:p>
            <a:pPr marL="342900" marR="0" lvl="0" indent="-342900">
              <a:spcBef>
                <a:spcPts val="0"/>
              </a:spcBef>
              <a:spcAft>
                <a:spcPts val="0"/>
              </a:spcAft>
              <a:buFont typeface="Symbol" panose="05050102010706020507" pitchFamily="18" charset="2"/>
              <a:buChar char=""/>
            </a:pPr>
            <a:r>
              <a:rPr lang="en-US" sz="2800" dirty="0">
                <a:latin typeface="Arial" panose="020B0604020202020204" pitchFamily="34" charset="0"/>
                <a:ea typeface="Arial" panose="020B0604020202020204" pitchFamily="34" charset="0"/>
              </a:rPr>
              <a:t>corn worksheet</a:t>
            </a:r>
          </a:p>
        </p:txBody>
      </p:sp>
      <p:sp>
        <p:nvSpPr>
          <p:cNvPr id="3" name="TextBox 2"/>
          <p:cNvSpPr txBox="1"/>
          <p:nvPr/>
        </p:nvSpPr>
        <p:spPr>
          <a:xfrm>
            <a:off x="3374571" y="609600"/>
            <a:ext cx="5344886" cy="1015663"/>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Materials</a:t>
            </a:r>
          </a:p>
        </p:txBody>
      </p:sp>
    </p:spTree>
    <p:extLst>
      <p:ext uri="{BB962C8B-B14F-4D97-AF65-F5344CB8AC3E}">
        <p14:creationId xmlns:p14="http://schemas.microsoft.com/office/powerpoint/2010/main" val="1468738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86286"/>
            <a:ext cx="10352314" cy="4062651"/>
          </a:xfrm>
          <a:prstGeom prst="rect">
            <a:avLst/>
          </a:prstGeom>
        </p:spPr>
        <p:txBody>
          <a:bodyPr wrap="square">
            <a:spAutoFit/>
          </a:bodyPr>
          <a:lstStyle/>
          <a:p>
            <a:pPr marL="342900" marR="0" lvl="0" indent="-342900">
              <a:spcBef>
                <a:spcPts val="0"/>
              </a:spcBef>
              <a:spcAft>
                <a:spcPts val="0"/>
              </a:spcAft>
              <a:buFont typeface="+mj-lt"/>
              <a:buAutoNum type="arabicPeriod"/>
            </a:pPr>
            <a:r>
              <a:rPr lang="en-US" sz="2000" b="1" dirty="0">
                <a:latin typeface="Arial" panose="020B0604020202020204" pitchFamily="34" charset="0"/>
                <a:ea typeface="Arial" panose="020B0604020202020204" pitchFamily="34" charset="0"/>
              </a:rPr>
              <a:t>Mean or Average:</a:t>
            </a:r>
            <a:r>
              <a:rPr lang="en-US" sz="2000" dirty="0">
                <a:latin typeface="Arial" panose="020B0604020202020204" pitchFamily="34" charset="0"/>
                <a:ea typeface="Arial" panose="020B0604020202020204" pitchFamily="34" charset="0"/>
              </a:rPr>
              <a:t> Add up the number of kernels for Corn Cob #1 and then take the total number of kernels in cob #1 and divide by the number of rows. Round to the nearest hundredth. Record your answer. Do this for Corn Cob #2 and Corn Cob #3, Record your answers.</a:t>
            </a:r>
          </a:p>
          <a:p>
            <a:pPr marL="342900" marR="0" lvl="0" indent="-342900">
              <a:spcBef>
                <a:spcPts val="0"/>
              </a:spcBef>
              <a:spcAft>
                <a:spcPts val="0"/>
              </a:spcAft>
              <a:buFont typeface="+mj-lt"/>
              <a:buAutoNum type="arabicPeriod"/>
            </a:pPr>
            <a:r>
              <a:rPr lang="en-US" sz="2000" b="1" dirty="0">
                <a:latin typeface="Arial" panose="020B0604020202020204" pitchFamily="34" charset="0"/>
                <a:ea typeface="Arial" panose="020B0604020202020204" pitchFamily="34" charset="0"/>
              </a:rPr>
              <a:t>Median: </a:t>
            </a:r>
            <a:r>
              <a:rPr lang="en-US" sz="2000" dirty="0">
                <a:latin typeface="Arial" panose="020B0604020202020204" pitchFamily="34" charset="0"/>
                <a:ea typeface="Arial" panose="020B0604020202020204" pitchFamily="34" charset="0"/>
              </a:rPr>
              <a:t>List all the numbers in Corn Cob #1 in order from least to greatest. Find the middle number in the list. If the cob has an even number of rows take the two middle numbers add them together and divide by 2. Do this same for Corn Cob #2 and Corn Cob #3. </a:t>
            </a:r>
          </a:p>
          <a:p>
            <a:pPr marL="342900" marR="0" lvl="0" indent="-342900">
              <a:spcBef>
                <a:spcPts val="0"/>
              </a:spcBef>
              <a:spcAft>
                <a:spcPts val="0"/>
              </a:spcAft>
              <a:buFont typeface="+mj-lt"/>
              <a:buAutoNum type="arabicPeriod"/>
            </a:pPr>
            <a:r>
              <a:rPr lang="en-US" sz="2000" b="1" dirty="0">
                <a:latin typeface="Arial" panose="020B0604020202020204" pitchFamily="34" charset="0"/>
                <a:ea typeface="Arial" panose="020B0604020202020204" pitchFamily="34" charset="0"/>
              </a:rPr>
              <a:t>Mode: </a:t>
            </a:r>
            <a:r>
              <a:rPr lang="en-US" sz="2000" dirty="0">
                <a:latin typeface="Arial" panose="020B0604020202020204" pitchFamily="34" charset="0"/>
                <a:ea typeface="Arial" panose="020B0604020202020204" pitchFamily="34" charset="0"/>
              </a:rPr>
              <a:t>Look at the numbers you listed for the median and find the number that appears the most that is the mode. </a:t>
            </a:r>
          </a:p>
          <a:p>
            <a:pPr marL="342900" marR="0" lvl="0" indent="-342900">
              <a:spcBef>
                <a:spcPts val="0"/>
              </a:spcBef>
              <a:spcAft>
                <a:spcPts val="0"/>
              </a:spcAft>
              <a:buFont typeface="+mj-lt"/>
              <a:buAutoNum type="arabicPeriod"/>
            </a:pPr>
            <a:r>
              <a:rPr lang="en-US" sz="2000" b="1" dirty="0">
                <a:latin typeface="Arial" panose="020B0604020202020204" pitchFamily="34" charset="0"/>
                <a:ea typeface="Arial" panose="020B0604020202020204" pitchFamily="34" charset="0"/>
              </a:rPr>
              <a:t>Range: </a:t>
            </a:r>
            <a:r>
              <a:rPr lang="en-US" sz="2000" dirty="0">
                <a:latin typeface="Arial" panose="020B0604020202020204" pitchFamily="34" charset="0"/>
                <a:ea typeface="Arial" panose="020B0604020202020204" pitchFamily="34" charset="0"/>
              </a:rPr>
              <a:t>Take the smallest number in Corn Cob #1 and subtract it from the largest this will get you the range. Do the same for Corn Cob #2 and Corn Cob #3. </a:t>
            </a:r>
          </a:p>
          <a:p>
            <a:r>
              <a:rPr lang="en-US" b="1" u="sng" dirty="0">
                <a:latin typeface="Arial" panose="020B0604020202020204" pitchFamily="34" charset="0"/>
                <a:ea typeface="Arial" panose="020B0604020202020204" pitchFamily="34" charset="0"/>
              </a:rPr>
              <a:t> </a:t>
            </a:r>
            <a:endParaRPr lang="en-US" dirty="0">
              <a:latin typeface="Arial" panose="020B0604020202020204" pitchFamily="34" charset="0"/>
              <a:ea typeface="Arial" panose="020B0604020202020204" pitchFamily="34" charset="0"/>
            </a:endParaRPr>
          </a:p>
        </p:txBody>
      </p:sp>
      <p:sp>
        <p:nvSpPr>
          <p:cNvPr id="3" name="TextBox 2"/>
          <p:cNvSpPr txBox="1"/>
          <p:nvPr/>
        </p:nvSpPr>
        <p:spPr>
          <a:xfrm>
            <a:off x="3374571" y="609600"/>
            <a:ext cx="5344886" cy="1015663"/>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Directions</a:t>
            </a:r>
          </a:p>
        </p:txBody>
      </p:sp>
    </p:spTree>
    <p:extLst>
      <p:ext uri="{BB962C8B-B14F-4D97-AF65-F5344CB8AC3E}">
        <p14:creationId xmlns:p14="http://schemas.microsoft.com/office/powerpoint/2010/main" val="1475880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441" y="1213757"/>
            <a:ext cx="6444341" cy="4833255"/>
          </a:xfrm>
          <a:prstGeom prst="rect">
            <a:avLst/>
          </a:prstGeom>
        </p:spPr>
      </p:pic>
      <p:sp>
        <p:nvSpPr>
          <p:cNvPr id="10" name="Left Arrow 9"/>
          <p:cNvSpPr/>
          <p:nvPr/>
        </p:nvSpPr>
        <p:spPr>
          <a:xfrm>
            <a:off x="6740070" y="2932210"/>
            <a:ext cx="2743200" cy="4045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579429" y="718457"/>
            <a:ext cx="2307771" cy="4832092"/>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Count the number of kernels the corn cob has in each row. This one has 31 kernels in this row. Numbers may vary on each row.</a:t>
            </a:r>
          </a:p>
        </p:txBody>
      </p:sp>
      <p:sp>
        <p:nvSpPr>
          <p:cNvPr id="12" name="TextBox 11"/>
          <p:cNvSpPr txBox="1"/>
          <p:nvPr/>
        </p:nvSpPr>
        <p:spPr>
          <a:xfrm>
            <a:off x="1384300" y="18741"/>
            <a:ext cx="7899400" cy="1138773"/>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Procedure</a:t>
            </a:r>
          </a:p>
          <a:p>
            <a:pPr algn="ctr"/>
            <a:r>
              <a:rPr lang="en-US" sz="2400" b="1" dirty="0">
                <a:latin typeface="Times New Roman" panose="02020603050405020304" pitchFamily="18" charset="0"/>
                <a:cs typeface="Times New Roman" panose="02020603050405020304" pitchFamily="18" charset="0"/>
              </a:rPr>
              <a:t>Data is provided on </a:t>
            </a:r>
            <a:r>
              <a:rPr lang="en-US" sz="2400" b="1">
                <a:latin typeface="Times New Roman" panose="02020603050405020304" pitchFamily="18" charset="0"/>
                <a:cs typeface="Times New Roman" panose="02020603050405020304" pitchFamily="18" charset="0"/>
              </a:rPr>
              <a:t>slide #10</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3724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78758" y="1108531"/>
            <a:ext cx="4949370" cy="3712028"/>
          </a:xfrm>
          <a:prstGeom prst="rect">
            <a:avLst/>
          </a:prstGeom>
        </p:spPr>
      </p:pic>
      <p:sp>
        <p:nvSpPr>
          <p:cNvPr id="3" name="Left Arrow 2"/>
          <p:cNvSpPr/>
          <p:nvPr/>
        </p:nvSpPr>
        <p:spPr>
          <a:xfrm>
            <a:off x="4343400" y="2767694"/>
            <a:ext cx="2743200" cy="4045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315200" y="1666792"/>
            <a:ext cx="4789714" cy="2677656"/>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Starting with any row, count around the cob to determine how many rows it has. </a:t>
            </a:r>
          </a:p>
          <a:p>
            <a:r>
              <a:rPr lang="en-US" sz="2800" b="1" dirty="0">
                <a:latin typeface="Times New Roman" panose="02020603050405020304" pitchFamily="18" charset="0"/>
                <a:cs typeface="Times New Roman" panose="02020603050405020304" pitchFamily="18" charset="0"/>
              </a:rPr>
              <a:t>This corn cob has 18 rows.</a:t>
            </a:r>
          </a:p>
          <a:p>
            <a:r>
              <a:rPr lang="en-US" sz="2800" b="1" dirty="0">
                <a:latin typeface="Times New Roman" panose="02020603050405020304" pitchFamily="18" charset="0"/>
                <a:cs typeface="Times New Roman" panose="02020603050405020304" pitchFamily="18" charset="0"/>
              </a:rPr>
              <a:t>Keep track as to where you start by making a mark.</a:t>
            </a:r>
          </a:p>
        </p:txBody>
      </p:sp>
    </p:spTree>
    <p:extLst>
      <p:ext uri="{BB962C8B-B14F-4D97-AF65-F5344CB8AC3E}">
        <p14:creationId xmlns:p14="http://schemas.microsoft.com/office/powerpoint/2010/main" val="4110599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9438</TotalTime>
  <Words>1006</Words>
  <Application>Microsoft Office PowerPoint</Application>
  <PresentationFormat>Widescreen</PresentationFormat>
  <Paragraphs>149</Paragraphs>
  <Slides>14</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Arial</vt:lpstr>
      <vt:lpstr>Avenir Book</vt:lpstr>
      <vt:lpstr>Avenir Light</vt:lpstr>
      <vt:lpstr>Avenir Medium</vt:lpstr>
      <vt:lpstr>Calibri</vt:lpstr>
      <vt:lpstr>Calibri Light</vt:lpstr>
      <vt:lpstr>Corbel</vt:lpstr>
      <vt:lpstr>Symbol</vt:lpstr>
      <vt:lpstr>Times New Roman</vt:lpstr>
      <vt:lpstr>Office Theme</vt:lpstr>
      <vt:lpstr>Custom Design</vt:lpstr>
      <vt:lpstr>1_Office Theme</vt:lpstr>
      <vt:lpstr>Corn Calculations Corn Calculations </vt:lpstr>
      <vt:lpstr>PowerPoint Presentation</vt:lpstr>
      <vt:lpstr>PowerPoint Presentation</vt:lpstr>
      <vt:lpstr>PowerPoint Presentation</vt:lpstr>
      <vt:lpstr>Math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Newton Public Schools, USD 373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Fair, Lacie</dc:creator>
  <cp:lastModifiedBy>Sharon Thielen</cp:lastModifiedBy>
  <cp:revision>79</cp:revision>
  <dcterms:created xsi:type="dcterms:W3CDTF">2018-05-22T20:14:02Z</dcterms:created>
  <dcterms:modified xsi:type="dcterms:W3CDTF">2020-04-03T14:03:56Z</dcterms:modified>
</cp:coreProperties>
</file>