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29"/>
  </p:notesMasterIdLst>
  <p:sldIdLst>
    <p:sldId id="292" r:id="rId4"/>
    <p:sldId id="265"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 id="310" r:id="rId22"/>
    <p:sldId id="311" r:id="rId23"/>
    <p:sldId id="312" r:id="rId24"/>
    <p:sldId id="313" r:id="rId25"/>
    <p:sldId id="314" r:id="rId26"/>
    <p:sldId id="315" r:id="rId27"/>
    <p:sldId id="293" r:id="rId28"/>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0" autoAdjust="0"/>
    <p:restoredTop sz="76028" autoAdjust="0"/>
  </p:normalViewPr>
  <p:slideViewPr>
    <p:cSldViewPr snapToGrid="0">
      <p:cViewPr varScale="1">
        <p:scale>
          <a:sx n="50" d="100"/>
          <a:sy n="50" d="100"/>
        </p:scale>
        <p:origin x="1284" y="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presProps" Target="presProp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DFB25D2-0C10-4DF9-8D1A-B6C7E0B098FD}" type="datetimeFigureOut">
              <a:rPr lang="en-US" smtClean="0"/>
              <a:t>9/2/2020</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076BF5C-AF1A-42EF-B250-F516C956FCB4}" type="slidenum">
              <a:rPr lang="en-US" smtClean="0"/>
              <a:t>‹#›</a:t>
            </a:fld>
            <a:endParaRPr lang="en-US"/>
          </a:p>
        </p:txBody>
      </p:sp>
    </p:spTree>
    <p:extLst>
      <p:ext uri="{BB962C8B-B14F-4D97-AF65-F5344CB8AC3E}">
        <p14:creationId xmlns:p14="http://schemas.microsoft.com/office/powerpoint/2010/main" val="3776228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a:t>
            </a:r>
            <a:r>
              <a:rPr lang="en-US" baseline="0" dirty="0"/>
              <a:t> people don’t really even know what GMO stands for yet, they have very strongly help opinions. </a:t>
            </a:r>
          </a:p>
          <a:p>
            <a:r>
              <a:rPr lang="en-US" baseline="0" dirty="0"/>
              <a:t>Why is that?  They have been shaped by the ideas and images they have seen in the media overall.  </a:t>
            </a:r>
            <a:endParaRPr lang="en-US" dirty="0"/>
          </a:p>
          <a:p>
            <a:endParaRPr lang="en-US" dirty="0"/>
          </a:p>
        </p:txBody>
      </p:sp>
      <p:sp>
        <p:nvSpPr>
          <p:cNvPr id="4" name="Slide Number Placeholder 3"/>
          <p:cNvSpPr>
            <a:spLocks noGrp="1"/>
          </p:cNvSpPr>
          <p:nvPr>
            <p:ph type="sldNum" sz="quarter" idx="5"/>
          </p:nvPr>
        </p:nvSpPr>
        <p:spPr/>
        <p:txBody>
          <a:bodyPr/>
          <a:lstStyle/>
          <a:p>
            <a:fld id="{7076BF5C-AF1A-42EF-B250-F516C956FCB4}" type="slidenum">
              <a:rPr lang="en-US" smtClean="0"/>
              <a:t>2</a:t>
            </a:fld>
            <a:endParaRPr lang="en-US"/>
          </a:p>
        </p:txBody>
      </p:sp>
    </p:spTree>
    <p:extLst>
      <p:ext uri="{BB962C8B-B14F-4D97-AF65-F5344CB8AC3E}">
        <p14:creationId xmlns:p14="http://schemas.microsoft.com/office/powerpoint/2010/main" val="1599987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Clearly some of these techniques have</a:t>
            </a:r>
            <a:r>
              <a:rPr lang="en-US" baseline="0" dirty="0"/>
              <a:t> been used long before we knew anything about DNA specifically.  </a:t>
            </a:r>
          </a:p>
          <a:p>
            <a:r>
              <a:rPr lang="en-US" baseline="0" dirty="0"/>
              <a:t>We didn’t find out about DNA structure until 1952 and it still took several years before we fully understood the importance of DNA to heredity. </a:t>
            </a:r>
          </a:p>
          <a:p>
            <a:r>
              <a:rPr lang="en-US" baseline="0" dirty="0"/>
              <a:t>Not all of these techniques require the same level of technology to achieve.  </a:t>
            </a:r>
            <a:endParaRPr lang="en-US" dirty="0"/>
          </a:p>
          <a:p>
            <a:endParaRPr lang="en-US" dirty="0"/>
          </a:p>
        </p:txBody>
      </p:sp>
      <p:sp>
        <p:nvSpPr>
          <p:cNvPr id="4" name="Slide Number Placeholder 3"/>
          <p:cNvSpPr>
            <a:spLocks noGrp="1"/>
          </p:cNvSpPr>
          <p:nvPr>
            <p:ph type="sldNum" sz="quarter" idx="10"/>
          </p:nvPr>
        </p:nvSpPr>
        <p:spPr/>
        <p:txBody>
          <a:bodyPr/>
          <a:lstStyle/>
          <a:p>
            <a:fld id="{7076BF5C-AF1A-42EF-B250-F516C956FCB4}" type="slidenum">
              <a:rPr lang="en-US" smtClean="0"/>
              <a:t>12</a:t>
            </a:fld>
            <a:endParaRPr lang="en-US"/>
          </a:p>
        </p:txBody>
      </p:sp>
    </p:spTree>
    <p:extLst>
      <p:ext uri="{BB962C8B-B14F-4D97-AF65-F5344CB8AC3E}">
        <p14:creationId xmlns:p14="http://schemas.microsoft.com/office/powerpoint/2010/main" val="701389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6BF5C-AF1A-42EF-B250-F516C956FCB4}" type="slidenum">
              <a:rPr lang="en-US" smtClean="0"/>
              <a:t>13</a:t>
            </a:fld>
            <a:endParaRPr lang="en-US"/>
          </a:p>
        </p:txBody>
      </p:sp>
    </p:spTree>
    <p:extLst>
      <p:ext uri="{BB962C8B-B14F-4D97-AF65-F5344CB8AC3E}">
        <p14:creationId xmlns:p14="http://schemas.microsoft.com/office/powerpoint/2010/main" val="6057817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key is specifically the number of genes</a:t>
            </a:r>
            <a:r>
              <a:rPr lang="en-US" baseline="0" dirty="0"/>
              <a:t> that are changed at once.  </a:t>
            </a:r>
          </a:p>
          <a:p>
            <a:r>
              <a:rPr lang="en-US" baseline="0" dirty="0"/>
              <a:t>Traditional techniques have the potential to change thousands or hundreds of thousands of genes at once.  With this type of breading you cannot choose to target one specific gene without possibly effecting many others.  This of it as one good but thousands of possible </a:t>
            </a:r>
            <a:r>
              <a:rPr lang="en-US" baseline="0" dirty="0" err="1"/>
              <a:t>bads</a:t>
            </a:r>
            <a:r>
              <a:rPr lang="en-US" baseline="0" dirty="0"/>
              <a:t> too….  This process can take a long time, with many </a:t>
            </a:r>
            <a:r>
              <a:rPr lang="en-US" baseline="0" dirty="0" err="1"/>
              <a:t>many</a:t>
            </a:r>
            <a:r>
              <a:rPr lang="en-US" baseline="0" dirty="0"/>
              <a:t> crosses before the desirable combination of traits occurs, if ever at all! </a:t>
            </a:r>
          </a:p>
          <a:p>
            <a:r>
              <a:rPr lang="en-US" baseline="0" dirty="0"/>
              <a:t>Genetic Engineering uses technology to specifically isolate one gene or one small set of genes to confer the a single desirable trait.   Since only one gene is altered or inserted you don’t have to worry about any additional changes to the rest of the genome.   </a:t>
            </a:r>
            <a:endParaRPr lang="en-US" dirty="0"/>
          </a:p>
          <a:p>
            <a:endParaRPr lang="en-US" dirty="0"/>
          </a:p>
        </p:txBody>
      </p:sp>
      <p:sp>
        <p:nvSpPr>
          <p:cNvPr id="4" name="Slide Number Placeholder 3"/>
          <p:cNvSpPr>
            <a:spLocks noGrp="1"/>
          </p:cNvSpPr>
          <p:nvPr>
            <p:ph type="sldNum" sz="quarter" idx="10"/>
          </p:nvPr>
        </p:nvSpPr>
        <p:spPr/>
        <p:txBody>
          <a:bodyPr/>
          <a:lstStyle/>
          <a:p>
            <a:fld id="{7076BF5C-AF1A-42EF-B250-F516C956FCB4}" type="slidenum">
              <a:rPr lang="en-US" smtClean="0"/>
              <a:t>14</a:t>
            </a:fld>
            <a:endParaRPr lang="en-US"/>
          </a:p>
        </p:txBody>
      </p:sp>
    </p:spTree>
    <p:extLst>
      <p:ext uri="{BB962C8B-B14F-4D97-AF65-F5344CB8AC3E}">
        <p14:creationId xmlns:p14="http://schemas.microsoft.com/office/powerpoint/2010/main" val="3417690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6BF5C-AF1A-42EF-B250-F516C956FCB4}" type="slidenum">
              <a:rPr lang="en-US" smtClean="0"/>
              <a:t>15</a:t>
            </a:fld>
            <a:endParaRPr lang="en-US"/>
          </a:p>
        </p:txBody>
      </p:sp>
    </p:spTree>
    <p:extLst>
      <p:ext uri="{BB962C8B-B14F-4D97-AF65-F5344CB8AC3E}">
        <p14:creationId xmlns:p14="http://schemas.microsoft.com/office/powerpoint/2010/main" val="36169369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Hand out a card to each individual.  Make sure that you have provided pairs to all the cards. </a:t>
            </a:r>
          </a:p>
          <a:p>
            <a:r>
              <a:rPr lang="en-US" dirty="0"/>
              <a:t>Arrange students in your preferred mode, just make sure it involved movement!  </a:t>
            </a:r>
          </a:p>
          <a:p>
            <a:r>
              <a:rPr lang="en-US" dirty="0"/>
              <a:t>Option 1: Could be donor sitting and</a:t>
            </a:r>
            <a:r>
              <a:rPr lang="en-US" baseline="0" dirty="0"/>
              <a:t> recipients standings and recipients move from table to table, rotating every 30-60 seconds.</a:t>
            </a:r>
          </a:p>
          <a:p>
            <a:r>
              <a:rPr lang="en-US" baseline="0" dirty="0"/>
              <a:t>Option 2:Could do an inside outside circle donors in one circle, recipients in the other, rotating every 30-60 seconds. ….</a:t>
            </a:r>
          </a:p>
          <a:p>
            <a:r>
              <a:rPr lang="en-US" baseline="0" dirty="0"/>
              <a:t>Option 3: Could do a “stand up, pair up”…..  Have students mill around the room until their find their match </a:t>
            </a:r>
            <a:endParaRPr lang="en-US" dirty="0"/>
          </a:p>
          <a:p>
            <a:endParaRPr lang="en-US" dirty="0"/>
          </a:p>
        </p:txBody>
      </p:sp>
      <p:sp>
        <p:nvSpPr>
          <p:cNvPr id="4" name="Slide Number Placeholder 3"/>
          <p:cNvSpPr>
            <a:spLocks noGrp="1"/>
          </p:cNvSpPr>
          <p:nvPr>
            <p:ph type="sldNum" sz="quarter" idx="10"/>
          </p:nvPr>
        </p:nvSpPr>
        <p:spPr/>
        <p:txBody>
          <a:bodyPr/>
          <a:lstStyle/>
          <a:p>
            <a:fld id="{7076BF5C-AF1A-42EF-B250-F516C956FCB4}" type="slidenum">
              <a:rPr lang="en-US" smtClean="0"/>
              <a:t>17</a:t>
            </a:fld>
            <a:endParaRPr lang="en-US"/>
          </a:p>
        </p:txBody>
      </p:sp>
    </p:spTree>
    <p:extLst>
      <p:ext uri="{BB962C8B-B14F-4D97-AF65-F5344CB8AC3E}">
        <p14:creationId xmlns:p14="http://schemas.microsoft.com/office/powerpoint/2010/main" val="17210828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Have students fill out their reflections on a large piece of sticky paper or a white board.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Set up all the reflections for the students to see the pairs OR have students share out their reflections for the entire group.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Once all groups have shared or you have gone through a gallery walk,  ask students if you have all the data yet?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biggest question out there today is “ARE GMO’s SAFE?”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076BF5C-AF1A-42EF-B250-F516C956FCB4}" type="slidenum">
              <a:rPr lang="en-US" smtClean="0"/>
              <a:t>18</a:t>
            </a:fld>
            <a:endParaRPr lang="en-US"/>
          </a:p>
        </p:txBody>
      </p:sp>
    </p:spTree>
    <p:extLst>
      <p:ext uri="{BB962C8B-B14F-4D97-AF65-F5344CB8AC3E}">
        <p14:creationId xmlns:p14="http://schemas.microsoft.com/office/powerpoint/2010/main" val="37017568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Here is an example of how you might decide to make your poster to share with the class! </a:t>
            </a:r>
          </a:p>
          <a:p>
            <a:endParaRPr lang="en-US" dirty="0"/>
          </a:p>
        </p:txBody>
      </p:sp>
      <p:sp>
        <p:nvSpPr>
          <p:cNvPr id="4" name="Slide Number Placeholder 3"/>
          <p:cNvSpPr>
            <a:spLocks noGrp="1"/>
          </p:cNvSpPr>
          <p:nvPr>
            <p:ph type="sldNum" sz="quarter" idx="10"/>
          </p:nvPr>
        </p:nvSpPr>
        <p:spPr/>
        <p:txBody>
          <a:bodyPr/>
          <a:lstStyle/>
          <a:p>
            <a:fld id="{7076BF5C-AF1A-42EF-B250-F516C956FCB4}" type="slidenum">
              <a:rPr lang="en-US" smtClean="0"/>
              <a:t>19</a:t>
            </a:fld>
            <a:endParaRPr lang="en-US"/>
          </a:p>
        </p:txBody>
      </p:sp>
    </p:spTree>
    <p:extLst>
      <p:ext uri="{BB962C8B-B14F-4D97-AF65-F5344CB8AC3E}">
        <p14:creationId xmlns:p14="http://schemas.microsoft.com/office/powerpoint/2010/main" val="26354893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Scientists are not going through the world and randomly creating transgenic organisms with whatever they can find.  The process is long, takes millions of dollars, and can be decades of work by countless individuals completing rigorous testing at every possible turn.  </a:t>
            </a:r>
          </a:p>
          <a:p>
            <a:endParaRPr lang="en-US" dirty="0"/>
          </a:p>
        </p:txBody>
      </p:sp>
      <p:sp>
        <p:nvSpPr>
          <p:cNvPr id="4" name="Slide Number Placeholder 3"/>
          <p:cNvSpPr>
            <a:spLocks noGrp="1"/>
          </p:cNvSpPr>
          <p:nvPr>
            <p:ph type="sldNum" sz="quarter" idx="10"/>
          </p:nvPr>
        </p:nvSpPr>
        <p:spPr/>
        <p:txBody>
          <a:bodyPr/>
          <a:lstStyle/>
          <a:p>
            <a:fld id="{7076BF5C-AF1A-42EF-B250-F516C956FCB4}" type="slidenum">
              <a:rPr lang="en-US" smtClean="0"/>
              <a:t>20</a:t>
            </a:fld>
            <a:endParaRPr lang="en-US"/>
          </a:p>
        </p:txBody>
      </p:sp>
    </p:spTree>
    <p:extLst>
      <p:ext uri="{BB962C8B-B14F-4D97-AF65-F5344CB8AC3E}">
        <p14:creationId xmlns:p14="http://schemas.microsoft.com/office/powerpoint/2010/main" val="7524132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represents all of the transgenic crops that are present in the US!  </a:t>
            </a:r>
          </a:p>
          <a:p>
            <a:r>
              <a:rPr lang="en-US" dirty="0"/>
              <a:t>Is this smaller than you expected?  Do you see some missing? </a:t>
            </a:r>
          </a:p>
          <a:p>
            <a:r>
              <a:rPr lang="en-US" dirty="0"/>
              <a:t>All</a:t>
            </a:r>
            <a:r>
              <a:rPr lang="en-US" baseline="0" dirty="0"/>
              <a:t> of the medical uses have been omitted because they are screened under a much more rigorous standards by the FDA!  </a:t>
            </a:r>
          </a:p>
          <a:p>
            <a:r>
              <a:rPr lang="en-US" baseline="0" dirty="0"/>
              <a:t>All of the fiber </a:t>
            </a:r>
            <a:r>
              <a:rPr lang="en-US" baseline="0" dirty="0" err="1"/>
              <a:t>transgenics</a:t>
            </a:r>
            <a:r>
              <a:rPr lang="en-US" baseline="0" dirty="0"/>
              <a:t> are also excluded, like spider web goats milk, are used in industry and not food or crop production. </a:t>
            </a:r>
            <a:endParaRPr lang="en-US" dirty="0"/>
          </a:p>
          <a:p>
            <a:endParaRPr lang="en-US" dirty="0"/>
          </a:p>
        </p:txBody>
      </p:sp>
      <p:sp>
        <p:nvSpPr>
          <p:cNvPr id="4" name="Slide Number Placeholder 3"/>
          <p:cNvSpPr>
            <a:spLocks noGrp="1"/>
          </p:cNvSpPr>
          <p:nvPr>
            <p:ph type="sldNum" sz="quarter" idx="10"/>
          </p:nvPr>
        </p:nvSpPr>
        <p:spPr/>
        <p:txBody>
          <a:bodyPr/>
          <a:lstStyle/>
          <a:p>
            <a:fld id="{7076BF5C-AF1A-42EF-B250-F516C956FCB4}" type="slidenum">
              <a:rPr lang="en-US" smtClean="0"/>
              <a:t>23</a:t>
            </a:fld>
            <a:endParaRPr lang="en-US"/>
          </a:p>
        </p:txBody>
      </p:sp>
    </p:spTree>
    <p:extLst>
      <p:ext uri="{BB962C8B-B14F-4D97-AF65-F5344CB8AC3E}">
        <p14:creationId xmlns:p14="http://schemas.microsoft.com/office/powerpoint/2010/main" val="42617437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076BF5C-AF1A-42EF-B250-F516C956FCB4}" type="slidenum">
              <a:rPr lang="en-US" smtClean="0"/>
              <a:t>25</a:t>
            </a:fld>
            <a:endParaRPr lang="en-US"/>
          </a:p>
        </p:txBody>
      </p:sp>
    </p:spTree>
    <p:extLst>
      <p:ext uri="{BB962C8B-B14F-4D97-AF65-F5344CB8AC3E}">
        <p14:creationId xmlns:p14="http://schemas.microsoft.com/office/powerpoint/2010/main" val="3591478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Goes with GMO Discussion Student Sheet questions.  </a:t>
            </a:r>
          </a:p>
          <a:p>
            <a:r>
              <a:rPr lang="en-US" dirty="0"/>
              <a:t>Walk</a:t>
            </a:r>
            <a:r>
              <a:rPr lang="en-US" baseline="0" dirty="0"/>
              <a:t> students through the questions one at a time.  Make sure each step is complete before you move on to the next. </a:t>
            </a:r>
            <a:endParaRPr lang="en-US" dirty="0"/>
          </a:p>
          <a:p>
            <a:endParaRPr lang="en-US" dirty="0"/>
          </a:p>
        </p:txBody>
      </p:sp>
      <p:sp>
        <p:nvSpPr>
          <p:cNvPr id="4" name="Slide Number Placeholder 3"/>
          <p:cNvSpPr>
            <a:spLocks noGrp="1"/>
          </p:cNvSpPr>
          <p:nvPr>
            <p:ph type="sldNum" sz="quarter" idx="10"/>
          </p:nvPr>
        </p:nvSpPr>
        <p:spPr/>
        <p:txBody>
          <a:bodyPr/>
          <a:lstStyle/>
          <a:p>
            <a:fld id="{7076BF5C-AF1A-42EF-B250-F516C956FCB4}" type="slidenum">
              <a:rPr lang="en-US" smtClean="0"/>
              <a:t>3</a:t>
            </a:fld>
            <a:endParaRPr lang="en-US"/>
          </a:p>
        </p:txBody>
      </p:sp>
    </p:spTree>
    <p:extLst>
      <p:ext uri="{BB962C8B-B14F-4D97-AF65-F5344CB8AC3E}">
        <p14:creationId xmlns:p14="http://schemas.microsoft.com/office/powerpoint/2010/main" val="39142051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Operational Definitions help us be able to compare apples to apples not apples to oranges</a:t>
            </a:r>
            <a:r>
              <a:rPr lang="en-US" baseline="0" dirty="0"/>
              <a:t>.  Just as different people gather different information, like these blind men and the elephant, each is making different assumptions based on their limited amount of information. In order to really know what you are dealing with, you have to look at the full picture. </a:t>
            </a:r>
          </a:p>
          <a:p>
            <a:r>
              <a:rPr lang="en-US" baseline="0" dirty="0"/>
              <a:t> Making sure that everyone has a clear picture of the topic is vitally important to having constructive conversations. </a:t>
            </a:r>
          </a:p>
          <a:p>
            <a:r>
              <a:rPr lang="en-US" baseline="0" dirty="0"/>
              <a:t>Because GMO is such a polarizing term most scientists don’t even use the phrase since the vast amount of the public already has preconceived, and often incorrect definitions of the term. </a:t>
            </a:r>
            <a:endParaRPr lang="en-US" dirty="0"/>
          </a:p>
          <a:p>
            <a:endParaRPr lang="en-US" dirty="0"/>
          </a:p>
        </p:txBody>
      </p:sp>
      <p:sp>
        <p:nvSpPr>
          <p:cNvPr id="4" name="Slide Number Placeholder 3"/>
          <p:cNvSpPr>
            <a:spLocks noGrp="1"/>
          </p:cNvSpPr>
          <p:nvPr>
            <p:ph type="sldNum" sz="quarter" idx="10"/>
          </p:nvPr>
        </p:nvSpPr>
        <p:spPr/>
        <p:txBody>
          <a:bodyPr/>
          <a:lstStyle/>
          <a:p>
            <a:fld id="{7076BF5C-AF1A-42EF-B250-F516C956FCB4}" type="slidenum">
              <a:rPr lang="en-US" smtClean="0"/>
              <a:t>4</a:t>
            </a:fld>
            <a:endParaRPr lang="en-US"/>
          </a:p>
        </p:txBody>
      </p:sp>
    </p:spTree>
    <p:extLst>
      <p:ext uri="{BB962C8B-B14F-4D97-AF65-F5344CB8AC3E}">
        <p14:creationId xmlns:p14="http://schemas.microsoft.com/office/powerpoint/2010/main" val="17826000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One approach might be to look at each word in this important phrase.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will be our operational definition.  </a:t>
            </a:r>
          </a:p>
          <a:p>
            <a:endParaRPr lang="en-US" dirty="0"/>
          </a:p>
        </p:txBody>
      </p:sp>
      <p:sp>
        <p:nvSpPr>
          <p:cNvPr id="4" name="Slide Number Placeholder 3"/>
          <p:cNvSpPr>
            <a:spLocks noGrp="1"/>
          </p:cNvSpPr>
          <p:nvPr>
            <p:ph type="sldNum" sz="quarter" idx="10"/>
          </p:nvPr>
        </p:nvSpPr>
        <p:spPr/>
        <p:txBody>
          <a:bodyPr/>
          <a:lstStyle/>
          <a:p>
            <a:fld id="{7076BF5C-AF1A-42EF-B250-F516C956FCB4}" type="slidenum">
              <a:rPr lang="en-US" smtClean="0"/>
              <a:t>5</a:t>
            </a:fld>
            <a:endParaRPr lang="en-US"/>
          </a:p>
        </p:txBody>
      </p:sp>
    </p:spTree>
    <p:extLst>
      <p:ext uri="{BB962C8B-B14F-4D97-AF65-F5344CB8AC3E}">
        <p14:creationId xmlns:p14="http://schemas.microsoft.com/office/powerpoint/2010/main" val="1225749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Sometimes its hard to make sense of different methods of breeding because their definitions seem so similar.  When you start to see the same words over and over again, it helps to try and organize them based on some simple differences. Let’s begin. </a:t>
            </a:r>
          </a:p>
          <a:p>
            <a:endParaRPr lang="en-US" dirty="0"/>
          </a:p>
        </p:txBody>
      </p:sp>
      <p:sp>
        <p:nvSpPr>
          <p:cNvPr id="4" name="Slide Number Placeholder 3"/>
          <p:cNvSpPr>
            <a:spLocks noGrp="1"/>
          </p:cNvSpPr>
          <p:nvPr>
            <p:ph type="sldNum" sz="quarter" idx="10"/>
          </p:nvPr>
        </p:nvSpPr>
        <p:spPr/>
        <p:txBody>
          <a:bodyPr/>
          <a:lstStyle/>
          <a:p>
            <a:fld id="{7076BF5C-AF1A-42EF-B250-F516C956FCB4}" type="slidenum">
              <a:rPr lang="en-US" smtClean="0"/>
              <a:t>6</a:t>
            </a:fld>
            <a:endParaRPr lang="en-US"/>
          </a:p>
        </p:txBody>
      </p:sp>
    </p:spTree>
    <p:extLst>
      <p:ext uri="{BB962C8B-B14F-4D97-AF65-F5344CB8AC3E}">
        <p14:creationId xmlns:p14="http://schemas.microsoft.com/office/powerpoint/2010/main" val="25123629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students use the information they have gathered to sort</a:t>
            </a:r>
            <a:r>
              <a:rPr lang="en-US" baseline="0" dirty="0"/>
              <a:t> the six techniques into the category of GMO or Non-GMO…. </a:t>
            </a:r>
          </a:p>
          <a:p>
            <a:r>
              <a:rPr lang="en-US" baseline="0" dirty="0"/>
              <a:t>There is really no right or wrong answer at this point, students should use the criteria in the definition to help group them. </a:t>
            </a:r>
          </a:p>
          <a:p>
            <a:r>
              <a:rPr lang="en-US" baseline="0" dirty="0"/>
              <a:t>Use leading questions such as “So how is DNA changed?”  or “Does it matter what changes the DNA?” to help guide students. </a:t>
            </a:r>
            <a:endParaRPr lang="en-US" dirty="0"/>
          </a:p>
          <a:p>
            <a:endParaRPr lang="en-US" dirty="0"/>
          </a:p>
        </p:txBody>
      </p:sp>
      <p:sp>
        <p:nvSpPr>
          <p:cNvPr id="4" name="Slide Number Placeholder 3"/>
          <p:cNvSpPr>
            <a:spLocks noGrp="1"/>
          </p:cNvSpPr>
          <p:nvPr>
            <p:ph type="sldNum" sz="quarter" idx="10"/>
          </p:nvPr>
        </p:nvSpPr>
        <p:spPr/>
        <p:txBody>
          <a:bodyPr/>
          <a:lstStyle/>
          <a:p>
            <a:fld id="{7076BF5C-AF1A-42EF-B250-F516C956FCB4}" type="slidenum">
              <a:rPr lang="en-US" smtClean="0"/>
              <a:t>7</a:t>
            </a:fld>
            <a:endParaRPr lang="en-US"/>
          </a:p>
        </p:txBody>
      </p:sp>
    </p:spTree>
    <p:extLst>
      <p:ext uri="{BB962C8B-B14F-4D97-AF65-F5344CB8AC3E}">
        <p14:creationId xmlns:p14="http://schemas.microsoft.com/office/powerpoint/2010/main" val="32534848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Pay close attention to the timeline… Where would you put each of these methods? </a:t>
            </a:r>
          </a:p>
          <a:p>
            <a:r>
              <a:rPr lang="en-US" dirty="0"/>
              <a:t>When</a:t>
            </a:r>
            <a:r>
              <a:rPr lang="en-US" baseline="0" dirty="0"/>
              <a:t> did we start the domestication of crops? </a:t>
            </a:r>
          </a:p>
          <a:p>
            <a:r>
              <a:rPr lang="en-US" baseline="0" dirty="0"/>
              <a:t>When did we start choosing the genes in our crops?</a:t>
            </a:r>
          </a:p>
          <a:p>
            <a:endParaRPr lang="en-US" dirty="0"/>
          </a:p>
        </p:txBody>
      </p:sp>
      <p:sp>
        <p:nvSpPr>
          <p:cNvPr id="4" name="Slide Number Placeholder 3"/>
          <p:cNvSpPr>
            <a:spLocks noGrp="1"/>
          </p:cNvSpPr>
          <p:nvPr>
            <p:ph type="sldNum" sz="quarter" idx="10"/>
          </p:nvPr>
        </p:nvSpPr>
        <p:spPr/>
        <p:txBody>
          <a:bodyPr/>
          <a:lstStyle/>
          <a:p>
            <a:fld id="{7076BF5C-AF1A-42EF-B250-F516C956FCB4}" type="slidenum">
              <a:rPr lang="en-US" smtClean="0"/>
              <a:t>8</a:t>
            </a:fld>
            <a:endParaRPr lang="en-US"/>
          </a:p>
        </p:txBody>
      </p:sp>
    </p:spTree>
    <p:extLst>
      <p:ext uri="{BB962C8B-B14F-4D97-AF65-F5344CB8AC3E}">
        <p14:creationId xmlns:p14="http://schemas.microsoft.com/office/powerpoint/2010/main" val="1020617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076BF5C-AF1A-42EF-B250-F516C956FCB4}" type="slidenum">
              <a:rPr lang="en-US" smtClean="0"/>
              <a:t>10</a:t>
            </a:fld>
            <a:endParaRPr lang="en-US"/>
          </a:p>
        </p:txBody>
      </p:sp>
    </p:spTree>
    <p:extLst>
      <p:ext uri="{BB962C8B-B14F-4D97-AF65-F5344CB8AC3E}">
        <p14:creationId xmlns:p14="http://schemas.microsoft.com/office/powerpoint/2010/main" val="941008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Let your students move around any of the card they feel should be moved into a new group.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Ask them some more leading questions : “When we select plants to grow as crops how do we choose? What controls those traits?” </a:t>
            </a:r>
          </a:p>
          <a:p>
            <a:endParaRPr lang="en-US" dirty="0"/>
          </a:p>
        </p:txBody>
      </p:sp>
      <p:sp>
        <p:nvSpPr>
          <p:cNvPr id="4" name="Slide Number Placeholder 3"/>
          <p:cNvSpPr>
            <a:spLocks noGrp="1"/>
          </p:cNvSpPr>
          <p:nvPr>
            <p:ph type="sldNum" sz="quarter" idx="10"/>
          </p:nvPr>
        </p:nvSpPr>
        <p:spPr/>
        <p:txBody>
          <a:bodyPr/>
          <a:lstStyle/>
          <a:p>
            <a:fld id="{7076BF5C-AF1A-42EF-B250-F516C956FCB4}" type="slidenum">
              <a:rPr lang="en-US" smtClean="0"/>
              <a:t>11</a:t>
            </a:fld>
            <a:endParaRPr lang="en-US"/>
          </a:p>
        </p:txBody>
      </p:sp>
    </p:spTree>
    <p:extLst>
      <p:ext uri="{BB962C8B-B14F-4D97-AF65-F5344CB8AC3E}">
        <p14:creationId xmlns:p14="http://schemas.microsoft.com/office/powerpoint/2010/main" val="21429202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E3C353-8F31-4EEF-8B06-C8DFF097D527}"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2293285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3C353-8F31-4EEF-8B06-C8DFF097D527}"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2155285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3C353-8F31-4EEF-8B06-C8DFF097D527}"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931242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3440E28-9133-9841-89AE-CFA168DB9B91}" type="datetimeFigureOut">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9/2/2020</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9D0F151-45A6-2B4C-B934-19AA3F992815}" type="slidenum">
              <a:rPr kumimoji="0" lang="en-US" sz="18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205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37D7B4-0A5A-594B-BF23-61864096AED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6108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B45F61-0BD9-EB45-936F-6041BED578B6}"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10181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D922F5B-66FF-664F-99AE-8D90197266B1}"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7497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81660F46-E139-484D-90AE-4E94CE769738}"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73451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BC3A2717-057D-9E43-8D1A-25750CE55DA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22631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838427A-544C-7F4A-AD77-705DA6DC6F6A}"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2204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466A1F42-CB8E-5545-806A-D979B0DB604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12866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E3C353-8F31-4EEF-8B06-C8DFF097D527}"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8922398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91A9551D-EAA2-ED4A-8D3B-DBB62A0928BE}"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65144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AFB7488-AFCA-DA48-802A-07434379CAC2}"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420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26BC0A6F-1AB0-6647-8E50-E905DE12F690}"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0746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9A9C3ED-EC3A-044A-A07F-E70EA6DFE119}"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Calibri" panose="020F0502020204030204"/>
                <a:ea typeface="+mn-ea"/>
                <a:cs typeface="+mn-cs"/>
              </a:rPr>
              <a:t>Fdg </a:t>
            </a: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266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E3C353-8F31-4EEF-8B06-C8DFF097D527}" type="datetimeFigureOut">
              <a:rPr lang="en-US" smtClean="0"/>
              <a:t>9/2/2020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1601214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E3C353-8F31-4EEF-8B06-C8DFF097D527}"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6323407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E3C353-8F31-4EEF-8B06-C8DFF097D527}" type="datetimeFigureOut">
              <a:rPr lang="en-US" smtClean="0"/>
              <a:t>9/2/2020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003842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E3C353-8F31-4EEF-8B06-C8DFF097D527}" type="datetimeFigureOut">
              <a:rPr lang="en-US" smtClean="0"/>
              <a:t>9/2/2020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346272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E3C353-8F31-4EEF-8B06-C8DFF097D527}" type="datetimeFigureOut">
              <a:rPr lang="en-US" smtClean="0"/>
              <a:t>9/2/2020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2381711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E3C353-8F31-4EEF-8B06-C8DFF097D527}"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1706979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E3C353-8F31-4EEF-8B06-C8DFF097D527}" type="datetimeFigureOut">
              <a:rPr lang="en-US" smtClean="0"/>
              <a:t>9/2/2020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BF912E-AB9E-4C28-988B-7D2BBEB5BA15}" type="slidenum">
              <a:rPr lang="en-US" smtClean="0"/>
              <a:t>‹#›</a:t>
            </a:fld>
            <a:endParaRPr lang="en-US"/>
          </a:p>
        </p:txBody>
      </p:sp>
    </p:spTree>
    <p:extLst>
      <p:ext uri="{BB962C8B-B14F-4D97-AF65-F5344CB8AC3E}">
        <p14:creationId xmlns:p14="http://schemas.microsoft.com/office/powerpoint/2010/main" val="10317756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4.jpeg"/><Relationship Id="rId5" Type="http://schemas.openxmlformats.org/officeDocument/2006/relationships/image" Target="../media/image3.emf"/><Relationship Id="rId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3.emf"/><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E3C353-8F31-4EEF-8B06-C8DFF097D527}" type="datetimeFigureOut">
              <a:rPr lang="en-US" smtClean="0"/>
              <a:t>9/2/2020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BF912E-AB9E-4C28-988B-7D2BBEB5BA15}" type="slidenum">
              <a:rPr lang="en-US" smtClean="0"/>
              <a:t>‹#›</a:t>
            </a:fld>
            <a:endParaRPr lang="en-US"/>
          </a:p>
        </p:txBody>
      </p:sp>
    </p:spTree>
    <p:extLst>
      <p:ext uri="{BB962C8B-B14F-4D97-AF65-F5344CB8AC3E}">
        <p14:creationId xmlns:p14="http://schemas.microsoft.com/office/powerpoint/2010/main" val="3640072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3" name="TextBox 42"/>
          <p:cNvSpPr txBox="1"/>
          <p:nvPr userDrawn="1"/>
        </p:nvSpPr>
        <p:spPr>
          <a:xfrm>
            <a:off x="7378262" y="2380593"/>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0" name="TextBox 49"/>
          <p:cNvSpPr txBox="1"/>
          <p:nvPr userDrawn="1"/>
        </p:nvSpPr>
        <p:spPr>
          <a:xfrm>
            <a:off x="4838700" y="3731507"/>
            <a:ext cx="252686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rPr>
              <a:t>Connect with us: </a:t>
            </a:r>
          </a:p>
        </p:txBody>
      </p:sp>
      <p:cxnSp>
        <p:nvCxnSpPr>
          <p:cNvPr id="15" name="Straight Connector 14"/>
          <p:cNvCxnSpPr/>
          <p:nvPr userDrawn="1"/>
        </p:nvCxnSpPr>
        <p:spPr>
          <a:xfrm>
            <a:off x="6713045" y="6689772"/>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userDrawn="1"/>
        </p:nvCxnSpPr>
        <p:spPr>
          <a:xfrm>
            <a:off x="6926" y="6689772"/>
            <a:ext cx="5273604" cy="1916"/>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a:off x="6926" y="6615374"/>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6760341" y="6615374"/>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userDrawn="1"/>
        </p:nvSpPr>
        <p:spPr>
          <a:xfrm>
            <a:off x="4260147" y="263858"/>
            <a:ext cx="3671839"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venir Medium" charset="0"/>
                <a:ea typeface="Avenir Medium" charset="0"/>
                <a:cs typeface="Avenir Medium" charset="0"/>
              </a:rPr>
              <a:t>Brought to you by:</a:t>
            </a:r>
          </a:p>
        </p:txBody>
      </p:sp>
      <p:sp>
        <p:nvSpPr>
          <p:cNvPr id="12" name="TextBox 11"/>
          <p:cNvSpPr txBox="1"/>
          <p:nvPr userDrawn="1"/>
        </p:nvSpPr>
        <p:spPr>
          <a:xfrm>
            <a:off x="4838700" y="4800418"/>
            <a:ext cx="252686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rPr>
              <a:t>#</a:t>
            </a:r>
            <a:r>
              <a:rPr kumimoji="0" lang="en-US" sz="1800" b="1" i="0" u="none" strike="noStrike" kern="1200" cap="none" spc="0" normalizeH="0" baseline="0" noProof="0">
                <a:ln>
                  <a:noFill/>
                </a:ln>
                <a:solidFill>
                  <a:prstClr val="black">
                    <a:alpha val="65000"/>
                  </a:prstClr>
                </a:solidFill>
                <a:effectLst/>
                <a:uLnTx/>
                <a:uFillTx/>
                <a:latin typeface="Avenir Light" charset="0"/>
                <a:ea typeface="Avenir Light" charset="0"/>
                <a:cs typeface="Avenir Light" charset="0"/>
              </a:rPr>
              <a:t>kansascornSTEM</a:t>
            </a:r>
            <a:endParaRPr kumimoji="0" lang="en-US" sz="1800" b="1"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err="1">
                <a:ln>
                  <a:noFill/>
                </a:ln>
                <a:solidFill>
                  <a:prstClr val="black">
                    <a:alpha val="65000"/>
                  </a:prstClr>
                </a:solidFill>
                <a:effectLst/>
                <a:uLnTx/>
                <a:uFillTx/>
                <a:latin typeface="Avenir Light" charset="0"/>
                <a:ea typeface="Avenir Light" charset="0"/>
                <a:cs typeface="Avenir Light" charset="0"/>
              </a:rPr>
              <a:t>kscorn.com</a:t>
            </a:r>
            <a:endParaRPr kumimoji="0" lang="en-US" sz="1600" b="0" i="0" u="none" strike="noStrike" kern="1200" cap="none" spc="0" normalizeH="0" baseline="0" noProof="0" dirty="0">
              <a:ln>
                <a:noFill/>
              </a:ln>
              <a:solidFill>
                <a:prstClr val="black">
                  <a:alpha val="65000"/>
                </a:prstClr>
              </a:solidFill>
              <a:effectLst/>
              <a:uLnTx/>
              <a:uFillTx/>
              <a:latin typeface="Avenir Light" charset="0"/>
              <a:ea typeface="Avenir Light" charset="0"/>
              <a:cs typeface="Avenir Light" charset="0"/>
            </a:endParaRPr>
          </a:p>
        </p:txBody>
      </p:sp>
      <p:grpSp>
        <p:nvGrpSpPr>
          <p:cNvPr id="5" name="Group 4"/>
          <p:cNvGrpSpPr/>
          <p:nvPr userDrawn="1"/>
        </p:nvGrpSpPr>
        <p:grpSpPr>
          <a:xfrm>
            <a:off x="5450299" y="4177865"/>
            <a:ext cx="1310042" cy="555282"/>
            <a:chOff x="5450299" y="4457265"/>
            <a:chExt cx="1310042" cy="555282"/>
          </a:xfrm>
        </p:grpSpPr>
        <p:pic>
          <p:nvPicPr>
            <p:cNvPr id="3" name="Picture 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450299" y="4457265"/>
              <a:ext cx="555282" cy="555282"/>
            </a:xfrm>
            <a:prstGeom prst="rect">
              <a:avLst/>
            </a:prstGeom>
          </p:spPr>
        </p:pic>
        <p:pic>
          <p:nvPicPr>
            <p:cNvPr id="21" name="Picture 20"/>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205059" y="4525271"/>
              <a:ext cx="555282" cy="451166"/>
            </a:xfrm>
            <a:prstGeom prst="rect">
              <a:avLst/>
            </a:prstGeom>
          </p:spPr>
        </p:pic>
      </p:grpSp>
      <p:pic>
        <p:nvPicPr>
          <p:cNvPr id="6" name="Picture 5">
            <a:extLst>
              <a:ext uri="{FF2B5EF4-FFF2-40B4-BE49-F238E27FC236}">
                <a16:creationId xmlns:a16="http://schemas.microsoft.com/office/drawing/2014/main" id="{AC199CEE-6BC4-064B-A0ED-923D8625F44E}"/>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5390237" y="5659818"/>
            <a:ext cx="1406234" cy="1152205"/>
          </a:xfrm>
          <a:prstGeom prst="rect">
            <a:avLst/>
          </a:prstGeom>
        </p:spPr>
      </p:pic>
      <p:pic>
        <p:nvPicPr>
          <p:cNvPr id="8" name="Picture 7">
            <a:extLst>
              <a:ext uri="{FF2B5EF4-FFF2-40B4-BE49-F238E27FC236}">
                <a16:creationId xmlns:a16="http://schemas.microsoft.com/office/drawing/2014/main" id="{08A8D2D6-7F37-C54E-AA5B-F8B1964EE970}"/>
              </a:ext>
            </a:extLst>
          </p:cNvPr>
          <p:cNvPicPr>
            <a:picLocks noChangeAspect="1"/>
          </p:cNvPicPr>
          <p:nvPr userDrawn="1"/>
        </p:nvPicPr>
        <p:blipFill>
          <a:blip r:embed="rId6" cstate="email">
            <a:extLst>
              <a:ext uri="{28A0092B-C50C-407E-A947-70E740481C1C}">
                <a14:useLocalDpi xmlns:a14="http://schemas.microsoft.com/office/drawing/2010/main"/>
              </a:ext>
            </a:extLst>
          </a:blip>
          <a:stretch>
            <a:fillRect/>
          </a:stretch>
        </p:blipFill>
        <p:spPr>
          <a:xfrm>
            <a:off x="4307900" y="1185021"/>
            <a:ext cx="3588461" cy="2268403"/>
          </a:xfrm>
          <a:prstGeom prst="rect">
            <a:avLst/>
          </a:prstGeom>
        </p:spPr>
      </p:pic>
    </p:spTree>
    <p:extLst>
      <p:ext uri="{BB962C8B-B14F-4D97-AF65-F5344CB8AC3E}">
        <p14:creationId xmlns:p14="http://schemas.microsoft.com/office/powerpoint/2010/main" val="589351767"/>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ctr" defTabSz="914400" rtl="0" eaLnBrk="1" latinLnBrk="0" hangingPunct="1">
        <a:lnSpc>
          <a:spcPct val="90000"/>
        </a:lnSpc>
        <a:spcBef>
          <a:spcPts val="1000"/>
        </a:spcBef>
        <a:buFontTx/>
        <a:buNone/>
        <a:defRPr sz="2500" kern="1200" baseline="0">
          <a:solidFill>
            <a:schemeClr val="tx1">
              <a:alpha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21360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A137D7B4-0A5A-594B-BF23-61864096AED7}" type="datetime1">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9/2/2020</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21360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F913C96-2115-3F44-AAE1-249F34947E94}"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cxnSp>
        <p:nvCxnSpPr>
          <p:cNvPr id="8" name="Straight Connector 7"/>
          <p:cNvCxnSpPr/>
          <p:nvPr/>
        </p:nvCxnSpPr>
        <p:spPr>
          <a:xfrm>
            <a:off x="6700345" y="6702017"/>
            <a:ext cx="5491655" cy="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5774" y="6702017"/>
            <a:ext cx="5273604" cy="1950"/>
          </a:xfrm>
          <a:prstGeom prst="line">
            <a:avLst/>
          </a:prstGeom>
          <a:ln w="571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774" y="6626292"/>
            <a:ext cx="5273604"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747641" y="6626292"/>
            <a:ext cx="5444359" cy="0"/>
          </a:xfrm>
          <a:prstGeom prst="line">
            <a:avLst/>
          </a:prstGeom>
          <a:ln w="19050">
            <a:solidFill>
              <a:srgbClr val="FFD05B"/>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D9DA731C-E70E-9241-B579-924A6F1A2A18}"/>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5390237" y="5659818"/>
            <a:ext cx="1406234" cy="1152205"/>
          </a:xfrm>
          <a:prstGeom prst="rect">
            <a:avLst/>
          </a:prstGeom>
        </p:spPr>
      </p:pic>
    </p:spTree>
    <p:extLst>
      <p:ext uri="{BB962C8B-B14F-4D97-AF65-F5344CB8AC3E}">
        <p14:creationId xmlns:p14="http://schemas.microsoft.com/office/powerpoint/2010/main" val="3604759782"/>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Avenir Book" charset="0"/>
          <a:ea typeface="Avenir Book" charset="0"/>
          <a:cs typeface="Avenir Book" charset="0"/>
        </a:defRPr>
      </a:lvl1pPr>
    </p:titleStyle>
    <p:bodyStyle>
      <a:lvl1pPr marL="228600" indent="-228600" algn="l" defTabSz="914400" rtl="0" eaLnBrk="1" latinLnBrk="0" hangingPunct="1">
        <a:lnSpc>
          <a:spcPct val="90000"/>
        </a:lnSpc>
        <a:spcBef>
          <a:spcPts val="1000"/>
        </a:spcBef>
        <a:buFont typeface="Arial"/>
        <a:buChar char="•"/>
        <a:defRPr sz="2800" b="0" i="0" kern="1200">
          <a:solidFill>
            <a:schemeClr val="tx1"/>
          </a:solidFill>
          <a:latin typeface="Avenir Light" charset="0"/>
          <a:ea typeface="Avenir Light" charset="0"/>
          <a:cs typeface="Avenir Light" charset="0"/>
        </a:defRPr>
      </a:lvl1pPr>
      <a:lvl2pPr marL="685800" indent="-228600" algn="l" defTabSz="914400" rtl="0" eaLnBrk="1" latinLnBrk="0" hangingPunct="1">
        <a:lnSpc>
          <a:spcPct val="90000"/>
        </a:lnSpc>
        <a:spcBef>
          <a:spcPts val="500"/>
        </a:spcBef>
        <a:buFont typeface="Arial"/>
        <a:buChar char="•"/>
        <a:defRPr sz="2400" b="0" i="0" kern="1200">
          <a:solidFill>
            <a:schemeClr val="tx1"/>
          </a:solidFill>
          <a:latin typeface="Avenir Light" charset="0"/>
          <a:ea typeface="Avenir Light" charset="0"/>
          <a:cs typeface="Avenir Light" charset="0"/>
        </a:defRPr>
      </a:lvl2pPr>
      <a:lvl3pPr marL="1143000" indent="-228600" algn="l" defTabSz="914400" rtl="0" eaLnBrk="1" latinLnBrk="0" hangingPunct="1">
        <a:lnSpc>
          <a:spcPct val="90000"/>
        </a:lnSpc>
        <a:spcBef>
          <a:spcPts val="500"/>
        </a:spcBef>
        <a:buFont typeface="Arial"/>
        <a:buChar char="•"/>
        <a:defRPr sz="2000" b="0" i="0" kern="1200">
          <a:solidFill>
            <a:schemeClr val="tx1"/>
          </a:solidFill>
          <a:latin typeface="Avenir Light" charset="0"/>
          <a:ea typeface="Avenir Light" charset="0"/>
          <a:cs typeface="Avenir Light" charset="0"/>
        </a:defRPr>
      </a:lvl3pPr>
      <a:lvl4pPr marL="16002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4pPr>
      <a:lvl5pPr marL="2057400" indent="-228600" algn="l" defTabSz="914400" rtl="0" eaLnBrk="1" latinLnBrk="0" hangingPunct="1">
        <a:lnSpc>
          <a:spcPct val="90000"/>
        </a:lnSpc>
        <a:spcBef>
          <a:spcPts val="500"/>
        </a:spcBef>
        <a:buFont typeface="Arial"/>
        <a:buChar char="•"/>
        <a:defRPr sz="1800" b="0" i="0" kern="1200">
          <a:solidFill>
            <a:schemeClr val="tx1"/>
          </a:solidFill>
          <a:latin typeface="Avenir Light" charset="0"/>
          <a:ea typeface="Avenir Light" charset="0"/>
          <a:cs typeface="Avenir Light"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4.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hyperlink" Target="http://bit.ly/JimmyKimmelGMO" TargetMode="External"/><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4.xml"/><Relationship Id="rId5" Type="http://schemas.openxmlformats.org/officeDocument/2006/relationships/image" Target="../media/image29.png"/><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lose up of a flower&#10;&#10;Description automatically generated">
            <a:extLst>
              <a:ext uri="{FF2B5EF4-FFF2-40B4-BE49-F238E27FC236}">
                <a16:creationId xmlns:a16="http://schemas.microsoft.com/office/drawing/2014/main" id="{223D72AE-764F-4134-91FB-3CB28C35A22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rot="2452957">
            <a:off x="-44597" y="-1150762"/>
            <a:ext cx="4946703" cy="9893406"/>
          </a:xfrm>
          <a:prstGeom prst="rect">
            <a:avLst/>
          </a:prstGeom>
        </p:spPr>
      </p:pic>
      <p:sp>
        <p:nvSpPr>
          <p:cNvPr id="2" name="Title 1"/>
          <p:cNvSpPr>
            <a:spLocks noGrp="1"/>
          </p:cNvSpPr>
          <p:nvPr>
            <p:ph type="ctrTitle"/>
          </p:nvPr>
        </p:nvSpPr>
        <p:spPr>
          <a:xfrm>
            <a:off x="2392680" y="1008063"/>
            <a:ext cx="9144000" cy="2387600"/>
          </a:xfrm>
        </p:spPr>
        <p:txBody>
          <a:bodyPr/>
          <a:lstStyle/>
          <a:p>
            <a:r>
              <a:rPr lang="en-US" dirty="0"/>
              <a:t>Genetically Modified?</a:t>
            </a:r>
          </a:p>
        </p:txBody>
      </p:sp>
      <p:sp>
        <p:nvSpPr>
          <p:cNvPr id="3" name="Subtitle 2"/>
          <p:cNvSpPr>
            <a:spLocks noGrp="1"/>
          </p:cNvSpPr>
          <p:nvPr>
            <p:ph type="subTitle" idx="1"/>
          </p:nvPr>
        </p:nvSpPr>
        <p:spPr>
          <a:xfrm>
            <a:off x="2186940" y="3556318"/>
            <a:ext cx="9144000" cy="1655762"/>
          </a:xfrm>
        </p:spPr>
        <p:txBody>
          <a:bodyPr/>
          <a:lstStyle/>
          <a:p>
            <a:r>
              <a:rPr lang="en-US" dirty="0"/>
              <a:t>What do you know about GMO?</a:t>
            </a:r>
          </a:p>
          <a:p>
            <a:endParaRPr lang="en-US" dirty="0"/>
          </a:p>
        </p:txBody>
      </p:sp>
    </p:spTree>
    <p:extLst>
      <p:ext uri="{BB962C8B-B14F-4D97-AF65-F5344CB8AC3E}">
        <p14:creationId xmlns:p14="http://schemas.microsoft.com/office/powerpoint/2010/main" val="1808979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Before Domestication</a:t>
            </a:r>
            <a:endParaRPr lang="en-US" dirty="0"/>
          </a:p>
        </p:txBody>
      </p:sp>
      <p:sp>
        <p:nvSpPr>
          <p:cNvPr id="3" name="Content Placeholder 2"/>
          <p:cNvSpPr>
            <a:spLocks noGrp="1"/>
          </p:cNvSpPr>
          <p:nvPr>
            <p:ph idx="1"/>
          </p:nvPr>
        </p:nvSpPr>
        <p:spPr>
          <a:xfrm>
            <a:off x="838200" y="1825625"/>
            <a:ext cx="4808220" cy="4351338"/>
          </a:xfrm>
        </p:spPr>
        <p:txBody>
          <a:bodyPr/>
          <a:lstStyle/>
          <a:p>
            <a:r>
              <a:rPr lang="en-US" dirty="0"/>
              <a:t>So many of our most common foodstuffs look nothing like their ancestors.  </a:t>
            </a:r>
          </a:p>
          <a:p>
            <a:endParaRPr lang="en-US" dirty="0"/>
          </a:p>
          <a:p>
            <a:r>
              <a:rPr lang="en-US" dirty="0"/>
              <a:t>Since humans have started domesticating plants for wide spread production we have chosen the traits we want to see in plants.  </a:t>
            </a:r>
          </a:p>
          <a:p>
            <a:endParaRPr lang="en-US" dirty="0"/>
          </a:p>
        </p:txBody>
      </p:sp>
      <p:pic>
        <p:nvPicPr>
          <p:cNvPr id="4" name="Content Placeholder 3"/>
          <p:cNvPicPr>
            <a:picLocks noChangeAspect="1"/>
          </p:cNvPicPr>
          <p:nvPr/>
        </p:nvPicPr>
        <p:blipFill>
          <a:blip r:embed="rId3"/>
          <a:stretch>
            <a:fillRect/>
          </a:stretch>
        </p:blipFill>
        <p:spPr>
          <a:xfrm>
            <a:off x="6561222" y="230626"/>
            <a:ext cx="5398626" cy="6283221"/>
          </a:xfrm>
          <a:prstGeom prst="rect">
            <a:avLst/>
          </a:prstGeom>
        </p:spPr>
      </p:pic>
    </p:spTree>
    <p:extLst>
      <p:ext uri="{BB962C8B-B14F-4D97-AF65-F5344CB8AC3E}">
        <p14:creationId xmlns:p14="http://schemas.microsoft.com/office/powerpoint/2010/main" val="2035864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473177" y="571500"/>
            <a:ext cx="10885785" cy="5532120"/>
          </a:xfrm>
          <a:prstGeom prst="rect">
            <a:avLst/>
          </a:prstGeom>
        </p:spPr>
      </p:pic>
    </p:spTree>
    <p:extLst>
      <p:ext uri="{BB962C8B-B14F-4D97-AF65-F5344CB8AC3E}">
        <p14:creationId xmlns:p14="http://schemas.microsoft.com/office/powerpoint/2010/main" val="37073846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75820" y="822960"/>
            <a:ext cx="10582699" cy="5280660"/>
          </a:xfrm>
          <a:prstGeom prst="rect">
            <a:avLst/>
          </a:prstGeom>
        </p:spPr>
      </p:pic>
    </p:spTree>
    <p:extLst>
      <p:ext uri="{BB962C8B-B14F-4D97-AF65-F5344CB8AC3E}">
        <p14:creationId xmlns:p14="http://schemas.microsoft.com/office/powerpoint/2010/main" val="35451584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560" y="456565"/>
            <a:ext cx="2499360" cy="3246755"/>
          </a:xfrm>
        </p:spPr>
        <p:txBody>
          <a:bodyPr>
            <a:normAutofit/>
          </a:bodyPr>
          <a:lstStyle/>
          <a:p>
            <a:r>
              <a:rPr lang="en-US" sz="3600" dirty="0">
                <a:solidFill>
                  <a:prstClr val="black"/>
                </a:solidFill>
              </a:rPr>
              <a:t>What’s the difference…??? </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2788920" y="0"/>
            <a:ext cx="7721879" cy="6860498"/>
          </a:xfrm>
          <a:prstGeom prst="rect">
            <a:avLst/>
          </a:prstGeom>
        </p:spPr>
      </p:pic>
    </p:spTree>
    <p:extLst>
      <p:ext uri="{BB962C8B-B14F-4D97-AF65-F5344CB8AC3E}">
        <p14:creationId xmlns:p14="http://schemas.microsoft.com/office/powerpoint/2010/main" val="19364209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531620" y="631217"/>
            <a:ext cx="9921240" cy="5312383"/>
          </a:xfrm>
          <a:prstGeom prst="rect">
            <a:avLst/>
          </a:prstGeom>
        </p:spPr>
      </p:pic>
    </p:spTree>
    <p:extLst>
      <p:ext uri="{BB962C8B-B14F-4D97-AF65-F5344CB8AC3E}">
        <p14:creationId xmlns:p14="http://schemas.microsoft.com/office/powerpoint/2010/main" val="41357955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6780" y="-182563"/>
            <a:ext cx="10515600" cy="1325563"/>
          </a:xfrm>
        </p:spPr>
        <p:txBody>
          <a:bodyPr/>
          <a:lstStyle/>
          <a:p>
            <a:r>
              <a:rPr lang="en-US" dirty="0">
                <a:solidFill>
                  <a:prstClr val="black"/>
                </a:solidFill>
              </a:rPr>
              <a:t>So where would we draw the line here? </a:t>
            </a:r>
            <a:endParaRPr lang="en-US" dirty="0"/>
          </a:p>
        </p:txBody>
      </p:sp>
      <p:pic>
        <p:nvPicPr>
          <p:cNvPr id="4" name="Content Placeholder 3"/>
          <p:cNvPicPr>
            <a:picLocks noGrp="1" noChangeAspect="1"/>
          </p:cNvPicPr>
          <p:nvPr>
            <p:ph idx="1"/>
          </p:nvPr>
        </p:nvPicPr>
        <p:blipFill>
          <a:blip r:embed="rId3"/>
          <a:stretch>
            <a:fillRect/>
          </a:stretch>
        </p:blipFill>
        <p:spPr>
          <a:xfrm>
            <a:off x="906780" y="708660"/>
            <a:ext cx="10023380" cy="5714999"/>
          </a:xfrm>
          <a:prstGeom prst="rect">
            <a:avLst/>
          </a:prstGeom>
        </p:spPr>
      </p:pic>
      <p:sp>
        <p:nvSpPr>
          <p:cNvPr id="5" name="Rectangle 4"/>
          <p:cNvSpPr/>
          <p:nvPr/>
        </p:nvSpPr>
        <p:spPr>
          <a:xfrm>
            <a:off x="9269408" y="6238993"/>
            <a:ext cx="2660024" cy="369332"/>
          </a:xfrm>
          <a:prstGeom prst="rect">
            <a:avLst/>
          </a:prstGeom>
        </p:spPr>
        <p:txBody>
          <a:bodyPr wrap="none">
            <a:spAutoFit/>
          </a:bodyPr>
          <a:lstStyle/>
          <a:p>
            <a:pPr lvl="0"/>
            <a:r>
              <a:rPr lang="en-US" dirty="0">
                <a:solidFill>
                  <a:prstClr val="black"/>
                </a:solidFill>
              </a:rPr>
              <a:t>Source: GMOanswers.com</a:t>
            </a:r>
          </a:p>
        </p:txBody>
      </p:sp>
    </p:spTree>
    <p:extLst>
      <p:ext uri="{BB962C8B-B14F-4D97-AF65-F5344CB8AC3E}">
        <p14:creationId xmlns:p14="http://schemas.microsoft.com/office/powerpoint/2010/main" val="694894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Only Transgenesis</a:t>
            </a:r>
            <a:endParaRPr lang="en-US" dirty="0"/>
          </a:p>
        </p:txBody>
      </p:sp>
      <p:sp>
        <p:nvSpPr>
          <p:cNvPr id="3" name="Content Placeholder 2"/>
          <p:cNvSpPr>
            <a:spLocks noGrp="1"/>
          </p:cNvSpPr>
          <p:nvPr>
            <p:ph idx="1"/>
          </p:nvPr>
        </p:nvSpPr>
        <p:spPr/>
        <p:txBody>
          <a:bodyPr/>
          <a:lstStyle/>
          <a:p>
            <a:pPr lvl="0"/>
            <a:r>
              <a:rPr lang="en-US" dirty="0">
                <a:solidFill>
                  <a:prstClr val="black"/>
                </a:solidFill>
              </a:rPr>
              <a:t>Adding a specific , well-characterized gene to a new organisms to transfer a specific trait! </a:t>
            </a:r>
          </a:p>
          <a:p>
            <a:pPr lvl="0"/>
            <a:r>
              <a:rPr lang="en-US" dirty="0">
                <a:solidFill>
                  <a:prstClr val="black"/>
                </a:solidFill>
              </a:rPr>
              <a:t>One or a few traits! </a:t>
            </a:r>
          </a:p>
          <a:p>
            <a:pPr lvl="0"/>
            <a:r>
              <a:rPr lang="en-US" dirty="0">
                <a:solidFill>
                  <a:prstClr val="black"/>
                </a:solidFill>
              </a:rPr>
              <a:t>Lots of methods to get the new trait into the cell! </a:t>
            </a:r>
          </a:p>
          <a:p>
            <a:pPr lvl="1"/>
            <a:r>
              <a:rPr lang="en-US" dirty="0">
                <a:solidFill>
                  <a:prstClr val="black"/>
                </a:solidFill>
              </a:rPr>
              <a:t>Gene Gun Particle Accelerator</a:t>
            </a:r>
          </a:p>
          <a:p>
            <a:pPr lvl="1"/>
            <a:r>
              <a:rPr lang="en-US" dirty="0">
                <a:solidFill>
                  <a:prstClr val="black"/>
                </a:solidFill>
              </a:rPr>
              <a:t>DNA microinjection</a:t>
            </a:r>
          </a:p>
          <a:p>
            <a:pPr lvl="1"/>
            <a:r>
              <a:rPr lang="en-US" dirty="0">
                <a:solidFill>
                  <a:prstClr val="black"/>
                </a:solidFill>
              </a:rPr>
              <a:t>Retrovirus Insertion</a:t>
            </a:r>
          </a:p>
          <a:p>
            <a:pPr lvl="1"/>
            <a:r>
              <a:rPr lang="en-US" dirty="0">
                <a:solidFill>
                  <a:prstClr val="black"/>
                </a:solidFill>
              </a:rPr>
              <a:t>Restriction Enzyme Insertion</a:t>
            </a:r>
          </a:p>
          <a:p>
            <a:pPr lvl="1"/>
            <a:r>
              <a:rPr lang="en-US" dirty="0">
                <a:solidFill>
                  <a:prstClr val="black"/>
                </a:solidFill>
              </a:rPr>
              <a:t>Stem Cell Transgenesis</a:t>
            </a:r>
          </a:p>
          <a:p>
            <a:endParaRPr lang="en-US" dirty="0"/>
          </a:p>
        </p:txBody>
      </p:sp>
    </p:spTree>
    <p:extLst>
      <p:ext uri="{BB962C8B-B14F-4D97-AF65-F5344CB8AC3E}">
        <p14:creationId xmlns:p14="http://schemas.microsoft.com/office/powerpoint/2010/main" val="1380392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 y="365125"/>
            <a:ext cx="10515600" cy="1325563"/>
          </a:xfrm>
        </p:spPr>
        <p:txBody>
          <a:bodyPr/>
          <a:lstStyle/>
          <a:p>
            <a:r>
              <a:rPr lang="en-US" dirty="0"/>
              <a:t>Transgenic Speed Dating!!! </a:t>
            </a:r>
          </a:p>
        </p:txBody>
      </p:sp>
      <p:sp>
        <p:nvSpPr>
          <p:cNvPr id="3" name="Content Placeholder 2"/>
          <p:cNvSpPr>
            <a:spLocks noGrp="1"/>
          </p:cNvSpPr>
          <p:nvPr>
            <p:ph idx="1"/>
          </p:nvPr>
        </p:nvSpPr>
        <p:spPr>
          <a:xfrm>
            <a:off x="167639" y="1690688"/>
            <a:ext cx="7025639" cy="4351338"/>
          </a:xfrm>
        </p:spPr>
        <p:txBody>
          <a:bodyPr/>
          <a:lstStyle/>
          <a:p>
            <a:pPr lvl="0"/>
            <a:r>
              <a:rPr lang="en-US" dirty="0">
                <a:solidFill>
                  <a:prstClr val="black"/>
                </a:solidFill>
              </a:rPr>
              <a:t>Part of the struggle is finding your match! </a:t>
            </a:r>
          </a:p>
          <a:p>
            <a:pPr marL="685800" lvl="2">
              <a:spcBef>
                <a:spcPts val="1000"/>
              </a:spcBef>
            </a:pPr>
            <a:r>
              <a:rPr lang="en-US" dirty="0">
                <a:solidFill>
                  <a:prstClr val="black"/>
                </a:solidFill>
              </a:rPr>
              <a:t>What gene do I need to add into this crop? Where do I get it from? </a:t>
            </a:r>
          </a:p>
          <a:p>
            <a:pPr lvl="0"/>
            <a:r>
              <a:rPr lang="en-US" dirty="0">
                <a:solidFill>
                  <a:prstClr val="black"/>
                </a:solidFill>
              </a:rPr>
              <a:t>Lets Play! </a:t>
            </a:r>
          </a:p>
          <a:p>
            <a:pPr lvl="1"/>
            <a:r>
              <a:rPr lang="en-US" dirty="0">
                <a:solidFill>
                  <a:prstClr val="black"/>
                </a:solidFill>
              </a:rPr>
              <a:t>Each player has a card (Recipient or Donor)</a:t>
            </a:r>
          </a:p>
          <a:p>
            <a:pPr lvl="1"/>
            <a:r>
              <a:rPr lang="en-US" dirty="0">
                <a:solidFill>
                  <a:prstClr val="black"/>
                </a:solidFill>
              </a:rPr>
              <a:t>Read your card, find your purpose, what do you do?</a:t>
            </a:r>
          </a:p>
          <a:p>
            <a:pPr lvl="1"/>
            <a:r>
              <a:rPr lang="en-US" dirty="0">
                <a:solidFill>
                  <a:prstClr val="black"/>
                </a:solidFill>
              </a:rPr>
              <a:t>Find your gene mate!  </a:t>
            </a:r>
          </a:p>
          <a:p>
            <a:pPr lvl="1"/>
            <a:r>
              <a:rPr lang="en-US" dirty="0">
                <a:solidFill>
                  <a:prstClr val="black"/>
                </a:solidFill>
              </a:rPr>
              <a:t>Hint, there might be more than one!!! </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837807" y="452301"/>
            <a:ext cx="2871465" cy="3414056"/>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762709" y="3474601"/>
            <a:ext cx="3353091" cy="2743438"/>
          </a:xfrm>
          <a:prstGeom prst="rect">
            <a:avLst/>
          </a:prstGeom>
        </p:spPr>
      </p:pic>
    </p:spTree>
    <p:extLst>
      <p:ext uri="{BB962C8B-B14F-4D97-AF65-F5344CB8AC3E}">
        <p14:creationId xmlns:p14="http://schemas.microsoft.com/office/powerpoint/2010/main" val="18502055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Match Reflections…. </a:t>
            </a:r>
            <a:endParaRPr lang="en-US" dirty="0"/>
          </a:p>
        </p:txBody>
      </p:sp>
      <p:sp>
        <p:nvSpPr>
          <p:cNvPr id="3" name="Content Placeholder 2"/>
          <p:cNvSpPr>
            <a:spLocks noGrp="1"/>
          </p:cNvSpPr>
          <p:nvPr>
            <p:ph idx="1"/>
          </p:nvPr>
        </p:nvSpPr>
        <p:spPr/>
        <p:txBody>
          <a:bodyPr/>
          <a:lstStyle/>
          <a:p>
            <a:pPr lvl="0"/>
            <a:r>
              <a:rPr lang="en-US" dirty="0">
                <a:solidFill>
                  <a:prstClr val="black"/>
                </a:solidFill>
              </a:rPr>
              <a:t>What organisms are involved? </a:t>
            </a:r>
          </a:p>
          <a:p>
            <a:pPr lvl="0"/>
            <a:r>
              <a:rPr lang="en-US" dirty="0">
                <a:solidFill>
                  <a:prstClr val="black"/>
                </a:solidFill>
              </a:rPr>
              <a:t>Who is the donor, what are they giving? </a:t>
            </a:r>
          </a:p>
          <a:p>
            <a:pPr lvl="0"/>
            <a:r>
              <a:rPr lang="en-US" dirty="0">
                <a:solidFill>
                  <a:prstClr val="black"/>
                </a:solidFill>
              </a:rPr>
              <a:t>Who is the recipient? </a:t>
            </a:r>
          </a:p>
          <a:p>
            <a:pPr lvl="0"/>
            <a:r>
              <a:rPr lang="en-US" dirty="0">
                <a:solidFill>
                  <a:prstClr val="black"/>
                </a:solidFill>
              </a:rPr>
              <a:t>Are these the same type of organism? </a:t>
            </a:r>
          </a:p>
          <a:p>
            <a:pPr lvl="0"/>
            <a:r>
              <a:rPr lang="en-US" dirty="0">
                <a:solidFill>
                  <a:prstClr val="black"/>
                </a:solidFill>
              </a:rPr>
              <a:t>What problem is this addressing? </a:t>
            </a:r>
          </a:p>
          <a:p>
            <a:pPr lvl="1"/>
            <a:r>
              <a:rPr lang="en-US" dirty="0">
                <a:solidFill>
                  <a:prstClr val="black"/>
                </a:solidFill>
              </a:rPr>
              <a:t>Aka Pest resistance, medical treatments…. </a:t>
            </a:r>
          </a:p>
          <a:p>
            <a:pPr lvl="0"/>
            <a:r>
              <a:rPr lang="en-US" dirty="0">
                <a:solidFill>
                  <a:prstClr val="black"/>
                </a:solidFill>
              </a:rPr>
              <a:t>How can this help the world? / Making things easier or better?</a:t>
            </a:r>
          </a:p>
          <a:p>
            <a:endParaRPr lang="en-US" dirty="0"/>
          </a:p>
        </p:txBody>
      </p:sp>
    </p:spTree>
    <p:extLst>
      <p:ext uri="{BB962C8B-B14F-4D97-AF65-F5344CB8AC3E}">
        <p14:creationId xmlns:p14="http://schemas.microsoft.com/office/powerpoint/2010/main" val="24564646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937260" y="228600"/>
            <a:ext cx="10309859" cy="5792307"/>
          </a:xfrm>
          <a:prstGeom prst="rect">
            <a:avLst/>
          </a:prstGeom>
        </p:spPr>
      </p:pic>
    </p:spTree>
    <p:extLst>
      <p:ext uri="{BB962C8B-B14F-4D97-AF65-F5344CB8AC3E}">
        <p14:creationId xmlns:p14="http://schemas.microsoft.com/office/powerpoint/2010/main" val="3381358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FB5C8C-17C6-40EC-82E6-FAACFA1686B6}"/>
              </a:ext>
            </a:extLst>
          </p:cNvPr>
          <p:cNvSpPr txBox="1"/>
          <p:nvPr/>
        </p:nvSpPr>
        <p:spPr>
          <a:xfrm>
            <a:off x="6369079" y="647700"/>
            <a:ext cx="2849050" cy="1200329"/>
          </a:xfrm>
          <a:prstGeom prst="rect">
            <a:avLst/>
          </a:prstGeom>
          <a:noFill/>
        </p:spPr>
        <p:txBody>
          <a:bodyPr wrap="none" rtlCol="0">
            <a:spAutoFit/>
          </a:bodyPr>
          <a:lstStyle/>
          <a:p>
            <a:r>
              <a:rPr lang="en-US" sz="7200" dirty="0">
                <a:solidFill>
                  <a:schemeClr val="bg1"/>
                </a:solidFill>
              </a:rPr>
              <a:t>Budget</a:t>
            </a:r>
          </a:p>
        </p:txBody>
      </p:sp>
      <p:sp>
        <p:nvSpPr>
          <p:cNvPr id="2" name="TextBox 1">
            <a:extLst>
              <a:ext uri="{FF2B5EF4-FFF2-40B4-BE49-F238E27FC236}">
                <a16:creationId xmlns:a16="http://schemas.microsoft.com/office/drawing/2014/main" id="{0B6A2A84-61EC-4941-8D0E-8DF43529156B}"/>
              </a:ext>
            </a:extLst>
          </p:cNvPr>
          <p:cNvSpPr txBox="1"/>
          <p:nvPr/>
        </p:nvSpPr>
        <p:spPr>
          <a:xfrm>
            <a:off x="1249960" y="4253217"/>
            <a:ext cx="5503178" cy="1200329"/>
          </a:xfrm>
          <a:prstGeom prst="rect">
            <a:avLst/>
          </a:prstGeom>
          <a:noFill/>
        </p:spPr>
        <p:txBody>
          <a:bodyPr wrap="square" rtlCol="0">
            <a:spAutoFit/>
          </a:bodyPr>
          <a:lstStyle/>
          <a:p>
            <a:r>
              <a:rPr lang="en-US" sz="2400" dirty="0">
                <a:solidFill>
                  <a:schemeClr val="bg1"/>
                </a:solidFill>
              </a:rPr>
              <a:t>2019 Expenses    $778,404</a:t>
            </a:r>
          </a:p>
          <a:p>
            <a:endParaRPr lang="en-US" sz="2400" dirty="0">
              <a:solidFill>
                <a:schemeClr val="bg1"/>
              </a:solidFill>
            </a:endParaRPr>
          </a:p>
          <a:p>
            <a:r>
              <a:rPr lang="en-US" sz="2400" dirty="0">
                <a:solidFill>
                  <a:schemeClr val="bg1"/>
                </a:solidFill>
              </a:rPr>
              <a:t>2020 Proposed    $753,497</a:t>
            </a:r>
          </a:p>
        </p:txBody>
      </p:sp>
      <p:pic>
        <p:nvPicPr>
          <p:cNvPr id="4" name="Content Placeholder 2">
            <a:hlinkClick r:id="rId3"/>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2293844" y="1469908"/>
            <a:ext cx="7604311" cy="3918184"/>
          </a:xfrm>
        </p:spPr>
      </p:pic>
      <p:pic>
        <p:nvPicPr>
          <p:cNvPr id="5" name="Picture 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4521" y="71234"/>
            <a:ext cx="4956478" cy="1176630"/>
          </a:xfrm>
          <a:prstGeom prst="rect">
            <a:avLst/>
          </a:prstGeom>
        </p:spPr>
      </p:pic>
    </p:spTree>
    <p:extLst>
      <p:ext uri="{BB962C8B-B14F-4D97-AF65-F5344CB8AC3E}">
        <p14:creationId xmlns:p14="http://schemas.microsoft.com/office/powerpoint/2010/main" val="195381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65125"/>
            <a:ext cx="12192000" cy="1325563"/>
          </a:xfrm>
        </p:spPr>
        <p:txBody>
          <a:bodyPr/>
          <a:lstStyle/>
          <a:p>
            <a:r>
              <a:rPr lang="en-US" dirty="0">
                <a:solidFill>
                  <a:prstClr val="black"/>
                </a:solidFill>
              </a:rPr>
              <a:t>What happens next? Here’s a look a the cycle! </a:t>
            </a:r>
            <a:endParaRPr lang="en-US" dirty="0"/>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64626" y="1455141"/>
            <a:ext cx="5090354" cy="487677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616979" y="1455141"/>
            <a:ext cx="5267401" cy="5011346"/>
          </a:xfrm>
          <a:prstGeom prst="rect">
            <a:avLst/>
          </a:prstGeom>
        </p:spPr>
      </p:pic>
    </p:spTree>
    <p:extLst>
      <p:ext uri="{BB962C8B-B14F-4D97-AF65-F5344CB8AC3E}">
        <p14:creationId xmlns:p14="http://schemas.microsoft.com/office/powerpoint/2010/main" val="31624641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203917" y="457200"/>
            <a:ext cx="5751967" cy="5536883"/>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67378" y="501111"/>
            <a:ext cx="5755123" cy="5492972"/>
          </a:xfrm>
          <a:prstGeom prst="rect">
            <a:avLst/>
          </a:prstGeom>
        </p:spPr>
      </p:pic>
    </p:spTree>
    <p:extLst>
      <p:ext uri="{BB962C8B-B14F-4D97-AF65-F5344CB8AC3E}">
        <p14:creationId xmlns:p14="http://schemas.microsoft.com/office/powerpoint/2010/main" val="12968812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59670"/>
            <a:ext cx="5931922" cy="512718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6000" y="659670"/>
            <a:ext cx="5877053" cy="5151566"/>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14394" y="6123424"/>
            <a:ext cx="3103133" cy="188992"/>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10028" y="6129520"/>
            <a:ext cx="2664183" cy="176799"/>
          </a:xfrm>
          <a:prstGeom prst="rect">
            <a:avLst/>
          </a:prstGeom>
        </p:spPr>
      </p:pic>
    </p:spTree>
    <p:extLst>
      <p:ext uri="{BB962C8B-B14F-4D97-AF65-F5344CB8AC3E}">
        <p14:creationId xmlns:p14="http://schemas.microsoft.com/office/powerpoint/2010/main" val="15799934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348758"/>
            <a:ext cx="12192000" cy="5655173"/>
          </a:xfrm>
          <a:prstGeom prst="rect">
            <a:avLst/>
          </a:prstGeom>
        </p:spPr>
      </p:pic>
    </p:spTree>
    <p:extLst>
      <p:ext uri="{BB962C8B-B14F-4D97-AF65-F5344CB8AC3E}">
        <p14:creationId xmlns:p14="http://schemas.microsoft.com/office/powerpoint/2010/main" val="4218245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Genetic Engineering in the future? </a:t>
            </a:r>
            <a:endParaRPr lang="en-US" dirty="0"/>
          </a:p>
        </p:txBody>
      </p:sp>
      <p:sp>
        <p:nvSpPr>
          <p:cNvPr id="3" name="Content Placeholder 2"/>
          <p:cNvSpPr>
            <a:spLocks noGrp="1"/>
          </p:cNvSpPr>
          <p:nvPr>
            <p:ph idx="1"/>
          </p:nvPr>
        </p:nvSpPr>
        <p:spPr>
          <a:xfrm>
            <a:off x="331990" y="1614901"/>
            <a:ext cx="5631180" cy="4351338"/>
          </a:xfrm>
        </p:spPr>
        <p:txBody>
          <a:bodyPr>
            <a:normAutofit lnSpcReduction="10000"/>
          </a:bodyPr>
          <a:lstStyle/>
          <a:p>
            <a:pPr lvl="0"/>
            <a:r>
              <a:rPr lang="en-US" dirty="0">
                <a:solidFill>
                  <a:prstClr val="black"/>
                </a:solidFill>
              </a:rPr>
              <a:t>Altering the DNA within an organism by changing the organisms original genome. </a:t>
            </a:r>
          </a:p>
          <a:p>
            <a:pPr lvl="0"/>
            <a:r>
              <a:rPr lang="en-US" dirty="0">
                <a:solidFill>
                  <a:prstClr val="black"/>
                </a:solidFill>
              </a:rPr>
              <a:t>Deleting genes that are harmful</a:t>
            </a:r>
          </a:p>
          <a:p>
            <a:pPr lvl="0"/>
            <a:r>
              <a:rPr lang="en-US" dirty="0">
                <a:solidFill>
                  <a:prstClr val="black"/>
                </a:solidFill>
              </a:rPr>
              <a:t>Duplicating genes that induce certain protein productions, additional starch production in corn</a:t>
            </a:r>
          </a:p>
          <a:p>
            <a:pPr lvl="0"/>
            <a:r>
              <a:rPr lang="en-US" dirty="0">
                <a:solidFill>
                  <a:prstClr val="black"/>
                </a:solidFill>
              </a:rPr>
              <a:t>Editing genes to change specific sequences and change proteins</a:t>
            </a:r>
          </a:p>
          <a:p>
            <a:pPr lvl="0"/>
            <a:r>
              <a:rPr lang="en-US" b="1" dirty="0">
                <a:solidFill>
                  <a:prstClr val="black"/>
                </a:solidFill>
              </a:rPr>
              <a:t>So… GMO or Not? </a:t>
            </a:r>
          </a:p>
          <a:p>
            <a:endParaRPr lang="en-US" dirty="0"/>
          </a:p>
        </p:txBody>
      </p:sp>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75590" y="1470468"/>
            <a:ext cx="5584420" cy="4419983"/>
          </a:xfrm>
          <a:prstGeom prst="rect">
            <a:avLst/>
          </a:prstGeom>
        </p:spPr>
      </p:pic>
    </p:spTree>
    <p:extLst>
      <p:ext uri="{BB962C8B-B14F-4D97-AF65-F5344CB8AC3E}">
        <p14:creationId xmlns:p14="http://schemas.microsoft.com/office/powerpoint/2010/main" val="803844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6FB5C8C-17C6-40EC-82E6-FAACFA1686B6}"/>
              </a:ext>
            </a:extLst>
          </p:cNvPr>
          <p:cNvSpPr txBox="1"/>
          <p:nvPr/>
        </p:nvSpPr>
        <p:spPr>
          <a:xfrm>
            <a:off x="6369079" y="647700"/>
            <a:ext cx="2849050" cy="1200329"/>
          </a:xfrm>
          <a:prstGeom prst="rect">
            <a:avLst/>
          </a:prstGeom>
          <a:noFill/>
        </p:spPr>
        <p:txBody>
          <a:bodyPr wrap="none" rtlCol="0">
            <a:spAutoFit/>
          </a:bodyPr>
          <a:lstStyle/>
          <a:p>
            <a:r>
              <a:rPr lang="en-US" sz="7200" dirty="0">
                <a:solidFill>
                  <a:schemeClr val="bg1"/>
                </a:solidFill>
              </a:rPr>
              <a:t>Budget</a:t>
            </a:r>
          </a:p>
        </p:txBody>
      </p:sp>
      <p:sp>
        <p:nvSpPr>
          <p:cNvPr id="3" name="TextBox 2">
            <a:extLst>
              <a:ext uri="{FF2B5EF4-FFF2-40B4-BE49-F238E27FC236}">
                <a16:creationId xmlns:a16="http://schemas.microsoft.com/office/drawing/2014/main" id="{B59CE4ED-D875-43BC-8828-13617A5754A3}"/>
              </a:ext>
            </a:extLst>
          </p:cNvPr>
          <p:cNvSpPr txBox="1"/>
          <p:nvPr/>
        </p:nvSpPr>
        <p:spPr>
          <a:xfrm>
            <a:off x="1358900" y="927100"/>
            <a:ext cx="9779000" cy="1815882"/>
          </a:xfrm>
          <a:prstGeom prst="rect">
            <a:avLst/>
          </a:prstGeom>
          <a:noFill/>
        </p:spPr>
        <p:txBody>
          <a:bodyPr wrap="square" rtlCol="0">
            <a:spAutoFit/>
          </a:bodyPr>
          <a:lstStyle/>
          <a:p>
            <a:pPr algn="ctr"/>
            <a:r>
              <a:rPr lang="en-US" sz="2800" dirty="0"/>
              <a:t>This lab is made possible with the support and content contributions of the Kansas Corn Commission.</a:t>
            </a:r>
          </a:p>
          <a:p>
            <a:pPr algn="ctr"/>
            <a:endParaRPr lang="en-US" sz="2800" dirty="0"/>
          </a:p>
          <a:p>
            <a:pPr algn="ctr"/>
            <a:endParaRPr lang="en-US" sz="2800" dirty="0"/>
          </a:p>
        </p:txBody>
      </p:sp>
      <p:pic>
        <p:nvPicPr>
          <p:cNvPr id="6" name="Picture 5" descr="A picture containing drawing&#10;&#10;Description automatically generated">
            <a:extLst>
              <a:ext uri="{FF2B5EF4-FFF2-40B4-BE49-F238E27FC236}">
                <a16:creationId xmlns:a16="http://schemas.microsoft.com/office/drawing/2014/main" id="{DFBE8E45-7D5C-4DCC-8FFA-A2D7C286B3F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11244" y="2375432"/>
            <a:ext cx="3969512" cy="2509764"/>
          </a:xfrm>
          <a:prstGeom prst="rect">
            <a:avLst/>
          </a:prstGeom>
        </p:spPr>
      </p:pic>
    </p:spTree>
    <p:extLst>
      <p:ext uri="{BB962C8B-B14F-4D97-AF65-F5344CB8AC3E}">
        <p14:creationId xmlns:p14="http://schemas.microsoft.com/office/powerpoint/2010/main" val="276152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4360" y="524510"/>
            <a:ext cx="5858764" cy="1176630"/>
          </a:xfrm>
          <a:prstGeom prst="rect">
            <a:avLst/>
          </a:prstGeom>
        </p:spPr>
      </p:pic>
      <p:sp>
        <p:nvSpPr>
          <p:cNvPr id="6" name="Rectangle 5"/>
          <p:cNvSpPr/>
          <p:nvPr/>
        </p:nvSpPr>
        <p:spPr>
          <a:xfrm>
            <a:off x="838200" y="1860525"/>
            <a:ext cx="10294620" cy="3693319"/>
          </a:xfrm>
          <a:prstGeom prst="rect">
            <a:avLst/>
          </a:prstGeom>
        </p:spPr>
        <p:txBody>
          <a:bodyPr wrap="square">
            <a:spAutoFit/>
          </a:bodyPr>
          <a:lstStyle/>
          <a:p>
            <a:pPr marL="514350" indent="-514350">
              <a:buFont typeface="+mj-lt"/>
              <a:buAutoNum type="arabicPeriod"/>
            </a:pPr>
            <a:r>
              <a:rPr lang="en-US" sz="2600" dirty="0">
                <a:latin typeface="Avenir Light"/>
              </a:rPr>
              <a:t>On your student sheet write your own definition for what GMO means.  </a:t>
            </a:r>
          </a:p>
          <a:p>
            <a:pPr marL="514350" indent="-514350">
              <a:buFont typeface="+mj-lt"/>
              <a:buAutoNum type="arabicPeriod"/>
            </a:pPr>
            <a:r>
              <a:rPr lang="en-US" sz="2600" dirty="0">
                <a:latin typeface="Avenir Light"/>
              </a:rPr>
              <a:t>Find a partner or group! Compare your definitions… </a:t>
            </a:r>
          </a:p>
          <a:p>
            <a:pPr lvl="1"/>
            <a:r>
              <a:rPr lang="en-US" sz="2600" dirty="0">
                <a:latin typeface="Avenir Light"/>
              </a:rPr>
              <a:t>Underline anything you have in common.</a:t>
            </a:r>
          </a:p>
          <a:p>
            <a:pPr marL="514350" indent="-514350">
              <a:buFont typeface="+mj-lt"/>
              <a:buAutoNum type="arabicPeriod"/>
            </a:pPr>
            <a:r>
              <a:rPr lang="en-US" sz="2600" dirty="0">
                <a:latin typeface="Avenir Light"/>
              </a:rPr>
              <a:t>What’s left? Can you eliminate anything or does it have to stay??</a:t>
            </a:r>
          </a:p>
          <a:p>
            <a:pPr lvl="1"/>
            <a:r>
              <a:rPr lang="en-US" sz="2600" dirty="0">
                <a:latin typeface="Avenir Light"/>
              </a:rPr>
              <a:t>Put a single line through anything that can go</a:t>
            </a:r>
          </a:p>
          <a:p>
            <a:pPr marL="514350" indent="-514350">
              <a:buFont typeface="+mj-lt"/>
              <a:buAutoNum type="arabicPeriod"/>
            </a:pPr>
            <a:r>
              <a:rPr lang="en-US" sz="2600" dirty="0">
                <a:latin typeface="Avenir Light"/>
              </a:rPr>
              <a:t>Create a team definition.</a:t>
            </a:r>
          </a:p>
          <a:p>
            <a:pPr lvl="1"/>
            <a:r>
              <a:rPr lang="en-US" sz="2600" dirty="0">
                <a:latin typeface="Avenir Light"/>
              </a:rPr>
              <a:t>must include all the important underlined elements from before. </a:t>
            </a:r>
          </a:p>
          <a:p>
            <a:pPr lvl="1"/>
            <a:r>
              <a:rPr lang="en-US" sz="2600" dirty="0">
                <a:latin typeface="Avenir Light"/>
              </a:rPr>
              <a:t>You must all agree on your definitions. </a:t>
            </a:r>
          </a:p>
        </p:txBody>
      </p:sp>
    </p:spTree>
    <p:extLst>
      <p:ext uri="{BB962C8B-B14F-4D97-AF65-F5344CB8AC3E}">
        <p14:creationId xmlns:p14="http://schemas.microsoft.com/office/powerpoint/2010/main" val="9842891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an Operational Definition? </a:t>
            </a:r>
          </a:p>
        </p:txBody>
      </p:sp>
      <p:pic>
        <p:nvPicPr>
          <p:cNvPr id="4" name="Content Placeholder 3"/>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137212" y="1825625"/>
            <a:ext cx="5917576" cy="4351338"/>
          </a:xfrm>
          <a:prstGeom prst="rect">
            <a:avLst/>
          </a:prstGeom>
        </p:spPr>
      </p:pic>
    </p:spTree>
    <p:extLst>
      <p:ext uri="{BB962C8B-B14F-4D97-AF65-F5344CB8AC3E}">
        <p14:creationId xmlns:p14="http://schemas.microsoft.com/office/powerpoint/2010/main" val="42561066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Our Definition: </a:t>
            </a:r>
            <a:endParaRPr lang="en-US" dirty="0"/>
          </a:p>
        </p:txBody>
      </p:sp>
      <p:sp>
        <p:nvSpPr>
          <p:cNvPr id="3" name="Content Placeholder 2"/>
          <p:cNvSpPr>
            <a:spLocks noGrp="1"/>
          </p:cNvSpPr>
          <p:nvPr>
            <p:ph idx="1"/>
          </p:nvPr>
        </p:nvSpPr>
        <p:spPr/>
        <p:txBody>
          <a:bodyPr/>
          <a:lstStyle/>
          <a:p>
            <a:pPr marL="457200" lvl="1" indent="0">
              <a:buNone/>
            </a:pPr>
            <a:r>
              <a:rPr lang="en-US" dirty="0">
                <a:solidFill>
                  <a:prstClr val="black"/>
                </a:solidFill>
              </a:rPr>
              <a:t>Look at the meaning of each word independently… </a:t>
            </a:r>
          </a:p>
          <a:p>
            <a:pPr marL="914400" lvl="2" indent="0">
              <a:buNone/>
            </a:pPr>
            <a:endParaRPr lang="en-US" dirty="0">
              <a:solidFill>
                <a:prstClr val="black"/>
              </a:solidFill>
            </a:endParaRPr>
          </a:p>
          <a:p>
            <a:pPr marL="914400" lvl="2" indent="0">
              <a:buNone/>
            </a:pPr>
            <a:r>
              <a:rPr lang="en-US" dirty="0">
                <a:solidFill>
                  <a:prstClr val="black"/>
                </a:solidFill>
              </a:rPr>
              <a:t>Genetic: referring to genes or DNA</a:t>
            </a:r>
          </a:p>
          <a:p>
            <a:pPr marL="914400" lvl="2" indent="0">
              <a:buNone/>
            </a:pPr>
            <a:r>
              <a:rPr lang="en-US" dirty="0">
                <a:solidFill>
                  <a:prstClr val="black"/>
                </a:solidFill>
              </a:rPr>
              <a:t>Modification: changing from an original</a:t>
            </a:r>
          </a:p>
          <a:p>
            <a:pPr marL="914400" lvl="2" indent="0">
              <a:buNone/>
            </a:pPr>
            <a:r>
              <a:rPr lang="en-US" dirty="0">
                <a:solidFill>
                  <a:prstClr val="black"/>
                </a:solidFill>
              </a:rPr>
              <a:t>Organism: any living thing including animals, plants, bacteria, fungi…. </a:t>
            </a:r>
          </a:p>
          <a:p>
            <a:pPr marL="457200" lvl="1" indent="0">
              <a:buNone/>
            </a:pPr>
            <a:endParaRPr lang="en-US" dirty="0">
              <a:solidFill>
                <a:prstClr val="black"/>
              </a:solidFill>
            </a:endParaRPr>
          </a:p>
          <a:p>
            <a:pPr marL="457200" lvl="1" indent="0">
              <a:buNone/>
            </a:pPr>
            <a:r>
              <a:rPr lang="en-US" dirty="0">
                <a:solidFill>
                  <a:prstClr val="black"/>
                </a:solidFill>
              </a:rPr>
              <a:t>Now add all of these definitions together: </a:t>
            </a:r>
          </a:p>
          <a:p>
            <a:pPr marL="457200" lvl="1" indent="0">
              <a:buNone/>
            </a:pPr>
            <a:endParaRPr lang="en-US" dirty="0">
              <a:solidFill>
                <a:prstClr val="black"/>
              </a:solidFill>
            </a:endParaRPr>
          </a:p>
          <a:p>
            <a:pPr marL="457200" lvl="1" indent="0" algn="ctr">
              <a:buNone/>
            </a:pPr>
            <a:r>
              <a:rPr lang="en-US" dirty="0">
                <a:solidFill>
                  <a:prstClr val="black"/>
                </a:solidFill>
              </a:rPr>
              <a:t> </a:t>
            </a:r>
            <a:r>
              <a:rPr lang="en-US" b="1" dirty="0">
                <a:solidFill>
                  <a:prstClr val="black"/>
                </a:solidFill>
              </a:rPr>
              <a:t>Intentionally changing a living thing’s original genes or DNA.  </a:t>
            </a:r>
          </a:p>
          <a:p>
            <a:endParaRPr lang="en-US" dirty="0"/>
          </a:p>
        </p:txBody>
      </p:sp>
    </p:spTree>
    <p:extLst>
      <p:ext uri="{BB962C8B-B14F-4D97-AF65-F5344CB8AC3E}">
        <p14:creationId xmlns:p14="http://schemas.microsoft.com/office/powerpoint/2010/main" val="8736368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Okay so lets use it… </a:t>
            </a:r>
            <a:endParaRPr lang="en-US" dirty="0"/>
          </a:p>
        </p:txBody>
      </p:sp>
      <p:sp>
        <p:nvSpPr>
          <p:cNvPr id="3" name="Content Placeholder 2"/>
          <p:cNvSpPr>
            <a:spLocks noGrp="1"/>
          </p:cNvSpPr>
          <p:nvPr>
            <p:ph idx="1"/>
          </p:nvPr>
        </p:nvSpPr>
        <p:spPr>
          <a:xfrm>
            <a:off x="838200" y="1825625"/>
            <a:ext cx="3939540" cy="4351338"/>
          </a:xfrm>
        </p:spPr>
        <p:txBody>
          <a:bodyPr/>
          <a:lstStyle/>
          <a:p>
            <a:pPr lvl="0"/>
            <a:r>
              <a:rPr lang="en-US" dirty="0">
                <a:solidFill>
                  <a:prstClr val="black"/>
                </a:solidFill>
              </a:rPr>
              <a:t>Look at all these methods of modifying plants.  Lets use our definitions to classify whether these would create a GMO based on our operational definition. </a:t>
            </a:r>
          </a:p>
          <a:p>
            <a:endParaRPr lang="en-US"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99778" y="365125"/>
            <a:ext cx="5054022" cy="5919729"/>
          </a:xfrm>
          <a:prstGeom prst="rect">
            <a:avLst/>
          </a:prstGeom>
        </p:spPr>
      </p:pic>
    </p:spTree>
    <p:extLst>
      <p:ext uri="{BB962C8B-B14F-4D97-AF65-F5344CB8AC3E}">
        <p14:creationId xmlns:p14="http://schemas.microsoft.com/office/powerpoint/2010/main" val="1337970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68680" y="685800"/>
            <a:ext cx="9784080" cy="5148391"/>
          </a:xfrm>
          <a:prstGeom prst="rect">
            <a:avLst/>
          </a:prstGeom>
        </p:spPr>
      </p:pic>
    </p:spTree>
    <p:extLst>
      <p:ext uri="{BB962C8B-B14F-4D97-AF65-F5344CB8AC3E}">
        <p14:creationId xmlns:p14="http://schemas.microsoft.com/office/powerpoint/2010/main" val="12529120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0883" y="17319"/>
            <a:ext cx="12212883" cy="6159644"/>
          </a:xfrm>
          <a:prstGeom prst="rect">
            <a:avLst/>
          </a:prstGeom>
        </p:spPr>
      </p:pic>
    </p:spTree>
    <p:extLst>
      <p:ext uri="{BB962C8B-B14F-4D97-AF65-F5344CB8AC3E}">
        <p14:creationId xmlns:p14="http://schemas.microsoft.com/office/powerpoint/2010/main" val="38761935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prstClr val="black"/>
                </a:solidFill>
              </a:rPr>
              <a:t>Technically….</a:t>
            </a:r>
            <a:endParaRPr lang="en-US" dirty="0"/>
          </a:p>
        </p:txBody>
      </p:sp>
      <p:sp>
        <p:nvSpPr>
          <p:cNvPr id="3" name="Content Placeholder 2"/>
          <p:cNvSpPr>
            <a:spLocks noGrp="1"/>
          </p:cNvSpPr>
          <p:nvPr>
            <p:ph idx="1"/>
          </p:nvPr>
        </p:nvSpPr>
        <p:spPr/>
        <p:txBody>
          <a:bodyPr/>
          <a:lstStyle/>
          <a:p>
            <a:pPr lvl="0"/>
            <a:r>
              <a:rPr lang="en-US" dirty="0">
                <a:solidFill>
                  <a:prstClr val="black"/>
                </a:solidFill>
              </a:rPr>
              <a:t>Since we have been choosing plants to domesticate we have been creating GMOs! </a:t>
            </a:r>
          </a:p>
          <a:p>
            <a:pPr lvl="1"/>
            <a:r>
              <a:rPr lang="en-US" dirty="0">
                <a:solidFill>
                  <a:prstClr val="black"/>
                </a:solidFill>
              </a:rPr>
              <a:t>10,000 year ago</a:t>
            </a:r>
          </a:p>
          <a:p>
            <a:pPr lvl="0"/>
            <a:r>
              <a:rPr lang="en-US" dirty="0">
                <a:solidFill>
                  <a:prstClr val="black"/>
                </a:solidFill>
              </a:rPr>
              <a:t>We choose the plants with desirable traits, (good DNA/Genes)</a:t>
            </a:r>
          </a:p>
          <a:p>
            <a:pPr lvl="1"/>
            <a:r>
              <a:rPr lang="en-US" dirty="0">
                <a:solidFill>
                  <a:prstClr val="black"/>
                </a:solidFill>
              </a:rPr>
              <a:t>Produces lots of fruit, survives drought, doesn’t get eaten by bugs…</a:t>
            </a:r>
          </a:p>
          <a:p>
            <a:pPr lvl="0"/>
            <a:r>
              <a:rPr lang="en-US" dirty="0">
                <a:solidFill>
                  <a:prstClr val="black"/>
                </a:solidFill>
              </a:rPr>
              <a:t>We plant those seed with those traits (others we don’t)</a:t>
            </a:r>
          </a:p>
          <a:p>
            <a:pPr lvl="1"/>
            <a:r>
              <a:rPr lang="en-US" dirty="0">
                <a:solidFill>
                  <a:prstClr val="black"/>
                </a:solidFill>
              </a:rPr>
              <a:t>Making breeds of plants! </a:t>
            </a:r>
          </a:p>
          <a:p>
            <a:pPr lvl="0"/>
            <a:r>
              <a:rPr lang="en-US" dirty="0">
                <a:solidFill>
                  <a:prstClr val="black"/>
                </a:solidFill>
              </a:rPr>
              <a:t>So any plant we choose to domesticate or grow for our own good, is having their genes changed by us, it’s a GMO! </a:t>
            </a:r>
          </a:p>
          <a:p>
            <a:endParaRPr lang="en-US" dirty="0"/>
          </a:p>
        </p:txBody>
      </p:sp>
    </p:spTree>
    <p:extLst>
      <p:ext uri="{BB962C8B-B14F-4D97-AF65-F5344CB8AC3E}">
        <p14:creationId xmlns:p14="http://schemas.microsoft.com/office/powerpoint/2010/main" val="38294033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415</TotalTime>
  <Words>1542</Words>
  <Application>Microsoft Office PowerPoint</Application>
  <PresentationFormat>Widescreen</PresentationFormat>
  <Paragraphs>134</Paragraphs>
  <Slides>25</Slides>
  <Notes>19</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Avenir Book</vt:lpstr>
      <vt:lpstr>Avenir Light</vt:lpstr>
      <vt:lpstr>Avenir Medium</vt:lpstr>
      <vt:lpstr>Calibri</vt:lpstr>
      <vt:lpstr>Calibri Light</vt:lpstr>
      <vt:lpstr>Office Theme</vt:lpstr>
      <vt:lpstr>Custom Design</vt:lpstr>
      <vt:lpstr>1_Office Theme</vt:lpstr>
      <vt:lpstr>Genetically Modified?</vt:lpstr>
      <vt:lpstr>PowerPoint Presentation</vt:lpstr>
      <vt:lpstr>PowerPoint Presentation</vt:lpstr>
      <vt:lpstr>Why an Operational Definition? </vt:lpstr>
      <vt:lpstr>Our Definition: </vt:lpstr>
      <vt:lpstr>Okay so lets use it… </vt:lpstr>
      <vt:lpstr>PowerPoint Presentation</vt:lpstr>
      <vt:lpstr>PowerPoint Presentation</vt:lpstr>
      <vt:lpstr>Technically….</vt:lpstr>
      <vt:lpstr>Before Domestication</vt:lpstr>
      <vt:lpstr>PowerPoint Presentation</vt:lpstr>
      <vt:lpstr>PowerPoint Presentation</vt:lpstr>
      <vt:lpstr>What’s the difference…??? </vt:lpstr>
      <vt:lpstr>PowerPoint Presentation</vt:lpstr>
      <vt:lpstr>So where would we draw the line here? </vt:lpstr>
      <vt:lpstr>Only Transgenesis</vt:lpstr>
      <vt:lpstr>Transgenic Speed Dating!!! </vt:lpstr>
      <vt:lpstr>Match Reflections…. </vt:lpstr>
      <vt:lpstr>PowerPoint Presentation</vt:lpstr>
      <vt:lpstr>What happens next? Here’s a look a the cycle! </vt:lpstr>
      <vt:lpstr>PowerPoint Presentation</vt:lpstr>
      <vt:lpstr>PowerPoint Presentation</vt:lpstr>
      <vt:lpstr>PowerPoint Presentation</vt:lpstr>
      <vt:lpstr>Genetic Engineering in the future?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dc:title>
  <dc:creator>Sharon Thielen;Lacie Fair</dc:creator>
  <cp:lastModifiedBy>Sharon Thielen</cp:lastModifiedBy>
  <cp:revision>39</cp:revision>
  <cp:lastPrinted>2020-01-20T21:11:09Z</cp:lastPrinted>
  <dcterms:created xsi:type="dcterms:W3CDTF">2018-08-21T15:16:15Z</dcterms:created>
  <dcterms:modified xsi:type="dcterms:W3CDTF">2020-09-02T18:42:00Z</dcterms:modified>
</cp:coreProperties>
</file>