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9"/>
  </p:notesMasterIdLst>
  <p:sldIdLst>
    <p:sldId id="309"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29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76028" autoAdjust="0"/>
  </p:normalViewPr>
  <p:slideViewPr>
    <p:cSldViewPr snapToGrid="0">
      <p:cViewPr varScale="1">
        <p:scale>
          <a:sx n="50" d="100"/>
          <a:sy n="50" d="100"/>
        </p:scale>
        <p:origin x="568" y="-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FB25D2-0C10-4DF9-8D1A-B6C7E0B098FD}" type="datetimeFigureOut">
              <a:rPr lang="en-US" smtClean="0"/>
              <a:pPr/>
              <a:t>9/8/2020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76BF5C-AF1A-42EF-B250-F516C956FCB4}" type="slidenum">
              <a:rPr lang="en-US" smtClean="0"/>
              <a:pPr/>
              <a:t>‹#›</a:t>
            </a:fld>
            <a:endParaRPr lang="en-US"/>
          </a:p>
        </p:txBody>
      </p:sp>
    </p:spTree>
    <p:extLst>
      <p:ext uri="{BB962C8B-B14F-4D97-AF65-F5344CB8AC3E}">
        <p14:creationId xmlns:p14="http://schemas.microsoft.com/office/powerpoint/2010/main" val="3776228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6BF5C-AF1A-42EF-B250-F516C956FCB4}" type="slidenum">
              <a:rPr lang="en-US" smtClean="0"/>
              <a:pPr/>
              <a:t>15</a:t>
            </a:fld>
            <a:endParaRPr lang="en-US"/>
          </a:p>
        </p:txBody>
      </p:sp>
    </p:spTree>
    <p:extLst>
      <p:ext uri="{BB962C8B-B14F-4D97-AF65-F5344CB8AC3E}">
        <p14:creationId xmlns:p14="http://schemas.microsoft.com/office/powerpoint/2010/main" val="359147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EE3C353-8F31-4EEF-8B06-C8DFF097D527}"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229328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3C353-8F31-4EEF-8B06-C8DFF097D527}"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21552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3C353-8F31-4EEF-8B06-C8DFF097D527}"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931242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440E28-9133-9841-89AE-CFA168DB9B91}"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9D0F151-45A6-2B4C-B934-19AA3F992815}"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05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37D7B4-0A5A-594B-BF23-61864096AED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10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B45F61-0BD9-EB45-936F-6041BED578B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0181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D922F5B-66FF-664F-99AE-8D90197266B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497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1660F46-E139-484D-90AE-4E94CE76973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7345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C3A2717-057D-9E43-8D1A-25750CE55DAE}"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2263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8427A-544C-7F4A-AD77-705DA6DC6F6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20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66A1F42-CB8E-5545-806A-D979B0DB604E}"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128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3C353-8F31-4EEF-8B06-C8DFF097D527}"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892239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1A9551D-EAA2-ED4A-8D3B-DBB62A0928BE}"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514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FB7488-AFCA-DA48-802A-07434379CAC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942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BC0A6F-1AB0-6647-8E50-E905DE12F6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746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9A9C3ED-EC3A-044A-A07F-E70EA6DFE119}"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Fdg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266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E3C353-8F31-4EEF-8B06-C8DFF097D527}"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16012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E3C353-8F31-4EEF-8B06-C8DFF097D527}"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63234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E3C353-8F31-4EEF-8B06-C8DFF097D527}" type="datetimeFigureOut">
              <a:rPr lang="en-US" smtClean="0"/>
              <a:pPr/>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00384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E3C353-8F31-4EEF-8B06-C8DFF097D527}" type="datetimeFigureOut">
              <a:rPr lang="en-US" smtClean="0"/>
              <a:pPr/>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346272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3C353-8F31-4EEF-8B06-C8DFF097D527}" type="datetimeFigureOut">
              <a:rPr lang="en-US" smtClean="0"/>
              <a:pPr/>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238171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E3C353-8F31-4EEF-8B06-C8DFF097D527}"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170697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E3C353-8F31-4EEF-8B06-C8DFF097D527}"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912E-AB9E-4C28-988B-7D2BBEB5BA15}" type="slidenum">
              <a:rPr lang="en-US" smtClean="0"/>
              <a:pPr/>
              <a:t>‹#›</a:t>
            </a:fld>
            <a:endParaRPr lang="en-US"/>
          </a:p>
        </p:txBody>
      </p:sp>
    </p:spTree>
    <p:extLst>
      <p:ext uri="{BB962C8B-B14F-4D97-AF65-F5344CB8AC3E}">
        <p14:creationId xmlns:p14="http://schemas.microsoft.com/office/powerpoint/2010/main" val="103177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3C353-8F31-4EEF-8B06-C8DFF097D527}" type="datetimeFigureOut">
              <a:rPr lang="en-US" smtClean="0"/>
              <a:pPr/>
              <a:t>9/8/2020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F912E-AB9E-4C28-988B-7D2BBEB5BA15}" type="slidenum">
              <a:rPr lang="en-US" smtClean="0"/>
              <a:pPr/>
              <a:t>‹#›</a:t>
            </a:fld>
            <a:endParaRPr lang="en-US"/>
          </a:p>
        </p:txBody>
      </p:sp>
    </p:spTree>
    <p:extLst>
      <p:ext uri="{BB962C8B-B14F-4D97-AF65-F5344CB8AC3E}">
        <p14:creationId xmlns:p14="http://schemas.microsoft.com/office/powerpoint/2010/main" val="3640072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 name="TextBox 42"/>
          <p:cNvSpPr txBox="1"/>
          <p:nvPr userDrawn="1"/>
        </p:nvSpPr>
        <p:spPr>
          <a:xfrm>
            <a:off x="7378262" y="238059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TextBox 49"/>
          <p:cNvSpPr txBox="1"/>
          <p:nvPr userDrawn="1"/>
        </p:nvSpPr>
        <p:spPr>
          <a:xfrm>
            <a:off x="4838700" y="3731507"/>
            <a:ext cx="25268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alpha val="65000"/>
                  </a:prstClr>
                </a:solidFill>
                <a:effectLst/>
                <a:uLnTx/>
                <a:uFillTx/>
                <a:latin typeface="Avenir Light" charset="0"/>
                <a:ea typeface="Avenir Light" charset="0"/>
                <a:cs typeface="Avenir Light" charset="0"/>
              </a:rPr>
              <a:t>Connect with us: </a:t>
            </a:r>
          </a:p>
        </p:txBody>
      </p:sp>
      <p:cxnSp>
        <p:nvCxnSpPr>
          <p:cNvPr id="15" name="Straight Connector 14"/>
          <p:cNvCxnSpPr/>
          <p:nvPr userDrawn="1"/>
        </p:nvCxnSpPr>
        <p:spPr>
          <a:xfrm>
            <a:off x="6713045" y="6689772"/>
            <a:ext cx="5491655" cy="0"/>
          </a:xfrm>
          <a:prstGeom prst="line">
            <a:avLst/>
          </a:prstGeom>
          <a:ln w="571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926" y="6689772"/>
            <a:ext cx="5273604" cy="1916"/>
          </a:xfrm>
          <a:prstGeom prst="line">
            <a:avLst/>
          </a:prstGeom>
          <a:ln w="571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6926" y="6615374"/>
            <a:ext cx="5273604" cy="0"/>
          </a:xfrm>
          <a:prstGeom prst="line">
            <a:avLst/>
          </a:prstGeom>
          <a:ln w="190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6760341" y="6615374"/>
            <a:ext cx="5444359" cy="0"/>
          </a:xfrm>
          <a:prstGeom prst="line">
            <a:avLst/>
          </a:prstGeom>
          <a:ln w="19050">
            <a:solidFill>
              <a:srgbClr val="FFD05B"/>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userDrawn="1"/>
        </p:nvSpPr>
        <p:spPr>
          <a:xfrm>
            <a:off x="4260147" y="263858"/>
            <a:ext cx="3671839"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venir Medium" charset="0"/>
                <a:ea typeface="Avenir Medium" charset="0"/>
                <a:cs typeface="Avenir Medium" charset="0"/>
              </a:rPr>
              <a:t>Brought to you by:</a:t>
            </a:r>
          </a:p>
        </p:txBody>
      </p:sp>
      <p:sp>
        <p:nvSpPr>
          <p:cNvPr id="12" name="TextBox 11"/>
          <p:cNvSpPr txBox="1"/>
          <p:nvPr userDrawn="1"/>
        </p:nvSpPr>
        <p:spPr>
          <a:xfrm>
            <a:off x="4838700" y="4800418"/>
            <a:ext cx="2526862" cy="615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alpha val="65000"/>
                  </a:prstClr>
                </a:solidFill>
                <a:effectLst/>
                <a:uLnTx/>
                <a:uFillTx/>
                <a:latin typeface="Avenir Light" charset="0"/>
                <a:ea typeface="Avenir Light" charset="0"/>
                <a:cs typeface="Avenir Light" charset="0"/>
              </a:rPr>
              <a:t>#</a:t>
            </a:r>
            <a:r>
              <a:rPr kumimoji="0" lang="en-US" sz="1800" b="1" i="0" u="none" strike="noStrike" kern="1200" cap="none" spc="0" normalizeH="0" baseline="0" noProof="0">
                <a:ln>
                  <a:noFill/>
                </a:ln>
                <a:solidFill>
                  <a:prstClr val="black">
                    <a:alpha val="65000"/>
                  </a:prstClr>
                </a:solidFill>
                <a:effectLst/>
                <a:uLnTx/>
                <a:uFillTx/>
                <a:latin typeface="Avenir Light" charset="0"/>
                <a:ea typeface="Avenir Light" charset="0"/>
                <a:cs typeface="Avenir Light" charset="0"/>
              </a:rPr>
              <a:t>kansascornSTEM</a:t>
            </a:r>
            <a:endParaRPr kumimoji="0" lang="en-US" sz="1800" b="1" i="0" u="none" strike="noStrike" kern="1200" cap="none" spc="0" normalizeH="0" baseline="0" noProof="0" dirty="0">
              <a:ln>
                <a:noFill/>
              </a:ln>
              <a:solidFill>
                <a:prstClr val="black">
                  <a:alpha val="65000"/>
                </a:prstClr>
              </a:solidFill>
              <a:effectLst/>
              <a:uLnTx/>
              <a:uFillTx/>
              <a:latin typeface="Avenir Light" charset="0"/>
              <a:ea typeface="Avenir Light" charset="0"/>
              <a:cs typeface="Avenir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alpha val="65000"/>
                  </a:prstClr>
                </a:solidFill>
                <a:effectLst/>
                <a:uLnTx/>
                <a:uFillTx/>
                <a:latin typeface="Avenir Light" charset="0"/>
                <a:ea typeface="Avenir Light" charset="0"/>
                <a:cs typeface="Avenir Light" charset="0"/>
              </a:rPr>
              <a:t>kscorn.com</a:t>
            </a:r>
            <a:endParaRPr kumimoji="0" lang="en-US" sz="1600" b="0" i="0" u="none" strike="noStrike" kern="1200" cap="none" spc="0" normalizeH="0" baseline="0" noProof="0" dirty="0">
              <a:ln>
                <a:noFill/>
              </a:ln>
              <a:solidFill>
                <a:prstClr val="black">
                  <a:alpha val="65000"/>
                </a:prstClr>
              </a:solidFill>
              <a:effectLst/>
              <a:uLnTx/>
              <a:uFillTx/>
              <a:latin typeface="Avenir Light" charset="0"/>
              <a:ea typeface="Avenir Light" charset="0"/>
              <a:cs typeface="Avenir Light" charset="0"/>
            </a:endParaRPr>
          </a:p>
        </p:txBody>
      </p:sp>
      <p:grpSp>
        <p:nvGrpSpPr>
          <p:cNvPr id="5" name="Group 4"/>
          <p:cNvGrpSpPr/>
          <p:nvPr userDrawn="1"/>
        </p:nvGrpSpPr>
        <p:grpSpPr>
          <a:xfrm>
            <a:off x="5450299" y="4177865"/>
            <a:ext cx="1310042" cy="555282"/>
            <a:chOff x="5450299" y="4457265"/>
            <a:chExt cx="1310042" cy="555282"/>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50299" y="4457265"/>
              <a:ext cx="555282" cy="555282"/>
            </a:xfrm>
            <a:prstGeom prst="rect">
              <a:avLst/>
            </a:prstGeom>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05059" y="4525271"/>
              <a:ext cx="555282" cy="451166"/>
            </a:xfrm>
            <a:prstGeom prst="rect">
              <a:avLst/>
            </a:prstGeom>
          </p:spPr>
        </p:pic>
      </p:grpSp>
      <p:pic>
        <p:nvPicPr>
          <p:cNvPr id="6" name="Picture 5">
            <a:extLst>
              <a:ext uri="{FF2B5EF4-FFF2-40B4-BE49-F238E27FC236}">
                <a16:creationId xmlns:a16="http://schemas.microsoft.com/office/drawing/2014/main" id="{AC199CEE-6BC4-064B-A0ED-923D8625F44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90237" y="5659818"/>
            <a:ext cx="1406234" cy="1152205"/>
          </a:xfrm>
          <a:prstGeom prst="rect">
            <a:avLst/>
          </a:prstGeom>
        </p:spPr>
      </p:pic>
      <p:pic>
        <p:nvPicPr>
          <p:cNvPr id="8" name="Picture 7">
            <a:extLst>
              <a:ext uri="{FF2B5EF4-FFF2-40B4-BE49-F238E27FC236}">
                <a16:creationId xmlns:a16="http://schemas.microsoft.com/office/drawing/2014/main" id="{08A8D2D6-7F37-C54E-AA5B-F8B1964EE97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07900" y="1185021"/>
            <a:ext cx="3588461" cy="2268403"/>
          </a:xfrm>
          <a:prstGeom prst="rect">
            <a:avLst/>
          </a:prstGeom>
        </p:spPr>
      </p:pic>
    </p:spTree>
    <p:extLst>
      <p:ext uri="{BB962C8B-B14F-4D97-AF65-F5344CB8AC3E}">
        <p14:creationId xmlns:p14="http://schemas.microsoft.com/office/powerpoint/2010/main" val="58935176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2500" kern="1200" baseline="0">
          <a:solidFill>
            <a:schemeClr val="tx1">
              <a:alpha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21360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137D7B4-0A5A-594B-BF23-61864096AED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9/8/2020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21360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F913C96-2115-3F44-AAE1-249F34947E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p:cNvCxnSpPr/>
          <p:nvPr/>
        </p:nvCxnSpPr>
        <p:spPr>
          <a:xfrm>
            <a:off x="6700345" y="6702017"/>
            <a:ext cx="5491655" cy="0"/>
          </a:xfrm>
          <a:prstGeom prst="line">
            <a:avLst/>
          </a:prstGeom>
          <a:ln w="571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74" y="6702017"/>
            <a:ext cx="5273604" cy="1950"/>
          </a:xfrm>
          <a:prstGeom prst="line">
            <a:avLst/>
          </a:prstGeom>
          <a:ln w="571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74" y="6626292"/>
            <a:ext cx="5273604" cy="0"/>
          </a:xfrm>
          <a:prstGeom prst="line">
            <a:avLst/>
          </a:prstGeom>
          <a:ln w="19050">
            <a:solidFill>
              <a:srgbClr val="FFD05B"/>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47641" y="6626292"/>
            <a:ext cx="5444359" cy="0"/>
          </a:xfrm>
          <a:prstGeom prst="line">
            <a:avLst/>
          </a:prstGeom>
          <a:ln w="19050">
            <a:solidFill>
              <a:srgbClr val="FFD05B"/>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D9DA731C-E70E-9241-B579-924A6F1A2A1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90237" y="5659818"/>
            <a:ext cx="1406234" cy="1152205"/>
          </a:xfrm>
          <a:prstGeom prst="rect">
            <a:avLst/>
          </a:prstGeom>
        </p:spPr>
      </p:pic>
    </p:spTree>
    <p:extLst>
      <p:ext uri="{BB962C8B-B14F-4D97-AF65-F5344CB8AC3E}">
        <p14:creationId xmlns:p14="http://schemas.microsoft.com/office/powerpoint/2010/main" val="360475978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Avenir Book" charset="0"/>
          <a:ea typeface="Avenir Book" charset="0"/>
          <a:cs typeface="Avenir Book"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venir Light" charset="0"/>
          <a:ea typeface="Avenir Light" charset="0"/>
          <a:cs typeface="Avenir Light"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venir Light" charset="0"/>
          <a:ea typeface="Avenir Light" charset="0"/>
          <a:cs typeface="Avenir Light"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venir Light" charset="0"/>
          <a:ea typeface="Avenir Light" charset="0"/>
          <a:cs typeface="Avenir Light"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venir Light" charset="0"/>
          <a:ea typeface="Avenir Light" charset="0"/>
          <a:cs typeface="Avenir Light"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venir Light" charset="0"/>
          <a:ea typeface="Avenir Light" charset="0"/>
          <a:cs typeface="Avenir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flower&#10;&#10;Description automatically generated">
            <a:extLst>
              <a:ext uri="{FF2B5EF4-FFF2-40B4-BE49-F238E27FC236}">
                <a16:creationId xmlns:a16="http://schemas.microsoft.com/office/drawing/2014/main" id="{405E1F70-BBB6-4800-B7F2-9F0B3D4B3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639695">
            <a:off x="783649" y="-524618"/>
            <a:ext cx="4512442" cy="9024884"/>
          </a:xfrm>
          <a:prstGeom prst="rect">
            <a:avLst/>
          </a:prstGeom>
        </p:spPr>
      </p:pic>
      <p:sp>
        <p:nvSpPr>
          <p:cNvPr id="2" name="Title 1"/>
          <p:cNvSpPr>
            <a:spLocks noGrp="1"/>
          </p:cNvSpPr>
          <p:nvPr>
            <p:ph type="ctrTitle"/>
          </p:nvPr>
        </p:nvSpPr>
        <p:spPr>
          <a:xfrm>
            <a:off x="3886200" y="887506"/>
            <a:ext cx="6781800" cy="2622457"/>
          </a:xfrm>
        </p:spPr>
        <p:txBody>
          <a:bodyPr>
            <a:normAutofit/>
          </a:bodyPr>
          <a:lstStyle/>
          <a:p>
            <a:r>
              <a:rPr lang="en-US" dirty="0"/>
              <a:t>Mendelian Inheritance and </a:t>
            </a:r>
            <a:br>
              <a:rPr lang="en-US" dirty="0"/>
            </a:br>
            <a:r>
              <a:rPr lang="en-US" dirty="0"/>
              <a:t>Chi Square Analysis</a:t>
            </a:r>
          </a:p>
        </p:txBody>
      </p:sp>
    </p:spTree>
    <p:extLst>
      <p:ext uri="{BB962C8B-B14F-4D97-AF65-F5344CB8AC3E}">
        <p14:creationId xmlns:p14="http://schemas.microsoft.com/office/powerpoint/2010/main" val="65081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 the procedure for the Smooth or Shriveled trait. </a:t>
            </a:r>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1381353" y="2102742"/>
            <a:ext cx="8899209" cy="200632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Dihybrid cross, looking at the inheritance of both traits at the same time. </a:t>
            </a:r>
          </a:p>
        </p:txBody>
      </p:sp>
      <p:sp>
        <p:nvSpPr>
          <p:cNvPr id="3" name="Content Placeholder 2"/>
          <p:cNvSpPr>
            <a:spLocks noGrp="1"/>
          </p:cNvSpPr>
          <p:nvPr>
            <p:ph idx="1"/>
          </p:nvPr>
        </p:nvSpPr>
        <p:spPr>
          <a:xfrm>
            <a:off x="556591" y="4333461"/>
            <a:ext cx="11025809" cy="1843502"/>
          </a:xfrm>
        </p:spPr>
        <p:txBody>
          <a:bodyPr/>
          <a:lstStyle/>
          <a:p>
            <a:pPr>
              <a:buNone/>
            </a:pPr>
            <a:r>
              <a:rPr lang="en-US" dirty="0"/>
              <a:t>Possible Phenotypes</a:t>
            </a:r>
          </a:p>
          <a:p>
            <a:pPr>
              <a:buNone/>
            </a:pPr>
            <a:r>
              <a:rPr lang="en-US" dirty="0"/>
              <a:t>Blue &amp; Smooth : Blue &amp; Shriveled : Yellow Smooth : Yellow Shriveled</a:t>
            </a:r>
          </a:p>
          <a:p>
            <a:pPr>
              <a:buNone/>
            </a:pPr>
            <a:r>
              <a:rPr lang="en-US" dirty="0"/>
              <a:t>How many degrees of freedom?              # possible outcomes - 1</a:t>
            </a: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1619891" y="1996726"/>
            <a:ext cx="8899209" cy="2006322"/>
          </a:xfrm>
          <a:prstGeom prst="rect">
            <a:avLst/>
          </a:prstGeom>
          <a:noFill/>
          <a:ln w="9525">
            <a:noFill/>
            <a:miter lim="800000"/>
            <a:headEnd/>
            <a:tailEnd/>
          </a:ln>
        </p:spPr>
      </p:pic>
      <p:sp>
        <p:nvSpPr>
          <p:cNvPr id="5" name="Rectangle 4"/>
          <p:cNvSpPr/>
          <p:nvPr/>
        </p:nvSpPr>
        <p:spPr>
          <a:xfrm>
            <a:off x="6970643" y="5334000"/>
            <a:ext cx="4572000" cy="55659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4 - 1 = 3 degrees of freedom</a:t>
            </a:r>
          </a:p>
        </p:txBody>
      </p:sp>
      <p:sp>
        <p:nvSpPr>
          <p:cNvPr id="6" name="Rectangle 5"/>
          <p:cNvSpPr/>
          <p:nvPr/>
        </p:nvSpPr>
        <p:spPr>
          <a:xfrm>
            <a:off x="6944139" y="5367130"/>
            <a:ext cx="4055165" cy="5565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957" y="1186760"/>
            <a:ext cx="10515600" cy="1325563"/>
          </a:xfrm>
        </p:spPr>
        <p:txBody>
          <a:bodyPr>
            <a:normAutofit fontScale="90000"/>
          </a:bodyPr>
          <a:lstStyle/>
          <a:p>
            <a:r>
              <a:rPr lang="en-US" dirty="0"/>
              <a:t>If the traits are inherited independently, the rule of multiplication applies and the probabilities of each event occurring can be multiplied together to find the probability of both occurring. </a:t>
            </a:r>
          </a:p>
        </p:txBody>
      </p:sp>
      <p:pic>
        <p:nvPicPr>
          <p:cNvPr id="39938" name="Picture 2"/>
          <p:cNvPicPr>
            <a:picLocks noGrp="1" noChangeAspect="1" noChangeArrowheads="1"/>
          </p:cNvPicPr>
          <p:nvPr>
            <p:ph idx="1"/>
          </p:nvPr>
        </p:nvPicPr>
        <p:blipFill>
          <a:blip r:embed="rId2" cstate="print"/>
          <a:srcRect/>
          <a:stretch>
            <a:fillRect/>
          </a:stretch>
        </p:blipFill>
        <p:spPr bwMode="auto">
          <a:xfrm>
            <a:off x="390624" y="4022149"/>
            <a:ext cx="11562837" cy="1666151"/>
          </a:xfrm>
          <a:prstGeom prst="rect">
            <a:avLst/>
          </a:prstGeom>
          <a:noFill/>
          <a:ln w="9525">
            <a:noFill/>
            <a:miter lim="800000"/>
            <a:headEnd/>
            <a:tailEnd/>
          </a:ln>
        </p:spPr>
      </p:pic>
      <p:sp>
        <p:nvSpPr>
          <p:cNvPr id="5" name="TextBox 4"/>
          <p:cNvSpPr txBox="1"/>
          <p:nvPr/>
        </p:nvSpPr>
        <p:spPr>
          <a:xfrm>
            <a:off x="887895" y="3631096"/>
            <a:ext cx="1983235" cy="461665"/>
          </a:xfrm>
          <a:prstGeom prst="rect">
            <a:avLst/>
          </a:prstGeom>
          <a:noFill/>
        </p:spPr>
        <p:txBody>
          <a:bodyPr wrap="none" rtlCol="0">
            <a:spAutoFit/>
          </a:bodyPr>
          <a:lstStyle/>
          <a:p>
            <a:r>
              <a:rPr lang="en-US" sz="2400" dirty="0"/>
              <a:t>Blue x Smooth</a:t>
            </a:r>
          </a:p>
        </p:txBody>
      </p:sp>
      <p:sp>
        <p:nvSpPr>
          <p:cNvPr id="6" name="Rectangle 5"/>
          <p:cNvSpPr/>
          <p:nvPr/>
        </p:nvSpPr>
        <p:spPr>
          <a:xfrm>
            <a:off x="530087" y="4147930"/>
            <a:ext cx="2637183" cy="137822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3690721" y="3637722"/>
            <a:ext cx="2166170" cy="461665"/>
          </a:xfrm>
          <a:prstGeom prst="rect">
            <a:avLst/>
          </a:prstGeom>
          <a:noFill/>
        </p:spPr>
        <p:txBody>
          <a:bodyPr wrap="none" rtlCol="0">
            <a:spAutoFit/>
          </a:bodyPr>
          <a:lstStyle/>
          <a:p>
            <a:r>
              <a:rPr lang="en-US" sz="2400" dirty="0"/>
              <a:t>Blue x Shriveled</a:t>
            </a:r>
          </a:p>
        </p:txBody>
      </p:sp>
      <p:sp>
        <p:nvSpPr>
          <p:cNvPr id="8" name="Rectangle 7"/>
          <p:cNvSpPr/>
          <p:nvPr/>
        </p:nvSpPr>
        <p:spPr>
          <a:xfrm>
            <a:off x="3465443" y="4194312"/>
            <a:ext cx="2637183" cy="137822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6559816" y="3644348"/>
            <a:ext cx="2234010" cy="461665"/>
          </a:xfrm>
          <a:prstGeom prst="rect">
            <a:avLst/>
          </a:prstGeom>
          <a:noFill/>
        </p:spPr>
        <p:txBody>
          <a:bodyPr wrap="none" rtlCol="0">
            <a:spAutoFit/>
          </a:bodyPr>
          <a:lstStyle/>
          <a:p>
            <a:r>
              <a:rPr lang="en-US" sz="2400" dirty="0"/>
              <a:t>Yellow x Smooth</a:t>
            </a:r>
          </a:p>
        </p:txBody>
      </p:sp>
      <p:sp>
        <p:nvSpPr>
          <p:cNvPr id="10" name="Rectangle 9"/>
          <p:cNvSpPr/>
          <p:nvPr/>
        </p:nvSpPr>
        <p:spPr>
          <a:xfrm>
            <a:off x="6453808" y="4041912"/>
            <a:ext cx="2637183" cy="137822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9309642" y="3690730"/>
            <a:ext cx="2416944" cy="461665"/>
          </a:xfrm>
          <a:prstGeom prst="rect">
            <a:avLst/>
          </a:prstGeom>
          <a:noFill/>
        </p:spPr>
        <p:txBody>
          <a:bodyPr wrap="none" rtlCol="0">
            <a:spAutoFit/>
          </a:bodyPr>
          <a:lstStyle/>
          <a:p>
            <a:r>
              <a:rPr lang="en-US" sz="2400" dirty="0"/>
              <a:t>Yellow x Shriveled</a:t>
            </a:r>
          </a:p>
        </p:txBody>
      </p:sp>
      <p:sp>
        <p:nvSpPr>
          <p:cNvPr id="12" name="Rectangle 11"/>
          <p:cNvSpPr/>
          <p:nvPr/>
        </p:nvSpPr>
        <p:spPr>
          <a:xfrm>
            <a:off x="9296398" y="4181060"/>
            <a:ext cx="2637183" cy="137822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9" grpId="0"/>
      <p:bldP spid="10" grpId="0" animBg="1"/>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 Square Analysis</a:t>
            </a:r>
          </a:p>
        </p:txBody>
      </p:sp>
      <p:graphicFrame>
        <p:nvGraphicFramePr>
          <p:cNvPr id="4" name="Table 3"/>
          <p:cNvGraphicFramePr>
            <a:graphicFrameLocks noGrp="1"/>
          </p:cNvGraphicFramePr>
          <p:nvPr/>
        </p:nvGraphicFramePr>
        <p:xfrm>
          <a:off x="1537252" y="3367660"/>
          <a:ext cx="9289774" cy="1651403"/>
        </p:xfrm>
        <a:graphic>
          <a:graphicData uri="http://schemas.openxmlformats.org/drawingml/2006/table">
            <a:tbl>
              <a:tblPr firstRow="1" bandRow="1">
                <a:tableStyleId>{073A0DAA-6AF3-43AB-8588-CEC1D06C72B9}</a:tableStyleId>
              </a:tblPr>
              <a:tblGrid>
                <a:gridCol w="1722782">
                  <a:extLst>
                    <a:ext uri="{9D8B030D-6E8A-4147-A177-3AD203B41FA5}">
                      <a16:colId xmlns:a16="http://schemas.microsoft.com/office/drawing/2014/main" val="20000"/>
                    </a:ext>
                  </a:extLst>
                </a:gridCol>
                <a:gridCol w="1891748">
                  <a:extLst>
                    <a:ext uri="{9D8B030D-6E8A-4147-A177-3AD203B41FA5}">
                      <a16:colId xmlns:a16="http://schemas.microsoft.com/office/drawing/2014/main" val="20001"/>
                    </a:ext>
                  </a:extLst>
                </a:gridCol>
                <a:gridCol w="1891748">
                  <a:extLst>
                    <a:ext uri="{9D8B030D-6E8A-4147-A177-3AD203B41FA5}">
                      <a16:colId xmlns:a16="http://schemas.microsoft.com/office/drawing/2014/main" val="20002"/>
                    </a:ext>
                  </a:extLst>
                </a:gridCol>
                <a:gridCol w="1891748">
                  <a:extLst>
                    <a:ext uri="{9D8B030D-6E8A-4147-A177-3AD203B41FA5}">
                      <a16:colId xmlns:a16="http://schemas.microsoft.com/office/drawing/2014/main" val="20003"/>
                    </a:ext>
                  </a:extLst>
                </a:gridCol>
                <a:gridCol w="1891748">
                  <a:extLst>
                    <a:ext uri="{9D8B030D-6E8A-4147-A177-3AD203B41FA5}">
                      <a16:colId xmlns:a16="http://schemas.microsoft.com/office/drawing/2014/main" val="20004"/>
                    </a:ext>
                  </a:extLst>
                </a:gridCol>
              </a:tblGrid>
              <a:tr h="3712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Blue Smooth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Blue</a:t>
                      </a:r>
                      <a:r>
                        <a:rPr lang="en-US" baseline="0" dirty="0"/>
                        <a:t> Shriveled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Yellow Smooth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Yellow Shriveled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71243">
                <a:tc>
                  <a:txBody>
                    <a:bodyPr/>
                    <a:lstStyle/>
                    <a:p>
                      <a:r>
                        <a:rPr lang="en-US" dirty="0"/>
                        <a:t>Observed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1243">
                <a:tc>
                  <a:txBody>
                    <a:bodyPr/>
                    <a:lstStyle/>
                    <a:p>
                      <a:r>
                        <a:rPr lang="en-US" dirty="0"/>
                        <a:t>Expected</a:t>
                      </a:r>
                      <a:r>
                        <a:rPr lang="en-US" baseline="0" dirty="0"/>
                        <a:t> Ratio</a:t>
                      </a:r>
                    </a:p>
                    <a:p>
                      <a:r>
                        <a:rPr lang="en-US" baseline="0" dirty="0"/>
                        <a:t>      :       :       :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pic>
        <p:nvPicPr>
          <p:cNvPr id="5" name="Picture 3"/>
          <p:cNvPicPr>
            <a:picLocks noGrp="1" noChangeAspect="1" noChangeArrowheads="1"/>
          </p:cNvPicPr>
          <p:nvPr>
            <p:ph idx="1"/>
          </p:nvPr>
        </p:nvPicPr>
        <p:blipFill>
          <a:blip r:embed="rId2" cstate="print"/>
          <a:srcRect/>
          <a:stretch>
            <a:fillRect/>
          </a:stretch>
        </p:blipFill>
        <p:spPr bwMode="auto">
          <a:xfrm>
            <a:off x="1403280" y="1555646"/>
            <a:ext cx="3819525" cy="1419225"/>
          </a:xfrm>
          <a:prstGeom prst="rect">
            <a:avLst/>
          </a:prstGeom>
          <a:noFill/>
          <a:ln w="9525">
            <a:noFill/>
            <a:miter lim="800000"/>
            <a:headEnd/>
            <a:tailEnd/>
          </a:ln>
        </p:spPr>
      </p:pic>
      <p:sp>
        <p:nvSpPr>
          <p:cNvPr id="205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value should the </a:t>
            </a:r>
            <a:r>
              <a:rPr lang="en-US" dirty="0">
                <a:latin typeface="Brush Script MT" pitchFamily="66" charset="0"/>
                <a:cs typeface="Microsoft Uighur" pitchFamily="2" charset="-78"/>
              </a:rPr>
              <a:t>X</a:t>
            </a:r>
            <a:r>
              <a:rPr lang="en-US" baseline="30000" dirty="0">
                <a:latin typeface="Brush Script MT" pitchFamily="66" charset="0"/>
              </a:rPr>
              <a:t>2</a:t>
            </a:r>
            <a:r>
              <a:rPr lang="en-US" dirty="0"/>
              <a:t> be compared to in this cross?</a:t>
            </a:r>
          </a:p>
        </p:txBody>
      </p:sp>
      <p:sp>
        <p:nvSpPr>
          <p:cNvPr id="4" name="Rectangle 3"/>
          <p:cNvSpPr/>
          <p:nvPr/>
        </p:nvSpPr>
        <p:spPr>
          <a:xfrm>
            <a:off x="6042994" y="3074486"/>
            <a:ext cx="2054087" cy="18950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87851" y="4174434"/>
            <a:ext cx="8123583" cy="3843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62897" y="4181057"/>
            <a:ext cx="2007702" cy="404195"/>
          </a:xfrm>
          <a:prstGeom prst="rect">
            <a:avLst/>
          </a:prstGeom>
          <a:solidFill>
            <a:srgbClr val="51FE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1992788" y="2160263"/>
          <a:ext cx="8128000" cy="27686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Degrees of Freedom</a:t>
                      </a:r>
                    </a:p>
                    <a:p>
                      <a:endParaRPr lang="en-US" dirty="0"/>
                    </a:p>
                  </a:txBody>
                  <a:tcPr>
                    <a:lnB w="28575" cap="flat" cmpd="sng" algn="ctr">
                      <a:solidFill>
                        <a:schemeClr val="tx1"/>
                      </a:solidFill>
                      <a:prstDash val="solid"/>
                      <a:round/>
                      <a:headEnd type="none" w="med" len="med"/>
                      <a:tailEnd type="none" w="med" len="med"/>
                    </a:lnB>
                  </a:tcPr>
                </a:tc>
                <a:tc gridSpan="3">
                  <a:txBody>
                    <a:bodyPr/>
                    <a:lstStyle/>
                    <a:p>
                      <a:pPr algn="ctr"/>
                      <a:r>
                        <a:rPr lang="en-US" dirty="0"/>
                        <a:t>Probability of exceeding critical value</a:t>
                      </a: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2.706</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3.841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5.024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5.991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7.378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6.251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7.815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9.348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7.779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9.488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11.143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FB5C8C-17C6-40EC-82E6-FAACFA1686B6}"/>
              </a:ext>
            </a:extLst>
          </p:cNvPr>
          <p:cNvSpPr txBox="1"/>
          <p:nvPr/>
        </p:nvSpPr>
        <p:spPr>
          <a:xfrm>
            <a:off x="6369079" y="647700"/>
            <a:ext cx="2849050" cy="1200329"/>
          </a:xfrm>
          <a:prstGeom prst="rect">
            <a:avLst/>
          </a:prstGeom>
          <a:noFill/>
        </p:spPr>
        <p:txBody>
          <a:bodyPr wrap="none" rtlCol="0">
            <a:spAutoFit/>
          </a:bodyPr>
          <a:lstStyle/>
          <a:p>
            <a:r>
              <a:rPr lang="en-US" sz="7200" dirty="0">
                <a:solidFill>
                  <a:schemeClr val="bg1"/>
                </a:solidFill>
              </a:rPr>
              <a:t>Budget</a:t>
            </a:r>
          </a:p>
        </p:txBody>
      </p:sp>
      <p:sp>
        <p:nvSpPr>
          <p:cNvPr id="3" name="TextBox 2">
            <a:extLst>
              <a:ext uri="{FF2B5EF4-FFF2-40B4-BE49-F238E27FC236}">
                <a16:creationId xmlns:a16="http://schemas.microsoft.com/office/drawing/2014/main" id="{B59CE4ED-D875-43BC-8828-13617A5754A3}"/>
              </a:ext>
            </a:extLst>
          </p:cNvPr>
          <p:cNvSpPr txBox="1"/>
          <p:nvPr/>
        </p:nvSpPr>
        <p:spPr>
          <a:xfrm>
            <a:off x="1358900" y="927100"/>
            <a:ext cx="9779000" cy="1815882"/>
          </a:xfrm>
          <a:prstGeom prst="rect">
            <a:avLst/>
          </a:prstGeom>
          <a:noFill/>
        </p:spPr>
        <p:txBody>
          <a:bodyPr wrap="square" rtlCol="0">
            <a:spAutoFit/>
          </a:bodyPr>
          <a:lstStyle/>
          <a:p>
            <a:pPr algn="ctr"/>
            <a:r>
              <a:rPr lang="en-US" sz="2800" dirty="0"/>
              <a:t>This lab is made possible with the support and content contributions of the Kansas Corn Commission.</a:t>
            </a:r>
          </a:p>
          <a:p>
            <a:pPr algn="ctr"/>
            <a:endParaRPr lang="en-US" sz="2800" dirty="0"/>
          </a:p>
          <a:p>
            <a:pPr algn="ctr"/>
            <a:endParaRPr lang="en-US" sz="2800" dirty="0"/>
          </a:p>
        </p:txBody>
      </p:sp>
      <p:pic>
        <p:nvPicPr>
          <p:cNvPr id="6" name="Picture 5" descr="A picture containing drawing&#10;&#10;Description automatically generated">
            <a:extLst>
              <a:ext uri="{FF2B5EF4-FFF2-40B4-BE49-F238E27FC236}">
                <a16:creationId xmlns:a16="http://schemas.microsoft.com/office/drawing/2014/main" id="{DFBE8E45-7D5C-4DCC-8FFA-A2D7C286B3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1244" y="2375432"/>
            <a:ext cx="3969512" cy="2509764"/>
          </a:xfrm>
          <a:prstGeom prst="rect">
            <a:avLst/>
          </a:prstGeom>
        </p:spPr>
      </p:pic>
    </p:spTree>
    <p:extLst>
      <p:ext uri="{BB962C8B-B14F-4D97-AF65-F5344CB8AC3E}">
        <p14:creationId xmlns:p14="http://schemas.microsoft.com/office/powerpoint/2010/main" val="276152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lstStyle/>
          <a:p>
            <a:r>
              <a:rPr lang="en-US" dirty="0"/>
              <a:t>Observe the ear of corn your group has been given, and record your observations.</a:t>
            </a: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680562" y="1802674"/>
            <a:ext cx="9903756" cy="2232797"/>
          </a:xfrm>
          <a:prstGeom prst="rect">
            <a:avLst/>
          </a:prstGeom>
          <a:noFill/>
          <a:ln w="9525">
            <a:noFill/>
            <a:miter lim="800000"/>
            <a:headEnd/>
            <a:tailEnd/>
          </a:ln>
        </p:spPr>
      </p:pic>
    </p:spTree>
    <p:extLst>
      <p:ext uri="{BB962C8B-B14F-4D97-AF65-F5344CB8AC3E}">
        <p14:creationId xmlns:p14="http://schemas.microsoft.com/office/powerpoint/2010/main" val="258405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lstStyle/>
          <a:p>
            <a:r>
              <a:rPr lang="en-US" dirty="0"/>
              <a:t>What did you notice? </a:t>
            </a: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1646396" y="1214847"/>
            <a:ext cx="8899209" cy="2006322"/>
          </a:xfrm>
          <a:prstGeom prst="rect">
            <a:avLst/>
          </a:prstGeom>
          <a:noFill/>
          <a:ln w="9525">
            <a:noFill/>
            <a:miter lim="800000"/>
            <a:headEnd/>
            <a:tailEnd/>
          </a:ln>
        </p:spPr>
      </p:pic>
    </p:spTree>
    <p:extLst>
      <p:ext uri="{BB962C8B-B14F-4D97-AF65-F5344CB8AC3E}">
        <p14:creationId xmlns:p14="http://schemas.microsoft.com/office/powerpoint/2010/main" val="25840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95073"/>
            <a:ext cx="10515600" cy="3481889"/>
          </a:xfrm>
        </p:spPr>
        <p:txBody>
          <a:bodyPr/>
          <a:lstStyle/>
          <a:p>
            <a:pPr>
              <a:buNone/>
            </a:pPr>
            <a:r>
              <a:rPr lang="en-US" dirty="0"/>
              <a:t>Do you think blue is dominant or recessive? </a:t>
            </a:r>
          </a:p>
          <a:p>
            <a:pPr>
              <a:buNone/>
            </a:pPr>
            <a:endParaRPr lang="en-US" dirty="0"/>
          </a:p>
          <a:p>
            <a:pPr>
              <a:buNone/>
            </a:pPr>
            <a:r>
              <a:rPr lang="en-US" dirty="0"/>
              <a:t>Are there any green kernels?        </a:t>
            </a:r>
          </a:p>
          <a:p>
            <a:pPr>
              <a:buNone/>
            </a:pPr>
            <a:r>
              <a:rPr lang="en-US" dirty="0"/>
              <a:t>	What does this indicate? </a:t>
            </a:r>
          </a:p>
          <a:p>
            <a:pPr>
              <a:buNone/>
            </a:pPr>
            <a:endParaRPr lang="en-US" dirty="0"/>
          </a:p>
          <a:p>
            <a:pPr>
              <a:buNone/>
            </a:pPr>
            <a:endParaRPr lang="en-US"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lum bright="-20000"/>
          </a:blip>
          <a:srcRect/>
          <a:stretch>
            <a:fillRect/>
          </a:stretch>
        </p:blipFill>
        <p:spPr bwMode="auto">
          <a:xfrm>
            <a:off x="1622333" y="372636"/>
            <a:ext cx="8899209" cy="2006322"/>
          </a:xfrm>
          <a:prstGeom prst="rect">
            <a:avLst/>
          </a:prstGeom>
          <a:noFill/>
          <a:ln w="9525">
            <a:noFill/>
            <a:miter lim="800000"/>
            <a:headEnd/>
            <a:tailEnd/>
          </a:ln>
        </p:spPr>
      </p:pic>
    </p:spTree>
    <p:extLst>
      <p:ext uri="{BB962C8B-B14F-4D97-AF65-F5344CB8AC3E}">
        <p14:creationId xmlns:p14="http://schemas.microsoft.com/office/powerpoint/2010/main" val="258405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95073"/>
            <a:ext cx="10515600" cy="3481889"/>
          </a:xfrm>
        </p:spPr>
        <p:txBody>
          <a:bodyPr/>
          <a:lstStyle/>
          <a:p>
            <a:pPr>
              <a:buNone/>
            </a:pPr>
            <a:r>
              <a:rPr lang="en-US" dirty="0"/>
              <a:t>If this is ear is the F</a:t>
            </a:r>
            <a:r>
              <a:rPr lang="en-US" baseline="-25000" dirty="0"/>
              <a:t>2</a:t>
            </a:r>
            <a:r>
              <a:rPr lang="en-US" dirty="0"/>
              <a:t> generation, what do you think is the genotype of the F</a:t>
            </a:r>
            <a:r>
              <a:rPr lang="en-US" baseline="-25000" dirty="0"/>
              <a:t>1 </a:t>
            </a:r>
            <a:r>
              <a:rPr lang="en-US" dirty="0"/>
              <a:t>plants that produced it?</a:t>
            </a:r>
          </a:p>
          <a:p>
            <a:pPr>
              <a:buNone/>
            </a:pPr>
            <a:endParaRPr lang="en-US"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1622333" y="372636"/>
            <a:ext cx="8899209" cy="2006322"/>
          </a:xfrm>
          <a:prstGeom prst="rect">
            <a:avLst/>
          </a:prstGeom>
          <a:noFill/>
          <a:ln w="9525">
            <a:noFill/>
            <a:miter lim="800000"/>
            <a:headEnd/>
            <a:tailEnd/>
          </a:ln>
        </p:spPr>
      </p:pic>
      <p:sp>
        <p:nvSpPr>
          <p:cNvPr id="4" name="TextBox 3"/>
          <p:cNvSpPr txBox="1"/>
          <p:nvPr/>
        </p:nvSpPr>
        <p:spPr>
          <a:xfrm>
            <a:off x="1311966" y="3856383"/>
            <a:ext cx="3087756" cy="1015663"/>
          </a:xfrm>
          <a:prstGeom prst="rect">
            <a:avLst/>
          </a:prstGeom>
          <a:noFill/>
        </p:spPr>
        <p:txBody>
          <a:bodyPr wrap="square" rtlCol="0">
            <a:spAutoFit/>
          </a:bodyPr>
          <a:lstStyle/>
          <a:p>
            <a:r>
              <a:rPr lang="en-US" sz="6000" dirty="0">
                <a:solidFill>
                  <a:schemeClr val="accent1">
                    <a:lumMod val="75000"/>
                  </a:schemeClr>
                </a:solidFill>
                <a:effectLst>
                  <a:outerShdw blurRad="38100" dist="38100" dir="2700000" algn="tl">
                    <a:srgbClr val="000000">
                      <a:alpha val="43137"/>
                    </a:srgbClr>
                  </a:outerShdw>
                </a:effectLst>
              </a:rPr>
              <a:t>B</a:t>
            </a:r>
            <a:r>
              <a:rPr lang="en-US" sz="6000" dirty="0">
                <a:solidFill>
                  <a:srgbClr val="FFFF00"/>
                </a:solidFill>
                <a:effectLst>
                  <a:outerShdw blurRad="38100" dist="38100" dir="2700000" algn="tl">
                    <a:srgbClr val="000000">
                      <a:alpha val="43137"/>
                    </a:srgbClr>
                  </a:outerShdw>
                </a:effectLst>
              </a:rPr>
              <a:t>b</a:t>
            </a:r>
            <a:r>
              <a:rPr lang="en-US" sz="6000" dirty="0">
                <a:effectLst>
                  <a:outerShdw blurRad="38100" dist="38100" dir="2700000" algn="tl">
                    <a:srgbClr val="000000">
                      <a:alpha val="43137"/>
                    </a:srgbClr>
                  </a:outerShdw>
                </a:effectLst>
              </a:rPr>
              <a:t> x </a:t>
            </a:r>
            <a:r>
              <a:rPr lang="en-US" sz="6000" dirty="0">
                <a:solidFill>
                  <a:schemeClr val="accent1">
                    <a:lumMod val="75000"/>
                  </a:schemeClr>
                </a:solidFill>
                <a:effectLst>
                  <a:outerShdw blurRad="38100" dist="38100" dir="2700000" algn="tl">
                    <a:srgbClr val="000000">
                      <a:alpha val="43137"/>
                    </a:srgbClr>
                  </a:outerShdw>
                </a:effectLst>
              </a:rPr>
              <a:t>B</a:t>
            </a:r>
            <a:r>
              <a:rPr lang="en-US" sz="6000" dirty="0">
                <a:solidFill>
                  <a:srgbClr val="FFFF00"/>
                </a:solidFill>
                <a:effectLst>
                  <a:outerShdw blurRad="38100" dist="38100" dir="2700000" algn="tl">
                    <a:srgbClr val="000000">
                      <a:alpha val="43137"/>
                    </a:srgbClr>
                  </a:outerShdw>
                </a:effectLst>
              </a:rPr>
              <a:t>b</a:t>
            </a:r>
          </a:p>
        </p:txBody>
      </p:sp>
    </p:spTree>
    <p:extLst>
      <p:ext uri="{BB962C8B-B14F-4D97-AF65-F5344CB8AC3E}">
        <p14:creationId xmlns:p14="http://schemas.microsoft.com/office/powerpoint/2010/main" val="258405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435" y="378382"/>
            <a:ext cx="10515600" cy="1325563"/>
          </a:xfrm>
        </p:spPr>
        <p:txBody>
          <a:bodyPr>
            <a:normAutofit fontScale="90000"/>
          </a:bodyPr>
          <a:lstStyle/>
          <a:p>
            <a:r>
              <a:rPr lang="en-US" dirty="0"/>
              <a:t>Pick several rows of kernels and count 100 kernels keeping track of how many are blue and how many are yellow.</a:t>
            </a: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1295194" y="1887927"/>
            <a:ext cx="8899209" cy="2006322"/>
          </a:xfrm>
          <a:prstGeom prst="rect">
            <a:avLst/>
          </a:prstGeom>
          <a:noFill/>
          <a:ln w="9525">
            <a:noFill/>
            <a:miter lim="800000"/>
            <a:headEnd/>
            <a:tailEnd/>
          </a:ln>
        </p:spPr>
      </p:pic>
      <p:graphicFrame>
        <p:nvGraphicFramePr>
          <p:cNvPr id="5" name="Table 4"/>
          <p:cNvGraphicFramePr>
            <a:graphicFrameLocks noGrp="1"/>
          </p:cNvGraphicFramePr>
          <p:nvPr/>
        </p:nvGraphicFramePr>
        <p:xfrm>
          <a:off x="3220720" y="4232365"/>
          <a:ext cx="4876800" cy="1113729"/>
        </p:xfrm>
        <a:graphic>
          <a:graphicData uri="http://schemas.openxmlformats.org/drawingml/2006/table">
            <a:tbl>
              <a:tblPr firstRow="1" bandRow="1">
                <a:tableStyleId>{073A0DAA-6AF3-43AB-8588-CEC1D06C72B9}</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tblGrid>
              <a:tr h="3712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Blue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71243">
                <a:tc>
                  <a:txBody>
                    <a:bodyPr/>
                    <a:lstStyle/>
                    <a:p>
                      <a:r>
                        <a:rPr lang="en-US" dirty="0"/>
                        <a:t>Observed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1243">
                <a:tc>
                  <a:txBody>
                    <a:bodyPr/>
                    <a:lstStyle/>
                    <a:p>
                      <a:r>
                        <a:rPr lang="en-US" dirty="0"/>
                        <a:t>Expected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6" name="Rectangle 5"/>
          <p:cNvSpPr/>
          <p:nvPr/>
        </p:nvSpPr>
        <p:spPr>
          <a:xfrm rot="21436097">
            <a:off x="1655606" y="1886340"/>
            <a:ext cx="8410177" cy="500972"/>
          </a:xfrm>
          <a:prstGeom prst="rect">
            <a:avLst/>
          </a:prstGeom>
          <a:solidFill>
            <a:srgbClr val="FFFFFF">
              <a:alpha val="72157"/>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1831721" y="3553823"/>
            <a:ext cx="8138160" cy="373774"/>
          </a:xfrm>
          <a:prstGeom prst="rect">
            <a:avLst/>
          </a:prstGeom>
          <a:solidFill>
            <a:srgbClr val="FFFFFF">
              <a:alpha val="69804"/>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2570900" y="266368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36552" y="2670313"/>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22692" y="2676941"/>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001596" y="2670317"/>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140744" y="267694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06396" y="2683573"/>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45544" y="267694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584692" y="267032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723840" y="2663701"/>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889492" y="2657077"/>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055144" y="2650453"/>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220796" y="264382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386448" y="263720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552100" y="2630581"/>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744256" y="2623957"/>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923160" y="2617333"/>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75560" y="261070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307472" y="260408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499628" y="2570957"/>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943572" y="2564333"/>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135728" y="2544457"/>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367640" y="2524581"/>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533292" y="250470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698944" y="2511333"/>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864596" y="250470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5652028" y="257758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791176" y="255770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55532" y="2511337"/>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7474192" y="251796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7056736" y="2524573"/>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626592" y="2524593"/>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805476" y="251794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010884" y="25113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216292" y="2504701"/>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21436097">
            <a:off x="8378336" y="2219045"/>
            <a:ext cx="1935901" cy="1343594"/>
          </a:xfrm>
          <a:prstGeom prst="rect">
            <a:avLst/>
          </a:prstGeom>
          <a:solidFill>
            <a:srgbClr val="FFFFFF">
              <a:alpha val="72157"/>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7" name="Rectangle 46"/>
          <p:cNvSpPr/>
          <p:nvPr/>
        </p:nvSpPr>
        <p:spPr>
          <a:xfrm rot="21436097">
            <a:off x="486666" y="2596731"/>
            <a:ext cx="1935901" cy="1343594"/>
          </a:xfrm>
          <a:prstGeom prst="rect">
            <a:avLst/>
          </a:prstGeom>
          <a:solidFill>
            <a:srgbClr val="FFFFFF">
              <a:alpha val="72157"/>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8" name="Oval 47"/>
          <p:cNvSpPr/>
          <p:nvPr/>
        </p:nvSpPr>
        <p:spPr>
          <a:xfrm>
            <a:off x="2484764"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623912" y="2941989"/>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763060" y="2941989"/>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941964"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81112"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246764"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385912"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525060"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664208"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829860"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995512"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161164"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326816"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492468"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658120"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37024"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15928"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55076"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47232"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883940"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076096" y="2941989"/>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268252"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433904"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599556"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804964"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5539388"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5678536"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7195900"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7361552" y="2941989"/>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6997104"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566960"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7745844"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7951252"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8156660" y="2941989"/>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50464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2643792" y="3332925"/>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782940" y="3332925"/>
            <a:ext cx="66260" cy="6626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96184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100992"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266644" y="333292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405792" y="333292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544940" y="333292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684088"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849740"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4015392"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18104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346696"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512348"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678000"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485690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5035808"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174956" y="3332925"/>
            <a:ext cx="66260" cy="662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5367112"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5903820"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095976"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288132"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453784"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6619436"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82484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5559268"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5698416"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7229032"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7434440"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701698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7666352" y="3332925"/>
            <a:ext cx="66260" cy="6626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p:cNvSpPr/>
          <p:nvPr/>
        </p:nvSpPr>
        <p:spPr>
          <a:xfrm>
            <a:off x="7918124"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8123532" y="3332925"/>
            <a:ext cx="66260" cy="6626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5102087" y="5035827"/>
            <a:ext cx="967408" cy="2517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7" name="Rectangle 116"/>
          <p:cNvSpPr/>
          <p:nvPr/>
        </p:nvSpPr>
        <p:spPr>
          <a:xfrm>
            <a:off x="6791719" y="5042455"/>
            <a:ext cx="967408" cy="2517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8" name="Rectangle 117"/>
          <p:cNvSpPr/>
          <p:nvPr/>
        </p:nvSpPr>
        <p:spPr>
          <a:xfrm>
            <a:off x="5108715" y="4658147"/>
            <a:ext cx="967408" cy="2517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9" name="Rectangle 118"/>
          <p:cNvSpPr/>
          <p:nvPr/>
        </p:nvSpPr>
        <p:spPr>
          <a:xfrm>
            <a:off x="6798347" y="4664775"/>
            <a:ext cx="967408" cy="2517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116"/>
                                        </p:tgtEl>
                                      </p:cBhvr>
                                    </p:animEffect>
                                    <p:set>
                                      <p:cBhvr>
                                        <p:cTn id="12" dur="1" fill="hold">
                                          <p:stCondLst>
                                            <p:cond delay="1999"/>
                                          </p:stCondLst>
                                        </p:cTn>
                                        <p:tgtEl>
                                          <p:spTgt spid="1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117"/>
                                        </p:tgtEl>
                                      </p:cBhvr>
                                    </p:animEffect>
                                    <p:set>
                                      <p:cBhvr>
                                        <p:cTn id="17" dur="1" fill="hold">
                                          <p:stCondLst>
                                            <p:cond delay="1999"/>
                                          </p:stCondLst>
                                        </p:cTn>
                                        <p:tgtEl>
                                          <p:spTgt spid="11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2000"/>
                                        <p:tgtEl>
                                          <p:spTgt spid="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2000"/>
                                        <p:tgtEl>
                                          <p:spTgt spid="4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20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20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2000"/>
                                        <p:tgtEl>
                                          <p:spTgt spid="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2000"/>
                                        <p:tgtEl>
                                          <p:spTgt spid="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
                                        <p:tgtEl>
                                          <p:spTgt spid="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2000"/>
                                        <p:tgtEl>
                                          <p:spTgt spid="1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2000"/>
                                        <p:tgtEl>
                                          <p:spTgt spid="1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2000"/>
                                        <p:tgtEl>
                                          <p:spTgt spid="1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2000"/>
                                        <p:tgtEl>
                                          <p:spTgt spid="1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2000"/>
                                        <p:tgtEl>
                                          <p:spTgt spid="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2000"/>
                                        <p:tgtEl>
                                          <p:spTgt spid="2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2000"/>
                                        <p:tgtEl>
                                          <p:spTgt spid="2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fade">
                                      <p:cBhvr>
                                        <p:cTn id="81" dur="2000"/>
                                        <p:tgtEl>
                                          <p:spTgt spid="2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2000"/>
                                        <p:tgtEl>
                                          <p:spTgt spid="2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2000"/>
                                        <p:tgtEl>
                                          <p:spTgt spid="2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2000"/>
                                        <p:tgtEl>
                                          <p:spTgt spid="2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2000"/>
                                        <p:tgtEl>
                                          <p:spTgt spid="27"/>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fade">
                                      <p:cBhvr>
                                        <p:cTn id="96" dur="2000"/>
                                        <p:tgtEl>
                                          <p:spTgt spid="2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fade">
                                      <p:cBhvr>
                                        <p:cTn id="99" dur="2000"/>
                                        <p:tgtEl>
                                          <p:spTgt spid="29"/>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2000"/>
                                        <p:tgtEl>
                                          <p:spTgt spid="3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fade">
                                      <p:cBhvr>
                                        <p:cTn id="105" dur="2000"/>
                                        <p:tgtEl>
                                          <p:spTgt spid="3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fade">
                                      <p:cBhvr>
                                        <p:cTn id="108" dur="2000"/>
                                        <p:tgtEl>
                                          <p:spTgt spid="3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fade">
                                      <p:cBhvr>
                                        <p:cTn id="111" dur="2000"/>
                                        <p:tgtEl>
                                          <p:spTgt spid="35"/>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2000"/>
                                        <p:tgtEl>
                                          <p:spTgt spid="36"/>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2000"/>
                                        <p:tgtEl>
                                          <p:spTgt spid="3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2000"/>
                                        <p:tgtEl>
                                          <p:spTgt spid="38"/>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2000"/>
                                        <p:tgtEl>
                                          <p:spTgt spid="3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2000"/>
                                        <p:tgtEl>
                                          <p:spTgt spid="40"/>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41"/>
                                        </p:tgtEl>
                                        <p:attrNameLst>
                                          <p:attrName>style.visibility</p:attrName>
                                        </p:attrNameLst>
                                      </p:cBhvr>
                                      <p:to>
                                        <p:strVal val="visible"/>
                                      </p:to>
                                    </p:set>
                                    <p:animEffect transition="in" filter="fade">
                                      <p:cBhvr>
                                        <p:cTn id="129" dur="2000"/>
                                        <p:tgtEl>
                                          <p:spTgt spid="41"/>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fade">
                                      <p:cBhvr>
                                        <p:cTn id="132" dur="2000"/>
                                        <p:tgtEl>
                                          <p:spTgt spid="42"/>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fade">
                                      <p:cBhvr>
                                        <p:cTn id="135" dur="2000"/>
                                        <p:tgtEl>
                                          <p:spTgt spid="43"/>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48"/>
                                        </p:tgtEl>
                                        <p:attrNameLst>
                                          <p:attrName>style.visibility</p:attrName>
                                        </p:attrNameLst>
                                      </p:cBhvr>
                                      <p:to>
                                        <p:strVal val="visible"/>
                                      </p:to>
                                    </p:set>
                                    <p:animEffect transition="in" filter="fade">
                                      <p:cBhvr>
                                        <p:cTn id="138" dur="2000"/>
                                        <p:tgtEl>
                                          <p:spTgt spid="48"/>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2000"/>
                                        <p:tgtEl>
                                          <p:spTgt spid="49"/>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fade">
                                      <p:cBhvr>
                                        <p:cTn id="144" dur="2000"/>
                                        <p:tgtEl>
                                          <p:spTgt spid="50"/>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51"/>
                                        </p:tgtEl>
                                        <p:attrNameLst>
                                          <p:attrName>style.visibility</p:attrName>
                                        </p:attrNameLst>
                                      </p:cBhvr>
                                      <p:to>
                                        <p:strVal val="visible"/>
                                      </p:to>
                                    </p:set>
                                    <p:animEffect transition="in" filter="fade">
                                      <p:cBhvr>
                                        <p:cTn id="147" dur="2000"/>
                                        <p:tgtEl>
                                          <p:spTgt spid="51"/>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Effect transition="in" filter="fade">
                                      <p:cBhvr>
                                        <p:cTn id="150" dur="2000"/>
                                        <p:tgtEl>
                                          <p:spTgt spid="52"/>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53"/>
                                        </p:tgtEl>
                                        <p:attrNameLst>
                                          <p:attrName>style.visibility</p:attrName>
                                        </p:attrNameLst>
                                      </p:cBhvr>
                                      <p:to>
                                        <p:strVal val="visible"/>
                                      </p:to>
                                    </p:set>
                                    <p:animEffect transition="in" filter="fade">
                                      <p:cBhvr>
                                        <p:cTn id="153" dur="2000"/>
                                        <p:tgtEl>
                                          <p:spTgt spid="53"/>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54"/>
                                        </p:tgtEl>
                                        <p:attrNameLst>
                                          <p:attrName>style.visibility</p:attrName>
                                        </p:attrNameLst>
                                      </p:cBhvr>
                                      <p:to>
                                        <p:strVal val="visible"/>
                                      </p:to>
                                    </p:set>
                                    <p:animEffect transition="in" filter="fade">
                                      <p:cBhvr>
                                        <p:cTn id="156" dur="2000"/>
                                        <p:tgtEl>
                                          <p:spTgt spid="54"/>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fade">
                                      <p:cBhvr>
                                        <p:cTn id="159" dur="2000"/>
                                        <p:tgtEl>
                                          <p:spTgt spid="55"/>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fade">
                                      <p:cBhvr>
                                        <p:cTn id="162" dur="2000"/>
                                        <p:tgtEl>
                                          <p:spTgt spid="56"/>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57"/>
                                        </p:tgtEl>
                                        <p:attrNameLst>
                                          <p:attrName>style.visibility</p:attrName>
                                        </p:attrNameLst>
                                      </p:cBhvr>
                                      <p:to>
                                        <p:strVal val="visible"/>
                                      </p:to>
                                    </p:set>
                                    <p:animEffect transition="in" filter="fade">
                                      <p:cBhvr>
                                        <p:cTn id="165" dur="2000"/>
                                        <p:tgtEl>
                                          <p:spTgt spid="57"/>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58"/>
                                        </p:tgtEl>
                                        <p:attrNameLst>
                                          <p:attrName>style.visibility</p:attrName>
                                        </p:attrNameLst>
                                      </p:cBhvr>
                                      <p:to>
                                        <p:strVal val="visible"/>
                                      </p:to>
                                    </p:set>
                                    <p:animEffect transition="in" filter="fade">
                                      <p:cBhvr>
                                        <p:cTn id="168" dur="2000"/>
                                        <p:tgtEl>
                                          <p:spTgt spid="58"/>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59"/>
                                        </p:tgtEl>
                                        <p:attrNameLst>
                                          <p:attrName>style.visibility</p:attrName>
                                        </p:attrNameLst>
                                      </p:cBhvr>
                                      <p:to>
                                        <p:strVal val="visible"/>
                                      </p:to>
                                    </p:set>
                                    <p:animEffect transition="in" filter="fade">
                                      <p:cBhvr>
                                        <p:cTn id="171" dur="2000"/>
                                        <p:tgtEl>
                                          <p:spTgt spid="59"/>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60"/>
                                        </p:tgtEl>
                                        <p:attrNameLst>
                                          <p:attrName>style.visibility</p:attrName>
                                        </p:attrNameLst>
                                      </p:cBhvr>
                                      <p:to>
                                        <p:strVal val="visible"/>
                                      </p:to>
                                    </p:set>
                                    <p:animEffect transition="in" filter="fade">
                                      <p:cBhvr>
                                        <p:cTn id="174" dur="2000"/>
                                        <p:tgtEl>
                                          <p:spTgt spid="60"/>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61"/>
                                        </p:tgtEl>
                                        <p:attrNameLst>
                                          <p:attrName>style.visibility</p:attrName>
                                        </p:attrNameLst>
                                      </p:cBhvr>
                                      <p:to>
                                        <p:strVal val="visible"/>
                                      </p:to>
                                    </p:set>
                                    <p:animEffect transition="in" filter="fade">
                                      <p:cBhvr>
                                        <p:cTn id="177" dur="2000"/>
                                        <p:tgtEl>
                                          <p:spTgt spid="61"/>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62"/>
                                        </p:tgtEl>
                                        <p:attrNameLst>
                                          <p:attrName>style.visibility</p:attrName>
                                        </p:attrNameLst>
                                      </p:cBhvr>
                                      <p:to>
                                        <p:strVal val="visible"/>
                                      </p:to>
                                    </p:set>
                                    <p:animEffect transition="in" filter="fade">
                                      <p:cBhvr>
                                        <p:cTn id="180" dur="2000"/>
                                        <p:tgtEl>
                                          <p:spTgt spid="62"/>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63"/>
                                        </p:tgtEl>
                                        <p:attrNameLst>
                                          <p:attrName>style.visibility</p:attrName>
                                        </p:attrNameLst>
                                      </p:cBhvr>
                                      <p:to>
                                        <p:strVal val="visible"/>
                                      </p:to>
                                    </p:set>
                                    <p:animEffect transition="in" filter="fade">
                                      <p:cBhvr>
                                        <p:cTn id="183" dur="2000"/>
                                        <p:tgtEl>
                                          <p:spTgt spid="63"/>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Effect transition="in" filter="fade">
                                      <p:cBhvr>
                                        <p:cTn id="186" dur="2000"/>
                                        <p:tgtEl>
                                          <p:spTgt spid="64"/>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65"/>
                                        </p:tgtEl>
                                        <p:attrNameLst>
                                          <p:attrName>style.visibility</p:attrName>
                                        </p:attrNameLst>
                                      </p:cBhvr>
                                      <p:to>
                                        <p:strVal val="visible"/>
                                      </p:to>
                                    </p:set>
                                    <p:animEffect transition="in" filter="fade">
                                      <p:cBhvr>
                                        <p:cTn id="189" dur="2000"/>
                                        <p:tgtEl>
                                          <p:spTgt spid="65"/>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66"/>
                                        </p:tgtEl>
                                        <p:attrNameLst>
                                          <p:attrName>style.visibility</p:attrName>
                                        </p:attrNameLst>
                                      </p:cBhvr>
                                      <p:to>
                                        <p:strVal val="visible"/>
                                      </p:to>
                                    </p:set>
                                    <p:animEffect transition="in" filter="fade">
                                      <p:cBhvr>
                                        <p:cTn id="192" dur="2000"/>
                                        <p:tgtEl>
                                          <p:spTgt spid="66"/>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Effect transition="in" filter="fade">
                                      <p:cBhvr>
                                        <p:cTn id="195" dur="2000"/>
                                        <p:tgtEl>
                                          <p:spTgt spid="67"/>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fade">
                                      <p:cBhvr>
                                        <p:cTn id="198" dur="2000"/>
                                        <p:tgtEl>
                                          <p:spTgt spid="68"/>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69"/>
                                        </p:tgtEl>
                                        <p:attrNameLst>
                                          <p:attrName>style.visibility</p:attrName>
                                        </p:attrNameLst>
                                      </p:cBhvr>
                                      <p:to>
                                        <p:strVal val="visible"/>
                                      </p:to>
                                    </p:set>
                                    <p:animEffect transition="in" filter="fade">
                                      <p:cBhvr>
                                        <p:cTn id="201" dur="2000"/>
                                        <p:tgtEl>
                                          <p:spTgt spid="69"/>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70"/>
                                        </p:tgtEl>
                                        <p:attrNameLst>
                                          <p:attrName>style.visibility</p:attrName>
                                        </p:attrNameLst>
                                      </p:cBhvr>
                                      <p:to>
                                        <p:strVal val="visible"/>
                                      </p:to>
                                    </p:set>
                                    <p:animEffect transition="in" filter="fade">
                                      <p:cBhvr>
                                        <p:cTn id="204" dur="2000"/>
                                        <p:tgtEl>
                                          <p:spTgt spid="70"/>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71"/>
                                        </p:tgtEl>
                                        <p:attrNameLst>
                                          <p:attrName>style.visibility</p:attrName>
                                        </p:attrNameLst>
                                      </p:cBhvr>
                                      <p:to>
                                        <p:strVal val="visible"/>
                                      </p:to>
                                    </p:set>
                                    <p:animEffect transition="in" filter="fade">
                                      <p:cBhvr>
                                        <p:cTn id="207" dur="2000"/>
                                        <p:tgtEl>
                                          <p:spTgt spid="71"/>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72"/>
                                        </p:tgtEl>
                                        <p:attrNameLst>
                                          <p:attrName>style.visibility</p:attrName>
                                        </p:attrNameLst>
                                      </p:cBhvr>
                                      <p:to>
                                        <p:strVal val="visible"/>
                                      </p:to>
                                    </p:set>
                                    <p:animEffect transition="in" filter="fade">
                                      <p:cBhvr>
                                        <p:cTn id="210" dur="2000"/>
                                        <p:tgtEl>
                                          <p:spTgt spid="72"/>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73"/>
                                        </p:tgtEl>
                                        <p:attrNameLst>
                                          <p:attrName>style.visibility</p:attrName>
                                        </p:attrNameLst>
                                      </p:cBhvr>
                                      <p:to>
                                        <p:strVal val="visible"/>
                                      </p:to>
                                    </p:set>
                                    <p:animEffect transition="in" filter="fade">
                                      <p:cBhvr>
                                        <p:cTn id="213" dur="2000"/>
                                        <p:tgtEl>
                                          <p:spTgt spid="73"/>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74"/>
                                        </p:tgtEl>
                                        <p:attrNameLst>
                                          <p:attrName>style.visibility</p:attrName>
                                        </p:attrNameLst>
                                      </p:cBhvr>
                                      <p:to>
                                        <p:strVal val="visible"/>
                                      </p:to>
                                    </p:set>
                                    <p:animEffect transition="in" filter="fade">
                                      <p:cBhvr>
                                        <p:cTn id="216" dur="2000"/>
                                        <p:tgtEl>
                                          <p:spTgt spid="74"/>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75"/>
                                        </p:tgtEl>
                                        <p:attrNameLst>
                                          <p:attrName>style.visibility</p:attrName>
                                        </p:attrNameLst>
                                      </p:cBhvr>
                                      <p:to>
                                        <p:strVal val="visible"/>
                                      </p:to>
                                    </p:set>
                                    <p:animEffect transition="in" filter="fade">
                                      <p:cBhvr>
                                        <p:cTn id="219" dur="2000"/>
                                        <p:tgtEl>
                                          <p:spTgt spid="75"/>
                                        </p:tgtEl>
                                      </p:cBhvr>
                                    </p:animEffect>
                                  </p:childTnLst>
                                </p:cTn>
                              </p:par>
                              <p:par>
                                <p:cTn id="220" presetID="10" presetClass="entr" presetSubtype="0" fill="hold" grpId="0" nodeType="withEffect">
                                  <p:stCondLst>
                                    <p:cond delay="0"/>
                                  </p:stCondLst>
                                  <p:childTnLst>
                                    <p:set>
                                      <p:cBhvr>
                                        <p:cTn id="221" dur="1" fill="hold">
                                          <p:stCondLst>
                                            <p:cond delay="0"/>
                                          </p:stCondLst>
                                        </p:cTn>
                                        <p:tgtEl>
                                          <p:spTgt spid="76"/>
                                        </p:tgtEl>
                                        <p:attrNameLst>
                                          <p:attrName>style.visibility</p:attrName>
                                        </p:attrNameLst>
                                      </p:cBhvr>
                                      <p:to>
                                        <p:strVal val="visible"/>
                                      </p:to>
                                    </p:set>
                                    <p:animEffect transition="in" filter="fade">
                                      <p:cBhvr>
                                        <p:cTn id="222" dur="2000"/>
                                        <p:tgtEl>
                                          <p:spTgt spid="76"/>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77"/>
                                        </p:tgtEl>
                                        <p:attrNameLst>
                                          <p:attrName>style.visibility</p:attrName>
                                        </p:attrNameLst>
                                      </p:cBhvr>
                                      <p:to>
                                        <p:strVal val="visible"/>
                                      </p:to>
                                    </p:set>
                                    <p:animEffect transition="in" filter="fade">
                                      <p:cBhvr>
                                        <p:cTn id="225" dur="2000"/>
                                        <p:tgtEl>
                                          <p:spTgt spid="77"/>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78"/>
                                        </p:tgtEl>
                                        <p:attrNameLst>
                                          <p:attrName>style.visibility</p:attrName>
                                        </p:attrNameLst>
                                      </p:cBhvr>
                                      <p:to>
                                        <p:strVal val="visible"/>
                                      </p:to>
                                    </p:set>
                                    <p:animEffect transition="in" filter="fade">
                                      <p:cBhvr>
                                        <p:cTn id="228" dur="2000"/>
                                        <p:tgtEl>
                                          <p:spTgt spid="78"/>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79"/>
                                        </p:tgtEl>
                                        <p:attrNameLst>
                                          <p:attrName>style.visibility</p:attrName>
                                        </p:attrNameLst>
                                      </p:cBhvr>
                                      <p:to>
                                        <p:strVal val="visible"/>
                                      </p:to>
                                    </p:set>
                                    <p:animEffect transition="in" filter="fade">
                                      <p:cBhvr>
                                        <p:cTn id="231" dur="2000"/>
                                        <p:tgtEl>
                                          <p:spTgt spid="79"/>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80"/>
                                        </p:tgtEl>
                                        <p:attrNameLst>
                                          <p:attrName>style.visibility</p:attrName>
                                        </p:attrNameLst>
                                      </p:cBhvr>
                                      <p:to>
                                        <p:strVal val="visible"/>
                                      </p:to>
                                    </p:set>
                                    <p:animEffect transition="in" filter="fade">
                                      <p:cBhvr>
                                        <p:cTn id="234" dur="2000"/>
                                        <p:tgtEl>
                                          <p:spTgt spid="80"/>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81"/>
                                        </p:tgtEl>
                                        <p:attrNameLst>
                                          <p:attrName>style.visibility</p:attrName>
                                        </p:attrNameLst>
                                      </p:cBhvr>
                                      <p:to>
                                        <p:strVal val="visible"/>
                                      </p:to>
                                    </p:set>
                                    <p:animEffect transition="in" filter="fade">
                                      <p:cBhvr>
                                        <p:cTn id="237" dur="2000"/>
                                        <p:tgtEl>
                                          <p:spTgt spid="81"/>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82"/>
                                        </p:tgtEl>
                                        <p:attrNameLst>
                                          <p:attrName>style.visibility</p:attrName>
                                        </p:attrNameLst>
                                      </p:cBhvr>
                                      <p:to>
                                        <p:strVal val="visible"/>
                                      </p:to>
                                    </p:set>
                                    <p:animEffect transition="in" filter="fade">
                                      <p:cBhvr>
                                        <p:cTn id="240" dur="2000"/>
                                        <p:tgtEl>
                                          <p:spTgt spid="82"/>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83"/>
                                        </p:tgtEl>
                                        <p:attrNameLst>
                                          <p:attrName>style.visibility</p:attrName>
                                        </p:attrNameLst>
                                      </p:cBhvr>
                                      <p:to>
                                        <p:strVal val="visible"/>
                                      </p:to>
                                    </p:set>
                                    <p:animEffect transition="in" filter="fade">
                                      <p:cBhvr>
                                        <p:cTn id="243" dur="2000"/>
                                        <p:tgtEl>
                                          <p:spTgt spid="83"/>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84"/>
                                        </p:tgtEl>
                                        <p:attrNameLst>
                                          <p:attrName>style.visibility</p:attrName>
                                        </p:attrNameLst>
                                      </p:cBhvr>
                                      <p:to>
                                        <p:strVal val="visible"/>
                                      </p:to>
                                    </p:set>
                                    <p:animEffect transition="in" filter="fade">
                                      <p:cBhvr>
                                        <p:cTn id="246" dur="2000"/>
                                        <p:tgtEl>
                                          <p:spTgt spid="84"/>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85"/>
                                        </p:tgtEl>
                                        <p:attrNameLst>
                                          <p:attrName>style.visibility</p:attrName>
                                        </p:attrNameLst>
                                      </p:cBhvr>
                                      <p:to>
                                        <p:strVal val="visible"/>
                                      </p:to>
                                    </p:set>
                                    <p:animEffect transition="in" filter="fade">
                                      <p:cBhvr>
                                        <p:cTn id="249" dur="2000"/>
                                        <p:tgtEl>
                                          <p:spTgt spid="85"/>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86"/>
                                        </p:tgtEl>
                                        <p:attrNameLst>
                                          <p:attrName>style.visibility</p:attrName>
                                        </p:attrNameLst>
                                      </p:cBhvr>
                                      <p:to>
                                        <p:strVal val="visible"/>
                                      </p:to>
                                    </p:set>
                                    <p:animEffect transition="in" filter="fade">
                                      <p:cBhvr>
                                        <p:cTn id="252" dur="2000"/>
                                        <p:tgtEl>
                                          <p:spTgt spid="86"/>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87"/>
                                        </p:tgtEl>
                                        <p:attrNameLst>
                                          <p:attrName>style.visibility</p:attrName>
                                        </p:attrNameLst>
                                      </p:cBhvr>
                                      <p:to>
                                        <p:strVal val="visible"/>
                                      </p:to>
                                    </p:set>
                                    <p:animEffect transition="in" filter="fade">
                                      <p:cBhvr>
                                        <p:cTn id="255" dur="2000"/>
                                        <p:tgtEl>
                                          <p:spTgt spid="87"/>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88"/>
                                        </p:tgtEl>
                                        <p:attrNameLst>
                                          <p:attrName>style.visibility</p:attrName>
                                        </p:attrNameLst>
                                      </p:cBhvr>
                                      <p:to>
                                        <p:strVal val="visible"/>
                                      </p:to>
                                    </p:set>
                                    <p:animEffect transition="in" filter="fade">
                                      <p:cBhvr>
                                        <p:cTn id="258" dur="2000"/>
                                        <p:tgtEl>
                                          <p:spTgt spid="88"/>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89"/>
                                        </p:tgtEl>
                                        <p:attrNameLst>
                                          <p:attrName>style.visibility</p:attrName>
                                        </p:attrNameLst>
                                      </p:cBhvr>
                                      <p:to>
                                        <p:strVal val="visible"/>
                                      </p:to>
                                    </p:set>
                                    <p:animEffect transition="in" filter="fade">
                                      <p:cBhvr>
                                        <p:cTn id="261" dur="2000"/>
                                        <p:tgtEl>
                                          <p:spTgt spid="89"/>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90"/>
                                        </p:tgtEl>
                                        <p:attrNameLst>
                                          <p:attrName>style.visibility</p:attrName>
                                        </p:attrNameLst>
                                      </p:cBhvr>
                                      <p:to>
                                        <p:strVal val="visible"/>
                                      </p:to>
                                    </p:set>
                                    <p:animEffect transition="in" filter="fade">
                                      <p:cBhvr>
                                        <p:cTn id="264" dur="2000"/>
                                        <p:tgtEl>
                                          <p:spTgt spid="90"/>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91"/>
                                        </p:tgtEl>
                                        <p:attrNameLst>
                                          <p:attrName>style.visibility</p:attrName>
                                        </p:attrNameLst>
                                      </p:cBhvr>
                                      <p:to>
                                        <p:strVal val="visible"/>
                                      </p:to>
                                    </p:set>
                                    <p:animEffect transition="in" filter="fade">
                                      <p:cBhvr>
                                        <p:cTn id="267" dur="2000"/>
                                        <p:tgtEl>
                                          <p:spTgt spid="91"/>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92"/>
                                        </p:tgtEl>
                                        <p:attrNameLst>
                                          <p:attrName>style.visibility</p:attrName>
                                        </p:attrNameLst>
                                      </p:cBhvr>
                                      <p:to>
                                        <p:strVal val="visible"/>
                                      </p:to>
                                    </p:set>
                                    <p:animEffect transition="in" filter="fade">
                                      <p:cBhvr>
                                        <p:cTn id="270" dur="2000"/>
                                        <p:tgtEl>
                                          <p:spTgt spid="92"/>
                                        </p:tgtEl>
                                      </p:cBhvr>
                                    </p:animEffect>
                                  </p:childTnLst>
                                </p:cTn>
                              </p:par>
                              <p:par>
                                <p:cTn id="271" presetID="10" presetClass="entr" presetSubtype="0" fill="hold" grpId="0" nodeType="withEffect">
                                  <p:stCondLst>
                                    <p:cond delay="0"/>
                                  </p:stCondLst>
                                  <p:childTnLst>
                                    <p:set>
                                      <p:cBhvr>
                                        <p:cTn id="272" dur="1" fill="hold">
                                          <p:stCondLst>
                                            <p:cond delay="0"/>
                                          </p:stCondLst>
                                        </p:cTn>
                                        <p:tgtEl>
                                          <p:spTgt spid="93"/>
                                        </p:tgtEl>
                                        <p:attrNameLst>
                                          <p:attrName>style.visibility</p:attrName>
                                        </p:attrNameLst>
                                      </p:cBhvr>
                                      <p:to>
                                        <p:strVal val="visible"/>
                                      </p:to>
                                    </p:set>
                                    <p:animEffect transition="in" filter="fade">
                                      <p:cBhvr>
                                        <p:cTn id="273" dur="2000"/>
                                        <p:tgtEl>
                                          <p:spTgt spid="93"/>
                                        </p:tgtEl>
                                      </p:cBhvr>
                                    </p:animEffect>
                                  </p:childTnLst>
                                </p:cTn>
                              </p:par>
                              <p:par>
                                <p:cTn id="274" presetID="10" presetClass="entr" presetSubtype="0" fill="hold" grpId="0" nodeType="withEffect">
                                  <p:stCondLst>
                                    <p:cond delay="0"/>
                                  </p:stCondLst>
                                  <p:childTnLst>
                                    <p:set>
                                      <p:cBhvr>
                                        <p:cTn id="275" dur="1" fill="hold">
                                          <p:stCondLst>
                                            <p:cond delay="0"/>
                                          </p:stCondLst>
                                        </p:cTn>
                                        <p:tgtEl>
                                          <p:spTgt spid="94"/>
                                        </p:tgtEl>
                                        <p:attrNameLst>
                                          <p:attrName>style.visibility</p:attrName>
                                        </p:attrNameLst>
                                      </p:cBhvr>
                                      <p:to>
                                        <p:strVal val="visible"/>
                                      </p:to>
                                    </p:set>
                                    <p:animEffect transition="in" filter="fade">
                                      <p:cBhvr>
                                        <p:cTn id="276" dur="2000"/>
                                        <p:tgtEl>
                                          <p:spTgt spid="94"/>
                                        </p:tgtEl>
                                      </p:cBhvr>
                                    </p:animEffect>
                                  </p:childTnLst>
                                </p:cTn>
                              </p:par>
                              <p:par>
                                <p:cTn id="277" presetID="10" presetClass="entr" presetSubtype="0" fill="hold" grpId="0" nodeType="withEffect">
                                  <p:stCondLst>
                                    <p:cond delay="0"/>
                                  </p:stCondLst>
                                  <p:childTnLst>
                                    <p:set>
                                      <p:cBhvr>
                                        <p:cTn id="278" dur="1" fill="hold">
                                          <p:stCondLst>
                                            <p:cond delay="0"/>
                                          </p:stCondLst>
                                        </p:cTn>
                                        <p:tgtEl>
                                          <p:spTgt spid="95"/>
                                        </p:tgtEl>
                                        <p:attrNameLst>
                                          <p:attrName>style.visibility</p:attrName>
                                        </p:attrNameLst>
                                      </p:cBhvr>
                                      <p:to>
                                        <p:strVal val="visible"/>
                                      </p:to>
                                    </p:set>
                                    <p:animEffect transition="in" filter="fade">
                                      <p:cBhvr>
                                        <p:cTn id="279" dur="2000"/>
                                        <p:tgtEl>
                                          <p:spTgt spid="95"/>
                                        </p:tgtEl>
                                      </p:cBhvr>
                                    </p:animEffect>
                                  </p:childTnLst>
                                </p:cTn>
                              </p:par>
                              <p:par>
                                <p:cTn id="280" presetID="10" presetClass="entr" presetSubtype="0" fill="hold" grpId="0" nodeType="withEffect">
                                  <p:stCondLst>
                                    <p:cond delay="0"/>
                                  </p:stCondLst>
                                  <p:childTnLst>
                                    <p:set>
                                      <p:cBhvr>
                                        <p:cTn id="281" dur="1" fill="hold">
                                          <p:stCondLst>
                                            <p:cond delay="0"/>
                                          </p:stCondLst>
                                        </p:cTn>
                                        <p:tgtEl>
                                          <p:spTgt spid="96"/>
                                        </p:tgtEl>
                                        <p:attrNameLst>
                                          <p:attrName>style.visibility</p:attrName>
                                        </p:attrNameLst>
                                      </p:cBhvr>
                                      <p:to>
                                        <p:strVal val="visible"/>
                                      </p:to>
                                    </p:set>
                                    <p:animEffect transition="in" filter="fade">
                                      <p:cBhvr>
                                        <p:cTn id="282" dur="2000"/>
                                        <p:tgtEl>
                                          <p:spTgt spid="96"/>
                                        </p:tgtEl>
                                      </p:cBhvr>
                                    </p:animEffect>
                                  </p:childTnLst>
                                </p:cTn>
                              </p:par>
                              <p:par>
                                <p:cTn id="283" presetID="10" presetClass="entr" presetSubtype="0" fill="hold" grpId="0" nodeType="withEffect">
                                  <p:stCondLst>
                                    <p:cond delay="0"/>
                                  </p:stCondLst>
                                  <p:childTnLst>
                                    <p:set>
                                      <p:cBhvr>
                                        <p:cTn id="284" dur="1" fill="hold">
                                          <p:stCondLst>
                                            <p:cond delay="0"/>
                                          </p:stCondLst>
                                        </p:cTn>
                                        <p:tgtEl>
                                          <p:spTgt spid="97"/>
                                        </p:tgtEl>
                                        <p:attrNameLst>
                                          <p:attrName>style.visibility</p:attrName>
                                        </p:attrNameLst>
                                      </p:cBhvr>
                                      <p:to>
                                        <p:strVal val="visible"/>
                                      </p:to>
                                    </p:set>
                                    <p:animEffect transition="in" filter="fade">
                                      <p:cBhvr>
                                        <p:cTn id="285" dur="2000"/>
                                        <p:tgtEl>
                                          <p:spTgt spid="97"/>
                                        </p:tgtEl>
                                      </p:cBhvr>
                                    </p:animEffect>
                                  </p:childTnLst>
                                </p:cTn>
                              </p:par>
                              <p:par>
                                <p:cTn id="286" presetID="10" presetClass="entr" presetSubtype="0" fill="hold" grpId="0" nodeType="withEffect">
                                  <p:stCondLst>
                                    <p:cond delay="0"/>
                                  </p:stCondLst>
                                  <p:childTnLst>
                                    <p:set>
                                      <p:cBhvr>
                                        <p:cTn id="287" dur="1" fill="hold">
                                          <p:stCondLst>
                                            <p:cond delay="0"/>
                                          </p:stCondLst>
                                        </p:cTn>
                                        <p:tgtEl>
                                          <p:spTgt spid="98"/>
                                        </p:tgtEl>
                                        <p:attrNameLst>
                                          <p:attrName>style.visibility</p:attrName>
                                        </p:attrNameLst>
                                      </p:cBhvr>
                                      <p:to>
                                        <p:strVal val="visible"/>
                                      </p:to>
                                    </p:set>
                                    <p:animEffect transition="in" filter="fade">
                                      <p:cBhvr>
                                        <p:cTn id="288" dur="2000"/>
                                        <p:tgtEl>
                                          <p:spTgt spid="98"/>
                                        </p:tgtEl>
                                      </p:cBhvr>
                                    </p:animEffect>
                                  </p:childTnLst>
                                </p:cTn>
                              </p:par>
                              <p:par>
                                <p:cTn id="289" presetID="10" presetClass="entr" presetSubtype="0" fill="hold" grpId="0" nodeType="withEffect">
                                  <p:stCondLst>
                                    <p:cond delay="0"/>
                                  </p:stCondLst>
                                  <p:childTnLst>
                                    <p:set>
                                      <p:cBhvr>
                                        <p:cTn id="290" dur="1" fill="hold">
                                          <p:stCondLst>
                                            <p:cond delay="0"/>
                                          </p:stCondLst>
                                        </p:cTn>
                                        <p:tgtEl>
                                          <p:spTgt spid="99"/>
                                        </p:tgtEl>
                                        <p:attrNameLst>
                                          <p:attrName>style.visibility</p:attrName>
                                        </p:attrNameLst>
                                      </p:cBhvr>
                                      <p:to>
                                        <p:strVal val="visible"/>
                                      </p:to>
                                    </p:set>
                                    <p:animEffect transition="in" filter="fade">
                                      <p:cBhvr>
                                        <p:cTn id="291" dur="2000"/>
                                        <p:tgtEl>
                                          <p:spTgt spid="99"/>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100"/>
                                        </p:tgtEl>
                                        <p:attrNameLst>
                                          <p:attrName>style.visibility</p:attrName>
                                        </p:attrNameLst>
                                      </p:cBhvr>
                                      <p:to>
                                        <p:strVal val="visible"/>
                                      </p:to>
                                    </p:set>
                                    <p:animEffect transition="in" filter="fade">
                                      <p:cBhvr>
                                        <p:cTn id="294" dur="2000"/>
                                        <p:tgtEl>
                                          <p:spTgt spid="100"/>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101"/>
                                        </p:tgtEl>
                                        <p:attrNameLst>
                                          <p:attrName>style.visibility</p:attrName>
                                        </p:attrNameLst>
                                      </p:cBhvr>
                                      <p:to>
                                        <p:strVal val="visible"/>
                                      </p:to>
                                    </p:set>
                                    <p:animEffect transition="in" filter="fade">
                                      <p:cBhvr>
                                        <p:cTn id="297" dur="2000"/>
                                        <p:tgtEl>
                                          <p:spTgt spid="101"/>
                                        </p:tgtEl>
                                      </p:cBhvr>
                                    </p:animEffect>
                                  </p:childTnLst>
                                </p:cTn>
                              </p:par>
                              <p:par>
                                <p:cTn id="298" presetID="10" presetClass="entr" presetSubtype="0" fill="hold" grpId="0" nodeType="withEffect">
                                  <p:stCondLst>
                                    <p:cond delay="0"/>
                                  </p:stCondLst>
                                  <p:childTnLst>
                                    <p:set>
                                      <p:cBhvr>
                                        <p:cTn id="299" dur="1" fill="hold">
                                          <p:stCondLst>
                                            <p:cond delay="0"/>
                                          </p:stCondLst>
                                        </p:cTn>
                                        <p:tgtEl>
                                          <p:spTgt spid="102"/>
                                        </p:tgtEl>
                                        <p:attrNameLst>
                                          <p:attrName>style.visibility</p:attrName>
                                        </p:attrNameLst>
                                      </p:cBhvr>
                                      <p:to>
                                        <p:strVal val="visible"/>
                                      </p:to>
                                    </p:set>
                                    <p:animEffect transition="in" filter="fade">
                                      <p:cBhvr>
                                        <p:cTn id="300" dur="2000"/>
                                        <p:tgtEl>
                                          <p:spTgt spid="102"/>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103"/>
                                        </p:tgtEl>
                                        <p:attrNameLst>
                                          <p:attrName>style.visibility</p:attrName>
                                        </p:attrNameLst>
                                      </p:cBhvr>
                                      <p:to>
                                        <p:strVal val="visible"/>
                                      </p:to>
                                    </p:set>
                                    <p:animEffect transition="in" filter="fade">
                                      <p:cBhvr>
                                        <p:cTn id="303" dur="2000"/>
                                        <p:tgtEl>
                                          <p:spTgt spid="103"/>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104"/>
                                        </p:tgtEl>
                                        <p:attrNameLst>
                                          <p:attrName>style.visibility</p:attrName>
                                        </p:attrNameLst>
                                      </p:cBhvr>
                                      <p:to>
                                        <p:strVal val="visible"/>
                                      </p:to>
                                    </p:set>
                                    <p:animEffect transition="in" filter="fade">
                                      <p:cBhvr>
                                        <p:cTn id="306" dur="2000"/>
                                        <p:tgtEl>
                                          <p:spTgt spid="104"/>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105"/>
                                        </p:tgtEl>
                                        <p:attrNameLst>
                                          <p:attrName>style.visibility</p:attrName>
                                        </p:attrNameLst>
                                      </p:cBhvr>
                                      <p:to>
                                        <p:strVal val="visible"/>
                                      </p:to>
                                    </p:set>
                                    <p:animEffect transition="in" filter="fade">
                                      <p:cBhvr>
                                        <p:cTn id="309" dur="2000"/>
                                        <p:tgtEl>
                                          <p:spTgt spid="105"/>
                                        </p:tgtEl>
                                      </p:cBhvr>
                                    </p:animEffect>
                                  </p:childTnLst>
                                </p:cTn>
                              </p:par>
                              <p:par>
                                <p:cTn id="310" presetID="10" presetClass="entr" presetSubtype="0" fill="hold" grpId="0" nodeType="withEffect">
                                  <p:stCondLst>
                                    <p:cond delay="0"/>
                                  </p:stCondLst>
                                  <p:childTnLst>
                                    <p:set>
                                      <p:cBhvr>
                                        <p:cTn id="311" dur="1" fill="hold">
                                          <p:stCondLst>
                                            <p:cond delay="0"/>
                                          </p:stCondLst>
                                        </p:cTn>
                                        <p:tgtEl>
                                          <p:spTgt spid="106"/>
                                        </p:tgtEl>
                                        <p:attrNameLst>
                                          <p:attrName>style.visibility</p:attrName>
                                        </p:attrNameLst>
                                      </p:cBhvr>
                                      <p:to>
                                        <p:strVal val="visible"/>
                                      </p:to>
                                    </p:set>
                                    <p:animEffect transition="in" filter="fade">
                                      <p:cBhvr>
                                        <p:cTn id="312" dur="2000"/>
                                        <p:tgtEl>
                                          <p:spTgt spid="106"/>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107"/>
                                        </p:tgtEl>
                                        <p:attrNameLst>
                                          <p:attrName>style.visibility</p:attrName>
                                        </p:attrNameLst>
                                      </p:cBhvr>
                                      <p:to>
                                        <p:strVal val="visible"/>
                                      </p:to>
                                    </p:set>
                                    <p:animEffect transition="in" filter="fade">
                                      <p:cBhvr>
                                        <p:cTn id="315" dur="2000"/>
                                        <p:tgtEl>
                                          <p:spTgt spid="107"/>
                                        </p:tgtEl>
                                      </p:cBhvr>
                                    </p:animEffect>
                                  </p:childTnLst>
                                </p:cTn>
                              </p:par>
                              <p:par>
                                <p:cTn id="316" presetID="10" presetClass="entr" presetSubtype="0" fill="hold" grpId="0" nodeType="withEffect">
                                  <p:stCondLst>
                                    <p:cond delay="0"/>
                                  </p:stCondLst>
                                  <p:childTnLst>
                                    <p:set>
                                      <p:cBhvr>
                                        <p:cTn id="317" dur="1" fill="hold">
                                          <p:stCondLst>
                                            <p:cond delay="0"/>
                                          </p:stCondLst>
                                        </p:cTn>
                                        <p:tgtEl>
                                          <p:spTgt spid="108"/>
                                        </p:tgtEl>
                                        <p:attrNameLst>
                                          <p:attrName>style.visibility</p:attrName>
                                        </p:attrNameLst>
                                      </p:cBhvr>
                                      <p:to>
                                        <p:strVal val="visible"/>
                                      </p:to>
                                    </p:set>
                                    <p:animEffect transition="in" filter="fade">
                                      <p:cBhvr>
                                        <p:cTn id="318" dur="2000"/>
                                        <p:tgtEl>
                                          <p:spTgt spid="108"/>
                                        </p:tgtEl>
                                      </p:cBhvr>
                                    </p:animEffect>
                                  </p:childTnLst>
                                </p:cTn>
                              </p:par>
                              <p:par>
                                <p:cTn id="319" presetID="10" presetClass="entr" presetSubtype="0" fill="hold" grpId="0" nodeType="withEffect">
                                  <p:stCondLst>
                                    <p:cond delay="0"/>
                                  </p:stCondLst>
                                  <p:childTnLst>
                                    <p:set>
                                      <p:cBhvr>
                                        <p:cTn id="320" dur="1" fill="hold">
                                          <p:stCondLst>
                                            <p:cond delay="0"/>
                                          </p:stCondLst>
                                        </p:cTn>
                                        <p:tgtEl>
                                          <p:spTgt spid="109"/>
                                        </p:tgtEl>
                                        <p:attrNameLst>
                                          <p:attrName>style.visibility</p:attrName>
                                        </p:attrNameLst>
                                      </p:cBhvr>
                                      <p:to>
                                        <p:strVal val="visible"/>
                                      </p:to>
                                    </p:set>
                                    <p:animEffect transition="in" filter="fade">
                                      <p:cBhvr>
                                        <p:cTn id="321" dur="2000"/>
                                        <p:tgtEl>
                                          <p:spTgt spid="109"/>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110"/>
                                        </p:tgtEl>
                                        <p:attrNameLst>
                                          <p:attrName>style.visibility</p:attrName>
                                        </p:attrNameLst>
                                      </p:cBhvr>
                                      <p:to>
                                        <p:strVal val="visible"/>
                                      </p:to>
                                    </p:set>
                                    <p:animEffect transition="in" filter="fade">
                                      <p:cBhvr>
                                        <p:cTn id="324" dur="2000"/>
                                        <p:tgtEl>
                                          <p:spTgt spid="110"/>
                                        </p:tgtEl>
                                      </p:cBhvr>
                                    </p:animEffect>
                                  </p:childTnLst>
                                </p:cTn>
                              </p:par>
                              <p:par>
                                <p:cTn id="325" presetID="10" presetClass="entr" presetSubtype="0" fill="hold" grpId="0" nodeType="withEffect">
                                  <p:stCondLst>
                                    <p:cond delay="0"/>
                                  </p:stCondLst>
                                  <p:childTnLst>
                                    <p:set>
                                      <p:cBhvr>
                                        <p:cTn id="326" dur="1" fill="hold">
                                          <p:stCondLst>
                                            <p:cond delay="0"/>
                                          </p:stCondLst>
                                        </p:cTn>
                                        <p:tgtEl>
                                          <p:spTgt spid="111"/>
                                        </p:tgtEl>
                                        <p:attrNameLst>
                                          <p:attrName>style.visibility</p:attrName>
                                        </p:attrNameLst>
                                      </p:cBhvr>
                                      <p:to>
                                        <p:strVal val="visible"/>
                                      </p:to>
                                    </p:set>
                                    <p:animEffect transition="in" filter="fade">
                                      <p:cBhvr>
                                        <p:cTn id="327" dur="2000"/>
                                        <p:tgtEl>
                                          <p:spTgt spid="111"/>
                                        </p:tgtEl>
                                      </p:cBhvr>
                                    </p:animEffect>
                                  </p:childTnLst>
                                </p:cTn>
                              </p:par>
                              <p:par>
                                <p:cTn id="328" presetID="10" presetClass="entr" presetSubtype="0" fill="hold" grpId="0" nodeType="withEffect">
                                  <p:stCondLst>
                                    <p:cond delay="0"/>
                                  </p:stCondLst>
                                  <p:childTnLst>
                                    <p:set>
                                      <p:cBhvr>
                                        <p:cTn id="329" dur="1" fill="hold">
                                          <p:stCondLst>
                                            <p:cond delay="0"/>
                                          </p:stCondLst>
                                        </p:cTn>
                                        <p:tgtEl>
                                          <p:spTgt spid="112"/>
                                        </p:tgtEl>
                                        <p:attrNameLst>
                                          <p:attrName>style.visibility</p:attrName>
                                        </p:attrNameLst>
                                      </p:cBhvr>
                                      <p:to>
                                        <p:strVal val="visible"/>
                                      </p:to>
                                    </p:set>
                                    <p:animEffect transition="in" filter="fade">
                                      <p:cBhvr>
                                        <p:cTn id="330" dur="2000"/>
                                        <p:tgtEl>
                                          <p:spTgt spid="112"/>
                                        </p:tgtEl>
                                      </p:cBhvr>
                                    </p:animEffect>
                                  </p:childTnLst>
                                </p:cTn>
                              </p:par>
                              <p:par>
                                <p:cTn id="331" presetID="10" presetClass="entr" presetSubtype="0" fill="hold" grpId="0" nodeType="withEffect">
                                  <p:stCondLst>
                                    <p:cond delay="0"/>
                                  </p:stCondLst>
                                  <p:childTnLst>
                                    <p:set>
                                      <p:cBhvr>
                                        <p:cTn id="332" dur="1" fill="hold">
                                          <p:stCondLst>
                                            <p:cond delay="0"/>
                                          </p:stCondLst>
                                        </p:cTn>
                                        <p:tgtEl>
                                          <p:spTgt spid="114"/>
                                        </p:tgtEl>
                                        <p:attrNameLst>
                                          <p:attrName>style.visibility</p:attrName>
                                        </p:attrNameLst>
                                      </p:cBhvr>
                                      <p:to>
                                        <p:strVal val="visible"/>
                                      </p:to>
                                    </p:set>
                                    <p:animEffect transition="in" filter="fade">
                                      <p:cBhvr>
                                        <p:cTn id="333" dur="2000"/>
                                        <p:tgtEl>
                                          <p:spTgt spid="114"/>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115"/>
                                        </p:tgtEl>
                                        <p:attrNameLst>
                                          <p:attrName>style.visibility</p:attrName>
                                        </p:attrNameLst>
                                      </p:cBhvr>
                                      <p:to>
                                        <p:strVal val="visible"/>
                                      </p:to>
                                    </p:set>
                                    <p:animEffect transition="in" filter="fade">
                                      <p:cBhvr>
                                        <p:cTn id="336" dur="2000"/>
                                        <p:tgtEl>
                                          <p:spTgt spid="115"/>
                                        </p:tgtEl>
                                      </p:cBhvr>
                                    </p:animEffect>
                                  </p:childTnLst>
                                </p:cTn>
                              </p:par>
                            </p:childTnLst>
                          </p:cTn>
                        </p:par>
                      </p:childTnLst>
                    </p:cTn>
                  </p:par>
                  <p:par>
                    <p:cTn id="337" fill="hold">
                      <p:stCondLst>
                        <p:cond delay="indefinite"/>
                      </p:stCondLst>
                      <p:childTnLst>
                        <p:par>
                          <p:cTn id="338" fill="hold">
                            <p:stCondLst>
                              <p:cond delay="0"/>
                            </p:stCondLst>
                            <p:childTnLst>
                              <p:par>
                                <p:cTn id="339" presetID="10" presetClass="exit" presetSubtype="0" fill="hold" grpId="0" nodeType="clickEffect">
                                  <p:stCondLst>
                                    <p:cond delay="0"/>
                                  </p:stCondLst>
                                  <p:childTnLst>
                                    <p:animEffect transition="out" filter="fade">
                                      <p:cBhvr>
                                        <p:cTn id="340" dur="2000"/>
                                        <p:tgtEl>
                                          <p:spTgt spid="118"/>
                                        </p:tgtEl>
                                      </p:cBhvr>
                                    </p:animEffect>
                                    <p:set>
                                      <p:cBhvr>
                                        <p:cTn id="341" dur="1" fill="hold">
                                          <p:stCondLst>
                                            <p:cond delay="1999"/>
                                          </p:stCondLst>
                                        </p:cTn>
                                        <p:tgtEl>
                                          <p:spTgt spid="118"/>
                                        </p:tgtEl>
                                        <p:attrNameLst>
                                          <p:attrName>style.visibility</p:attrName>
                                        </p:attrNameLst>
                                      </p:cBhvr>
                                      <p:to>
                                        <p:strVal val="hidden"/>
                                      </p:to>
                                    </p:set>
                                  </p:childTnLst>
                                </p:cTn>
                              </p:par>
                            </p:childTnLst>
                          </p:cTn>
                        </p:par>
                      </p:childTnLst>
                    </p:cTn>
                  </p:par>
                  <p:par>
                    <p:cTn id="342" fill="hold">
                      <p:stCondLst>
                        <p:cond delay="indefinite"/>
                      </p:stCondLst>
                      <p:childTnLst>
                        <p:par>
                          <p:cTn id="343" fill="hold">
                            <p:stCondLst>
                              <p:cond delay="0"/>
                            </p:stCondLst>
                            <p:childTnLst>
                              <p:par>
                                <p:cTn id="344" presetID="10" presetClass="exit" presetSubtype="0" fill="hold" grpId="0" nodeType="clickEffect">
                                  <p:stCondLst>
                                    <p:cond delay="0"/>
                                  </p:stCondLst>
                                  <p:childTnLst>
                                    <p:animEffect transition="out" filter="fade">
                                      <p:cBhvr>
                                        <p:cTn id="345" dur="2000"/>
                                        <p:tgtEl>
                                          <p:spTgt spid="119"/>
                                        </p:tgtEl>
                                      </p:cBhvr>
                                    </p:animEffect>
                                    <p:set>
                                      <p:cBhvr>
                                        <p:cTn id="346" dur="1" fill="hold">
                                          <p:stCondLst>
                                            <p:cond delay="1999"/>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5"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4" grpId="0" animBg="1"/>
      <p:bldP spid="115" grpId="0" animBg="1"/>
      <p:bldP spid="116" grpId="0" animBg="1"/>
      <p:bldP spid="117" grpId="0" animBg="1"/>
      <p:bldP spid="118" grpId="0" animBg="1"/>
      <p:bldP spid="1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 Square Analysis</a:t>
            </a:r>
          </a:p>
        </p:txBody>
      </p:sp>
      <p:sp>
        <p:nvSpPr>
          <p:cNvPr id="3" name="Content Placeholder 2"/>
          <p:cNvSpPr>
            <a:spLocks noGrp="1"/>
          </p:cNvSpPr>
          <p:nvPr>
            <p:ph idx="1"/>
          </p:nvPr>
        </p:nvSpPr>
        <p:spPr/>
        <p:txBody>
          <a:bodyPr/>
          <a:lstStyle/>
          <a:p>
            <a:r>
              <a:rPr lang="en-US" dirty="0"/>
              <a:t> A chi square is used to determine the percent chance that the observed difference between the predicted and observed value is due to chance alone. The agreed upon limit for this value is 0.05 or 5%. </a:t>
            </a:r>
          </a:p>
        </p:txBody>
      </p:sp>
      <p:sp>
        <p:nvSpPr>
          <p:cNvPr id="3074"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5" name="Picture 3"/>
          <p:cNvPicPr>
            <a:picLocks noChangeAspect="1" noChangeArrowheads="1"/>
          </p:cNvPicPr>
          <p:nvPr/>
        </p:nvPicPr>
        <p:blipFill>
          <a:blip r:embed="rId2" cstate="print"/>
          <a:srcRect/>
          <a:stretch>
            <a:fillRect/>
          </a:stretch>
        </p:blipFill>
        <p:spPr bwMode="auto">
          <a:xfrm>
            <a:off x="3563386" y="3418755"/>
            <a:ext cx="4719223" cy="1753527"/>
          </a:xfrm>
          <a:prstGeom prst="rect">
            <a:avLst/>
          </a:prstGeom>
          <a:noFill/>
          <a:ln w="9525">
            <a:noFill/>
            <a:miter lim="800000"/>
            <a:headEnd/>
            <a:tailEnd/>
          </a:ln>
        </p:spPr>
      </p:pic>
      <p:sp>
        <p:nvSpPr>
          <p:cNvPr id="13" name="TextBox 12"/>
          <p:cNvSpPr txBox="1"/>
          <p:nvPr/>
        </p:nvSpPr>
        <p:spPr>
          <a:xfrm>
            <a:off x="5062331" y="3332924"/>
            <a:ext cx="580608" cy="369332"/>
          </a:xfrm>
          <a:prstGeom prst="rect">
            <a:avLst/>
          </a:prstGeom>
          <a:noFill/>
        </p:spPr>
        <p:txBody>
          <a:bodyPr wrap="none" rtlCol="0">
            <a:spAutoFit/>
          </a:bodyPr>
          <a:lstStyle/>
          <a:p>
            <a:r>
              <a:rPr lang="en-US" dirty="0"/>
              <a:t>sum</a:t>
            </a:r>
          </a:p>
        </p:txBody>
      </p:sp>
      <p:sp>
        <p:nvSpPr>
          <p:cNvPr id="14" name="TextBox 13"/>
          <p:cNvSpPr txBox="1"/>
          <p:nvPr/>
        </p:nvSpPr>
        <p:spPr>
          <a:xfrm>
            <a:off x="5771315" y="3332924"/>
            <a:ext cx="1053815" cy="369332"/>
          </a:xfrm>
          <a:prstGeom prst="rect">
            <a:avLst/>
          </a:prstGeom>
          <a:noFill/>
        </p:spPr>
        <p:txBody>
          <a:bodyPr wrap="none" rtlCol="0">
            <a:spAutoFit/>
          </a:bodyPr>
          <a:lstStyle/>
          <a:p>
            <a:r>
              <a:rPr lang="en-US" dirty="0"/>
              <a:t>observed</a:t>
            </a:r>
          </a:p>
        </p:txBody>
      </p:sp>
      <p:sp>
        <p:nvSpPr>
          <p:cNvPr id="15" name="TextBox 14"/>
          <p:cNvSpPr txBox="1"/>
          <p:nvPr/>
        </p:nvSpPr>
        <p:spPr>
          <a:xfrm>
            <a:off x="6904363" y="3332924"/>
            <a:ext cx="1042721" cy="369332"/>
          </a:xfrm>
          <a:prstGeom prst="rect">
            <a:avLst/>
          </a:prstGeom>
          <a:noFill/>
        </p:spPr>
        <p:txBody>
          <a:bodyPr wrap="none" rtlCol="0">
            <a:spAutoFit/>
          </a:bodyPr>
          <a:lstStyle/>
          <a:p>
            <a:r>
              <a:rPr lang="en-US" dirty="0"/>
              <a:t>expected</a:t>
            </a:r>
          </a:p>
        </p:txBody>
      </p:sp>
      <p:sp>
        <p:nvSpPr>
          <p:cNvPr id="16" name="TextBox 15"/>
          <p:cNvSpPr txBox="1"/>
          <p:nvPr/>
        </p:nvSpPr>
        <p:spPr>
          <a:xfrm>
            <a:off x="3054653" y="3591341"/>
            <a:ext cx="1726755" cy="369332"/>
          </a:xfrm>
          <a:prstGeom prst="rect">
            <a:avLst/>
          </a:prstGeom>
          <a:noFill/>
        </p:spPr>
        <p:txBody>
          <a:bodyPr wrap="none" rtlCol="0">
            <a:spAutoFit/>
          </a:bodyPr>
          <a:lstStyle/>
          <a:p>
            <a:r>
              <a:rPr lang="en-US" dirty="0"/>
              <a:t>Chi square value</a:t>
            </a:r>
          </a:p>
        </p:txBody>
      </p:sp>
      <p:sp>
        <p:nvSpPr>
          <p:cNvPr id="17" name="TextBox 16"/>
          <p:cNvSpPr txBox="1"/>
          <p:nvPr/>
        </p:nvSpPr>
        <p:spPr>
          <a:xfrm>
            <a:off x="6394163" y="4903288"/>
            <a:ext cx="1042721" cy="369332"/>
          </a:xfrm>
          <a:prstGeom prst="rect">
            <a:avLst/>
          </a:prstGeom>
          <a:noFill/>
        </p:spPr>
        <p:txBody>
          <a:bodyPr wrap="none" rtlCol="0">
            <a:spAutoFit/>
          </a:bodyPr>
          <a:lstStyle/>
          <a:p>
            <a:r>
              <a:rPr lang="en-US" dirty="0"/>
              <a:t>expected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 Square Analysis</a:t>
            </a:r>
          </a:p>
        </p:txBody>
      </p:sp>
      <p:graphicFrame>
        <p:nvGraphicFramePr>
          <p:cNvPr id="4" name="Table 3"/>
          <p:cNvGraphicFramePr>
            <a:graphicFrameLocks noGrp="1"/>
          </p:cNvGraphicFramePr>
          <p:nvPr/>
        </p:nvGraphicFramePr>
        <p:xfrm>
          <a:off x="6016929" y="1555425"/>
          <a:ext cx="4876800" cy="1113729"/>
        </p:xfrm>
        <a:graphic>
          <a:graphicData uri="http://schemas.openxmlformats.org/drawingml/2006/table">
            <a:tbl>
              <a:tblPr firstRow="1" bandRow="1">
                <a:tableStyleId>{073A0DAA-6AF3-43AB-8588-CEC1D06C72B9}</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tblGrid>
              <a:tr h="3712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Blue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71243">
                <a:tc>
                  <a:txBody>
                    <a:bodyPr/>
                    <a:lstStyle/>
                    <a:p>
                      <a:r>
                        <a:rPr lang="en-US" dirty="0"/>
                        <a:t>Observed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1243">
                <a:tc>
                  <a:txBody>
                    <a:bodyPr/>
                    <a:lstStyle/>
                    <a:p>
                      <a:r>
                        <a:rPr lang="en-US" dirty="0"/>
                        <a:t>Expected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pic>
        <p:nvPicPr>
          <p:cNvPr id="5" name="Picture 3"/>
          <p:cNvPicPr>
            <a:picLocks noGrp="1" noChangeAspect="1" noChangeArrowheads="1"/>
          </p:cNvPicPr>
          <p:nvPr>
            <p:ph idx="1"/>
          </p:nvPr>
        </p:nvPicPr>
        <p:blipFill>
          <a:blip r:embed="rId2" cstate="print"/>
          <a:srcRect/>
          <a:stretch>
            <a:fillRect/>
          </a:stretch>
        </p:blipFill>
        <p:spPr bwMode="auto">
          <a:xfrm>
            <a:off x="1403280" y="1555646"/>
            <a:ext cx="3819525" cy="1419225"/>
          </a:xfrm>
          <a:prstGeom prst="rect">
            <a:avLst/>
          </a:prstGeom>
          <a:noFill/>
          <a:ln w="9525">
            <a:noFill/>
            <a:miter lim="800000"/>
            <a:headEnd/>
            <a:tailEnd/>
          </a:ln>
        </p:spPr>
      </p:pic>
      <p:sp>
        <p:nvSpPr>
          <p:cNvPr id="205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 name="Picture 3"/>
          <p:cNvPicPr>
            <a:picLocks noChangeAspect="1" noChangeArrowheads="1"/>
          </p:cNvPicPr>
          <p:nvPr/>
        </p:nvPicPr>
        <p:blipFill>
          <a:blip r:embed="rId2" cstate="print"/>
          <a:srcRect r="52602"/>
          <a:stretch>
            <a:fillRect/>
          </a:stretch>
        </p:blipFill>
        <p:spPr bwMode="auto">
          <a:xfrm>
            <a:off x="1416541" y="2748343"/>
            <a:ext cx="1810373" cy="1419225"/>
          </a:xfrm>
          <a:prstGeom prst="rect">
            <a:avLst/>
          </a:prstGeom>
          <a:noFill/>
          <a:ln w="9525">
            <a:noFill/>
            <a:miter lim="800000"/>
            <a:headEnd/>
            <a:tailEnd/>
          </a:ln>
        </p:spPr>
      </p:pic>
      <p:grpSp>
        <p:nvGrpSpPr>
          <p:cNvPr id="3" name="Group 18"/>
          <p:cNvGrpSpPr/>
          <p:nvPr/>
        </p:nvGrpSpPr>
        <p:grpSpPr>
          <a:xfrm>
            <a:off x="3346187" y="3031434"/>
            <a:ext cx="782587" cy="988963"/>
            <a:chOff x="4214192" y="4293701"/>
            <a:chExt cx="782587" cy="988963"/>
          </a:xfrm>
        </p:grpSpPr>
        <p:sp>
          <p:nvSpPr>
            <p:cNvPr id="20" name="TextBox 19"/>
            <p:cNvSpPr txBox="1"/>
            <p:nvPr/>
          </p:nvSpPr>
          <p:spPr>
            <a:xfrm>
              <a:off x="4214192" y="4293701"/>
              <a:ext cx="782587" cy="584775"/>
            </a:xfrm>
            <a:prstGeom prst="rect">
              <a:avLst/>
            </a:prstGeom>
            <a:noFill/>
          </p:spPr>
          <p:txBody>
            <a:bodyPr wrap="none" rtlCol="0">
              <a:spAutoFit/>
            </a:bodyPr>
            <a:lstStyle/>
            <a:p>
              <a:r>
                <a:rPr lang="en-US" sz="3200" u="sng" dirty="0"/>
                <a:t>(8)</a:t>
              </a:r>
              <a:r>
                <a:rPr lang="en-US" sz="3200" baseline="30000" dirty="0"/>
                <a:t>2</a:t>
              </a:r>
            </a:p>
          </p:txBody>
        </p:sp>
        <p:sp>
          <p:nvSpPr>
            <p:cNvPr id="21" name="TextBox 20"/>
            <p:cNvSpPr txBox="1"/>
            <p:nvPr/>
          </p:nvSpPr>
          <p:spPr>
            <a:xfrm>
              <a:off x="4220817" y="4697889"/>
              <a:ext cx="601447" cy="584775"/>
            </a:xfrm>
            <a:prstGeom prst="rect">
              <a:avLst/>
            </a:prstGeom>
            <a:noFill/>
          </p:spPr>
          <p:txBody>
            <a:bodyPr wrap="none" rtlCol="0">
              <a:spAutoFit/>
            </a:bodyPr>
            <a:lstStyle/>
            <a:p>
              <a:r>
                <a:rPr lang="en-US" sz="3200" dirty="0"/>
                <a:t>75</a:t>
              </a:r>
              <a:endParaRPr lang="en-US" sz="3200" baseline="30000" dirty="0"/>
            </a:p>
          </p:txBody>
        </p:sp>
      </p:grpSp>
      <p:grpSp>
        <p:nvGrpSpPr>
          <p:cNvPr id="6" name="Group 21"/>
          <p:cNvGrpSpPr/>
          <p:nvPr/>
        </p:nvGrpSpPr>
        <p:grpSpPr>
          <a:xfrm>
            <a:off x="4346712" y="3004930"/>
            <a:ext cx="782587" cy="1015467"/>
            <a:chOff x="6076097" y="4247321"/>
            <a:chExt cx="782587" cy="1015467"/>
          </a:xfrm>
        </p:grpSpPr>
        <p:sp>
          <p:nvSpPr>
            <p:cNvPr id="23" name="TextBox 22"/>
            <p:cNvSpPr txBox="1"/>
            <p:nvPr/>
          </p:nvSpPr>
          <p:spPr>
            <a:xfrm>
              <a:off x="6076097" y="4247321"/>
              <a:ext cx="782587" cy="584775"/>
            </a:xfrm>
            <a:prstGeom prst="rect">
              <a:avLst/>
            </a:prstGeom>
            <a:noFill/>
          </p:spPr>
          <p:txBody>
            <a:bodyPr wrap="none" rtlCol="0">
              <a:spAutoFit/>
            </a:bodyPr>
            <a:lstStyle/>
            <a:p>
              <a:r>
                <a:rPr lang="en-US" sz="3200" u="sng" dirty="0"/>
                <a:t>(8)</a:t>
              </a:r>
              <a:r>
                <a:rPr lang="en-US" sz="3200" baseline="30000" dirty="0"/>
                <a:t>2</a:t>
              </a:r>
            </a:p>
          </p:txBody>
        </p:sp>
        <p:sp>
          <p:nvSpPr>
            <p:cNvPr id="24" name="TextBox 23"/>
            <p:cNvSpPr txBox="1"/>
            <p:nvPr/>
          </p:nvSpPr>
          <p:spPr>
            <a:xfrm>
              <a:off x="6109229" y="4678013"/>
              <a:ext cx="601447" cy="584775"/>
            </a:xfrm>
            <a:prstGeom prst="rect">
              <a:avLst/>
            </a:prstGeom>
            <a:noFill/>
          </p:spPr>
          <p:txBody>
            <a:bodyPr wrap="none" rtlCol="0">
              <a:spAutoFit/>
            </a:bodyPr>
            <a:lstStyle/>
            <a:p>
              <a:r>
                <a:rPr lang="en-US" sz="3200" dirty="0"/>
                <a:t>25</a:t>
              </a:r>
              <a:endParaRPr lang="en-US" sz="3200" baseline="30000" dirty="0"/>
            </a:p>
          </p:txBody>
        </p:sp>
      </p:grpSp>
      <p:sp>
        <p:nvSpPr>
          <p:cNvPr id="25" name="TextBox 24"/>
          <p:cNvSpPr txBox="1"/>
          <p:nvPr/>
        </p:nvSpPr>
        <p:spPr>
          <a:xfrm>
            <a:off x="3982296" y="3220276"/>
            <a:ext cx="389850" cy="584775"/>
          </a:xfrm>
          <a:prstGeom prst="rect">
            <a:avLst/>
          </a:prstGeom>
          <a:noFill/>
        </p:spPr>
        <p:txBody>
          <a:bodyPr wrap="none" rtlCol="0">
            <a:spAutoFit/>
          </a:bodyPr>
          <a:lstStyle/>
          <a:p>
            <a:r>
              <a:rPr lang="en-US" sz="3200" dirty="0"/>
              <a:t>+</a:t>
            </a:r>
            <a:endParaRPr lang="en-US" sz="3200" baseline="30000" dirty="0"/>
          </a:p>
        </p:txBody>
      </p:sp>
      <p:pic>
        <p:nvPicPr>
          <p:cNvPr id="22" name="Picture 3"/>
          <p:cNvPicPr>
            <a:picLocks noChangeAspect="1" noChangeArrowheads="1"/>
          </p:cNvPicPr>
          <p:nvPr/>
        </p:nvPicPr>
        <p:blipFill>
          <a:blip r:embed="rId2" cstate="print"/>
          <a:srcRect r="52602"/>
          <a:stretch>
            <a:fillRect/>
          </a:stretch>
        </p:blipFill>
        <p:spPr bwMode="auto">
          <a:xfrm>
            <a:off x="1409917" y="3960903"/>
            <a:ext cx="1810373" cy="1419225"/>
          </a:xfrm>
          <a:prstGeom prst="rect">
            <a:avLst/>
          </a:prstGeom>
          <a:noFill/>
          <a:ln w="9525">
            <a:noFill/>
            <a:miter lim="800000"/>
            <a:headEnd/>
            <a:tailEnd/>
          </a:ln>
        </p:spPr>
      </p:pic>
      <p:grpSp>
        <p:nvGrpSpPr>
          <p:cNvPr id="7" name="Group 18"/>
          <p:cNvGrpSpPr/>
          <p:nvPr/>
        </p:nvGrpSpPr>
        <p:grpSpPr>
          <a:xfrm>
            <a:off x="3339563" y="4243994"/>
            <a:ext cx="608072" cy="988963"/>
            <a:chOff x="4214192" y="4293701"/>
            <a:chExt cx="608072" cy="988963"/>
          </a:xfrm>
        </p:grpSpPr>
        <p:sp>
          <p:nvSpPr>
            <p:cNvPr id="27" name="TextBox 26"/>
            <p:cNvSpPr txBox="1"/>
            <p:nvPr/>
          </p:nvSpPr>
          <p:spPr>
            <a:xfrm>
              <a:off x="4214192" y="4293701"/>
              <a:ext cx="601447" cy="584775"/>
            </a:xfrm>
            <a:prstGeom prst="rect">
              <a:avLst/>
            </a:prstGeom>
            <a:noFill/>
          </p:spPr>
          <p:txBody>
            <a:bodyPr wrap="none" rtlCol="0">
              <a:spAutoFit/>
            </a:bodyPr>
            <a:lstStyle/>
            <a:p>
              <a:r>
                <a:rPr lang="en-US" sz="3200" u="sng" dirty="0"/>
                <a:t>64</a:t>
              </a:r>
              <a:endParaRPr lang="en-US" sz="3200" baseline="30000" dirty="0"/>
            </a:p>
          </p:txBody>
        </p:sp>
        <p:sp>
          <p:nvSpPr>
            <p:cNvPr id="28" name="TextBox 27"/>
            <p:cNvSpPr txBox="1"/>
            <p:nvPr/>
          </p:nvSpPr>
          <p:spPr>
            <a:xfrm>
              <a:off x="4220817" y="4697889"/>
              <a:ext cx="601447" cy="584775"/>
            </a:xfrm>
            <a:prstGeom prst="rect">
              <a:avLst/>
            </a:prstGeom>
            <a:noFill/>
          </p:spPr>
          <p:txBody>
            <a:bodyPr wrap="none" rtlCol="0">
              <a:spAutoFit/>
            </a:bodyPr>
            <a:lstStyle/>
            <a:p>
              <a:r>
                <a:rPr lang="en-US" sz="3200" dirty="0"/>
                <a:t>75</a:t>
              </a:r>
              <a:endParaRPr lang="en-US" sz="3200" baseline="30000" dirty="0"/>
            </a:p>
          </p:txBody>
        </p:sp>
      </p:grpSp>
      <p:grpSp>
        <p:nvGrpSpPr>
          <p:cNvPr id="8" name="Group 21"/>
          <p:cNvGrpSpPr/>
          <p:nvPr/>
        </p:nvGrpSpPr>
        <p:grpSpPr>
          <a:xfrm>
            <a:off x="4340088" y="4217490"/>
            <a:ext cx="634579" cy="1015467"/>
            <a:chOff x="6076097" y="4247321"/>
            <a:chExt cx="634579" cy="1015467"/>
          </a:xfrm>
        </p:grpSpPr>
        <p:sp>
          <p:nvSpPr>
            <p:cNvPr id="30" name="TextBox 29"/>
            <p:cNvSpPr txBox="1"/>
            <p:nvPr/>
          </p:nvSpPr>
          <p:spPr>
            <a:xfrm>
              <a:off x="6076097" y="4247321"/>
              <a:ext cx="601447" cy="584775"/>
            </a:xfrm>
            <a:prstGeom prst="rect">
              <a:avLst/>
            </a:prstGeom>
            <a:noFill/>
          </p:spPr>
          <p:txBody>
            <a:bodyPr wrap="none" rtlCol="0">
              <a:spAutoFit/>
            </a:bodyPr>
            <a:lstStyle/>
            <a:p>
              <a:r>
                <a:rPr lang="en-US" sz="3200" u="sng" dirty="0"/>
                <a:t>64</a:t>
              </a:r>
              <a:endParaRPr lang="en-US" sz="3200" baseline="30000" dirty="0"/>
            </a:p>
          </p:txBody>
        </p:sp>
        <p:sp>
          <p:nvSpPr>
            <p:cNvPr id="31" name="TextBox 30"/>
            <p:cNvSpPr txBox="1"/>
            <p:nvPr/>
          </p:nvSpPr>
          <p:spPr>
            <a:xfrm>
              <a:off x="6109229" y="4678013"/>
              <a:ext cx="601447" cy="584775"/>
            </a:xfrm>
            <a:prstGeom prst="rect">
              <a:avLst/>
            </a:prstGeom>
            <a:noFill/>
          </p:spPr>
          <p:txBody>
            <a:bodyPr wrap="none" rtlCol="0">
              <a:spAutoFit/>
            </a:bodyPr>
            <a:lstStyle/>
            <a:p>
              <a:r>
                <a:rPr lang="en-US" sz="3200" dirty="0"/>
                <a:t>25</a:t>
              </a:r>
              <a:endParaRPr lang="en-US" sz="3200" baseline="30000" dirty="0"/>
            </a:p>
          </p:txBody>
        </p:sp>
      </p:grpSp>
      <p:sp>
        <p:nvSpPr>
          <p:cNvPr id="32" name="TextBox 31"/>
          <p:cNvSpPr txBox="1"/>
          <p:nvPr/>
        </p:nvSpPr>
        <p:spPr>
          <a:xfrm>
            <a:off x="3975672" y="4432836"/>
            <a:ext cx="389850" cy="584775"/>
          </a:xfrm>
          <a:prstGeom prst="rect">
            <a:avLst/>
          </a:prstGeom>
          <a:noFill/>
        </p:spPr>
        <p:txBody>
          <a:bodyPr wrap="none" rtlCol="0">
            <a:spAutoFit/>
          </a:bodyPr>
          <a:lstStyle/>
          <a:p>
            <a:r>
              <a:rPr lang="en-US" sz="3200" dirty="0"/>
              <a:t>+</a:t>
            </a:r>
            <a:endParaRPr lang="en-US" sz="3200" baseline="30000" dirty="0"/>
          </a:p>
        </p:txBody>
      </p:sp>
      <p:pic>
        <p:nvPicPr>
          <p:cNvPr id="33" name="Picture 3"/>
          <p:cNvPicPr>
            <a:picLocks noChangeAspect="1" noChangeArrowheads="1"/>
          </p:cNvPicPr>
          <p:nvPr/>
        </p:nvPicPr>
        <p:blipFill>
          <a:blip r:embed="rId2" cstate="print"/>
          <a:srcRect r="52602"/>
          <a:stretch>
            <a:fillRect/>
          </a:stretch>
        </p:blipFill>
        <p:spPr bwMode="auto">
          <a:xfrm>
            <a:off x="6452344" y="2735079"/>
            <a:ext cx="1810373" cy="1419225"/>
          </a:xfrm>
          <a:prstGeom prst="rect">
            <a:avLst/>
          </a:prstGeom>
          <a:noFill/>
          <a:ln w="9525">
            <a:noFill/>
            <a:miter lim="800000"/>
            <a:headEnd/>
            <a:tailEnd/>
          </a:ln>
        </p:spPr>
      </p:pic>
      <p:grpSp>
        <p:nvGrpSpPr>
          <p:cNvPr id="9" name="Group 18"/>
          <p:cNvGrpSpPr/>
          <p:nvPr/>
        </p:nvGrpSpPr>
        <p:grpSpPr>
          <a:xfrm>
            <a:off x="8381990" y="3018170"/>
            <a:ext cx="608072" cy="988963"/>
            <a:chOff x="4214192" y="4293701"/>
            <a:chExt cx="608072" cy="988963"/>
          </a:xfrm>
        </p:grpSpPr>
        <p:sp>
          <p:nvSpPr>
            <p:cNvPr id="35" name="TextBox 34"/>
            <p:cNvSpPr txBox="1"/>
            <p:nvPr/>
          </p:nvSpPr>
          <p:spPr>
            <a:xfrm>
              <a:off x="4214192" y="4293701"/>
              <a:ext cx="601447" cy="584775"/>
            </a:xfrm>
            <a:prstGeom prst="rect">
              <a:avLst/>
            </a:prstGeom>
            <a:noFill/>
          </p:spPr>
          <p:txBody>
            <a:bodyPr wrap="none" rtlCol="0">
              <a:spAutoFit/>
            </a:bodyPr>
            <a:lstStyle/>
            <a:p>
              <a:r>
                <a:rPr lang="en-US" sz="3200" u="sng" dirty="0"/>
                <a:t>64</a:t>
              </a:r>
              <a:endParaRPr lang="en-US" sz="3200" baseline="30000" dirty="0"/>
            </a:p>
          </p:txBody>
        </p:sp>
        <p:sp>
          <p:nvSpPr>
            <p:cNvPr id="36" name="TextBox 35"/>
            <p:cNvSpPr txBox="1"/>
            <p:nvPr/>
          </p:nvSpPr>
          <p:spPr>
            <a:xfrm>
              <a:off x="4220817" y="4697889"/>
              <a:ext cx="601447" cy="584775"/>
            </a:xfrm>
            <a:prstGeom prst="rect">
              <a:avLst/>
            </a:prstGeom>
            <a:noFill/>
          </p:spPr>
          <p:txBody>
            <a:bodyPr wrap="none" rtlCol="0">
              <a:spAutoFit/>
            </a:bodyPr>
            <a:lstStyle/>
            <a:p>
              <a:r>
                <a:rPr lang="en-US" sz="3200" dirty="0"/>
                <a:t>75</a:t>
              </a:r>
              <a:endParaRPr lang="en-US" sz="3200" baseline="30000" dirty="0"/>
            </a:p>
          </p:txBody>
        </p:sp>
      </p:grpSp>
      <p:grpSp>
        <p:nvGrpSpPr>
          <p:cNvPr id="10" name="Group 21"/>
          <p:cNvGrpSpPr/>
          <p:nvPr/>
        </p:nvGrpSpPr>
        <p:grpSpPr>
          <a:xfrm>
            <a:off x="9382515" y="2991666"/>
            <a:ext cx="634579" cy="1015467"/>
            <a:chOff x="6076097" y="4247321"/>
            <a:chExt cx="634579" cy="1015467"/>
          </a:xfrm>
        </p:grpSpPr>
        <p:sp>
          <p:nvSpPr>
            <p:cNvPr id="38" name="TextBox 37"/>
            <p:cNvSpPr txBox="1"/>
            <p:nvPr/>
          </p:nvSpPr>
          <p:spPr>
            <a:xfrm>
              <a:off x="6076097" y="4247321"/>
              <a:ext cx="601447" cy="584775"/>
            </a:xfrm>
            <a:prstGeom prst="rect">
              <a:avLst/>
            </a:prstGeom>
            <a:noFill/>
          </p:spPr>
          <p:txBody>
            <a:bodyPr wrap="none" rtlCol="0">
              <a:spAutoFit/>
            </a:bodyPr>
            <a:lstStyle/>
            <a:p>
              <a:r>
                <a:rPr lang="en-US" sz="3200" u="sng" dirty="0"/>
                <a:t>64</a:t>
              </a:r>
              <a:endParaRPr lang="en-US" sz="3200" baseline="30000" dirty="0"/>
            </a:p>
          </p:txBody>
        </p:sp>
        <p:sp>
          <p:nvSpPr>
            <p:cNvPr id="39" name="TextBox 38"/>
            <p:cNvSpPr txBox="1"/>
            <p:nvPr/>
          </p:nvSpPr>
          <p:spPr>
            <a:xfrm>
              <a:off x="6109229" y="4678013"/>
              <a:ext cx="601447" cy="584775"/>
            </a:xfrm>
            <a:prstGeom prst="rect">
              <a:avLst/>
            </a:prstGeom>
            <a:noFill/>
          </p:spPr>
          <p:txBody>
            <a:bodyPr wrap="none" rtlCol="0">
              <a:spAutoFit/>
            </a:bodyPr>
            <a:lstStyle/>
            <a:p>
              <a:r>
                <a:rPr lang="en-US" sz="3200" dirty="0"/>
                <a:t>25</a:t>
              </a:r>
              <a:endParaRPr lang="en-US" sz="3200" baseline="30000" dirty="0"/>
            </a:p>
          </p:txBody>
        </p:sp>
      </p:grpSp>
      <p:sp>
        <p:nvSpPr>
          <p:cNvPr id="40" name="TextBox 39"/>
          <p:cNvSpPr txBox="1"/>
          <p:nvPr/>
        </p:nvSpPr>
        <p:spPr>
          <a:xfrm>
            <a:off x="9018099" y="3207012"/>
            <a:ext cx="389850" cy="584775"/>
          </a:xfrm>
          <a:prstGeom prst="rect">
            <a:avLst/>
          </a:prstGeom>
          <a:noFill/>
        </p:spPr>
        <p:txBody>
          <a:bodyPr wrap="none" rtlCol="0">
            <a:spAutoFit/>
          </a:bodyPr>
          <a:lstStyle/>
          <a:p>
            <a:r>
              <a:rPr lang="en-US" sz="3200" dirty="0"/>
              <a:t>+</a:t>
            </a:r>
            <a:endParaRPr lang="en-US" sz="3200" baseline="30000" dirty="0"/>
          </a:p>
        </p:txBody>
      </p:sp>
      <p:pic>
        <p:nvPicPr>
          <p:cNvPr id="41" name="Picture 3"/>
          <p:cNvPicPr>
            <a:picLocks noChangeAspect="1" noChangeArrowheads="1"/>
          </p:cNvPicPr>
          <p:nvPr/>
        </p:nvPicPr>
        <p:blipFill>
          <a:blip r:embed="rId2" cstate="print"/>
          <a:srcRect r="68215"/>
          <a:stretch>
            <a:fillRect/>
          </a:stretch>
        </p:blipFill>
        <p:spPr bwMode="auto">
          <a:xfrm>
            <a:off x="6472224" y="3960891"/>
            <a:ext cx="1214037" cy="1419225"/>
          </a:xfrm>
          <a:prstGeom prst="rect">
            <a:avLst/>
          </a:prstGeom>
          <a:noFill/>
          <a:ln w="9525">
            <a:noFill/>
            <a:miter lim="800000"/>
            <a:headEnd/>
            <a:tailEnd/>
          </a:ln>
        </p:spPr>
      </p:pic>
      <p:sp>
        <p:nvSpPr>
          <p:cNvPr id="43" name="Rectangle 42"/>
          <p:cNvSpPr/>
          <p:nvPr/>
        </p:nvSpPr>
        <p:spPr>
          <a:xfrm>
            <a:off x="7688944" y="4450282"/>
            <a:ext cx="1003801" cy="646331"/>
          </a:xfrm>
          <a:prstGeom prst="rect">
            <a:avLst/>
          </a:prstGeom>
        </p:spPr>
        <p:txBody>
          <a:bodyPr wrap="none">
            <a:spAutoFit/>
          </a:bodyPr>
          <a:lstStyle/>
          <a:p>
            <a:r>
              <a:rPr lang="en-US" sz="3600" dirty="0"/>
              <a:t>3.41</a:t>
            </a:r>
            <a:endParaRPr lang="en-US" sz="3600" baseline="30000" dirty="0"/>
          </a:p>
        </p:txBody>
      </p:sp>
      <p:sp>
        <p:nvSpPr>
          <p:cNvPr id="44" name="Rectangle 43"/>
          <p:cNvSpPr/>
          <p:nvPr/>
        </p:nvSpPr>
        <p:spPr>
          <a:xfrm>
            <a:off x="622861" y="3008243"/>
            <a:ext cx="5473148" cy="11529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589733" y="4114787"/>
            <a:ext cx="5473148" cy="11529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Rectangle 45"/>
          <p:cNvSpPr/>
          <p:nvPr/>
        </p:nvSpPr>
        <p:spPr>
          <a:xfrm>
            <a:off x="6241788" y="2888949"/>
            <a:ext cx="5473148" cy="11529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7" name="Rectangle 46"/>
          <p:cNvSpPr/>
          <p:nvPr/>
        </p:nvSpPr>
        <p:spPr>
          <a:xfrm>
            <a:off x="6122909" y="3949111"/>
            <a:ext cx="5473148" cy="11529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44"/>
                                        </p:tgtEl>
                                      </p:cBhvr>
                                    </p:animEffect>
                                    <p:set>
                                      <p:cBhvr>
                                        <p:cTn id="12" dur="1" fill="hold">
                                          <p:stCondLst>
                                            <p:cond delay="1999"/>
                                          </p:stCondLst>
                                        </p:cTn>
                                        <p:tgtEl>
                                          <p:spTgt spid="4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45"/>
                                        </p:tgtEl>
                                      </p:cBhvr>
                                    </p:animEffect>
                                    <p:set>
                                      <p:cBhvr>
                                        <p:cTn id="17" dur="1" fill="hold">
                                          <p:stCondLst>
                                            <p:cond delay="1999"/>
                                          </p:stCondLst>
                                        </p:cTn>
                                        <p:tgtEl>
                                          <p:spTgt spid="4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46"/>
                                        </p:tgtEl>
                                      </p:cBhvr>
                                    </p:animEffect>
                                    <p:set>
                                      <p:cBhvr>
                                        <p:cTn id="22" dur="1" fill="hold">
                                          <p:stCondLst>
                                            <p:cond delay="1999"/>
                                          </p:stCondLst>
                                        </p:cTn>
                                        <p:tgtEl>
                                          <p:spTgt spid="4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47"/>
                                        </p:tgtEl>
                                      </p:cBhvr>
                                    </p:animEffect>
                                    <p:set>
                                      <p:cBhvr>
                                        <p:cTn id="27" dur="1" fill="hold">
                                          <p:stCondLst>
                                            <p:cond delay="19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7951304" y="3763617"/>
            <a:ext cx="2054087" cy="18950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t>Chi Square Analysis</a:t>
            </a:r>
          </a:p>
        </p:txBody>
      </p:sp>
      <p:sp>
        <p:nvSpPr>
          <p:cNvPr id="46" name="Rectangle 45"/>
          <p:cNvSpPr/>
          <p:nvPr/>
        </p:nvSpPr>
        <p:spPr>
          <a:xfrm>
            <a:off x="3896139" y="4121426"/>
            <a:ext cx="8123583" cy="3843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971185" y="4128049"/>
            <a:ext cx="2007702" cy="404195"/>
          </a:xfrm>
          <a:prstGeom prst="rect">
            <a:avLst/>
          </a:prstGeom>
          <a:solidFill>
            <a:srgbClr val="51FE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nvGraphicFramePr>
        <p:xfrm>
          <a:off x="6016929" y="1555425"/>
          <a:ext cx="4876800" cy="1113729"/>
        </p:xfrm>
        <a:graphic>
          <a:graphicData uri="http://schemas.openxmlformats.org/drawingml/2006/table">
            <a:tbl>
              <a:tblPr firstRow="1" bandRow="1">
                <a:tableStyleId>{073A0DAA-6AF3-43AB-8588-CEC1D06C72B9}</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tblGrid>
              <a:tr h="3712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Blue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71243">
                <a:tc>
                  <a:txBody>
                    <a:bodyPr/>
                    <a:lstStyle/>
                    <a:p>
                      <a:r>
                        <a:rPr lang="en-US" dirty="0"/>
                        <a:t>Observed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1243">
                <a:tc>
                  <a:txBody>
                    <a:bodyPr/>
                    <a:lstStyle/>
                    <a:p>
                      <a:r>
                        <a:rPr lang="en-US" dirty="0"/>
                        <a:t>Expected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205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 name="Picture 3"/>
          <p:cNvPicPr>
            <a:picLocks noChangeAspect="1" noChangeArrowheads="1"/>
          </p:cNvPicPr>
          <p:nvPr/>
        </p:nvPicPr>
        <p:blipFill>
          <a:blip r:embed="rId2" cstate="print"/>
          <a:srcRect r="68215"/>
          <a:stretch>
            <a:fillRect/>
          </a:stretch>
        </p:blipFill>
        <p:spPr bwMode="auto">
          <a:xfrm>
            <a:off x="1158102" y="939396"/>
            <a:ext cx="1214037" cy="1419225"/>
          </a:xfrm>
          <a:prstGeom prst="rect">
            <a:avLst/>
          </a:prstGeom>
          <a:noFill/>
          <a:ln w="9525">
            <a:noFill/>
            <a:miter lim="800000"/>
            <a:headEnd/>
            <a:tailEnd/>
          </a:ln>
        </p:spPr>
      </p:pic>
      <p:sp>
        <p:nvSpPr>
          <p:cNvPr id="43" name="Rectangle 42"/>
          <p:cNvSpPr/>
          <p:nvPr/>
        </p:nvSpPr>
        <p:spPr>
          <a:xfrm>
            <a:off x="2374822" y="1428787"/>
            <a:ext cx="1003801" cy="646331"/>
          </a:xfrm>
          <a:prstGeom prst="rect">
            <a:avLst/>
          </a:prstGeom>
        </p:spPr>
        <p:txBody>
          <a:bodyPr wrap="none">
            <a:spAutoFit/>
          </a:bodyPr>
          <a:lstStyle/>
          <a:p>
            <a:r>
              <a:rPr lang="en-US" sz="3600" dirty="0"/>
              <a:t>3.41</a:t>
            </a:r>
            <a:endParaRPr lang="en-US" sz="3600" baseline="30000" dirty="0"/>
          </a:p>
        </p:txBody>
      </p:sp>
      <p:graphicFrame>
        <p:nvGraphicFramePr>
          <p:cNvPr id="34" name="Table 33"/>
          <p:cNvGraphicFramePr>
            <a:graphicFrameLocks noGrp="1"/>
          </p:cNvGraphicFramePr>
          <p:nvPr/>
        </p:nvGraphicFramePr>
        <p:xfrm>
          <a:off x="3901076" y="2849367"/>
          <a:ext cx="8128000" cy="27686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Degrees of Freedom</a:t>
                      </a:r>
                    </a:p>
                    <a:p>
                      <a:endParaRPr lang="en-US" dirty="0"/>
                    </a:p>
                  </a:txBody>
                  <a:tcPr>
                    <a:lnB w="28575" cap="flat" cmpd="sng" algn="ctr">
                      <a:solidFill>
                        <a:schemeClr val="tx1"/>
                      </a:solidFill>
                      <a:prstDash val="solid"/>
                      <a:round/>
                      <a:headEnd type="none" w="med" len="med"/>
                      <a:tailEnd type="none" w="med" len="med"/>
                    </a:lnB>
                  </a:tcPr>
                </a:tc>
                <a:tc gridSpan="3">
                  <a:txBody>
                    <a:bodyPr/>
                    <a:lstStyle/>
                    <a:p>
                      <a:pPr algn="ctr"/>
                      <a:r>
                        <a:rPr lang="en-US" dirty="0"/>
                        <a:t>Probability of exceeding critical value</a:t>
                      </a: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0.025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2.706</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3.841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5.024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5.991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7.378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6.251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7.815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9.348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7.779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9.488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11.143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2" name="TextBox 41"/>
          <p:cNvSpPr txBox="1"/>
          <p:nvPr/>
        </p:nvSpPr>
        <p:spPr>
          <a:xfrm>
            <a:off x="198784" y="2226365"/>
            <a:ext cx="5707012" cy="461665"/>
          </a:xfrm>
          <a:prstGeom prst="rect">
            <a:avLst/>
          </a:prstGeom>
          <a:noFill/>
        </p:spPr>
        <p:txBody>
          <a:bodyPr wrap="none" rtlCol="0">
            <a:spAutoFit/>
          </a:bodyPr>
          <a:lstStyle/>
          <a:p>
            <a:r>
              <a:rPr lang="en-US" sz="2400" dirty="0"/>
              <a:t>Degree of freedom = # possible outcomes -1</a:t>
            </a:r>
          </a:p>
        </p:txBody>
      </p:sp>
      <p:sp>
        <p:nvSpPr>
          <p:cNvPr id="44" name="TextBox 43"/>
          <p:cNvSpPr txBox="1"/>
          <p:nvPr/>
        </p:nvSpPr>
        <p:spPr>
          <a:xfrm>
            <a:off x="198784" y="2604049"/>
            <a:ext cx="3318473" cy="461665"/>
          </a:xfrm>
          <a:prstGeom prst="rect">
            <a:avLst/>
          </a:prstGeom>
          <a:noFill/>
        </p:spPr>
        <p:txBody>
          <a:bodyPr wrap="none" rtlCol="0">
            <a:spAutoFit/>
          </a:bodyPr>
          <a:lstStyle/>
          <a:p>
            <a:r>
              <a:rPr lang="en-US" sz="2400" dirty="0"/>
              <a:t>Degree of freedom= 2 - 1</a:t>
            </a:r>
          </a:p>
        </p:txBody>
      </p:sp>
      <p:sp>
        <p:nvSpPr>
          <p:cNvPr id="45" name="TextBox 44"/>
          <p:cNvSpPr txBox="1"/>
          <p:nvPr/>
        </p:nvSpPr>
        <p:spPr>
          <a:xfrm>
            <a:off x="198784" y="2968481"/>
            <a:ext cx="2999475" cy="461665"/>
          </a:xfrm>
          <a:prstGeom prst="rect">
            <a:avLst/>
          </a:prstGeom>
          <a:noFill/>
        </p:spPr>
        <p:txBody>
          <a:bodyPr wrap="none" rtlCol="0">
            <a:spAutoFit/>
          </a:bodyPr>
          <a:lstStyle/>
          <a:p>
            <a:r>
              <a:rPr lang="en-US" sz="2400" dirty="0"/>
              <a:t>Degree of freedom=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20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20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20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2000"/>
                                        <p:tgtEl>
                                          <p:spTgt spid="4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6" grpId="0" animBg="1"/>
      <p:bldP spid="48" grpId="0" animBg="1"/>
      <p:bldP spid="42" grpId="0"/>
      <p:bldP spid="44" grpId="0"/>
      <p:bldP spid="4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425</Words>
  <Application>Microsoft Office PowerPoint</Application>
  <PresentationFormat>Widescreen</PresentationFormat>
  <Paragraphs>128</Paragraphs>
  <Slides>15</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vt:lpstr>
      <vt:lpstr>Avenir Book</vt:lpstr>
      <vt:lpstr>Avenir Light</vt:lpstr>
      <vt:lpstr>Avenir Medium</vt:lpstr>
      <vt:lpstr>Brush Script MT</vt:lpstr>
      <vt:lpstr>Calibri</vt:lpstr>
      <vt:lpstr>Calibri Light</vt:lpstr>
      <vt:lpstr>Office Theme</vt:lpstr>
      <vt:lpstr>Custom Design</vt:lpstr>
      <vt:lpstr>1_Office Theme</vt:lpstr>
      <vt:lpstr>Mendelian Inheritance and  Chi Square Analysis</vt:lpstr>
      <vt:lpstr>PowerPoint Presentation</vt:lpstr>
      <vt:lpstr>PowerPoint Presentation</vt:lpstr>
      <vt:lpstr>PowerPoint Presentation</vt:lpstr>
      <vt:lpstr>PowerPoint Presentation</vt:lpstr>
      <vt:lpstr>Pick several rows of kernels and count 100 kernels keeping track of how many are blue and how many are yellow.</vt:lpstr>
      <vt:lpstr>Chi Square Analysis</vt:lpstr>
      <vt:lpstr>Chi Square Analysis</vt:lpstr>
      <vt:lpstr>Chi Square Analysis</vt:lpstr>
      <vt:lpstr>Repeat the procedure for the Smooth or Shriveled trait. </vt:lpstr>
      <vt:lpstr>Dihybrid cross, looking at the inheritance of both traits at the same time. </vt:lpstr>
      <vt:lpstr>If the traits are inherited independently, the rule of multiplication applies and the probabilities of each event occurring can be multiplied together to find the probability of both occurring. </vt:lpstr>
      <vt:lpstr>Chi Square Analysis</vt:lpstr>
      <vt:lpstr>What value should the X2 be compared to in this cross?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dc:title>
  <dc:creator>Sharon Thielen</dc:creator>
  <cp:lastModifiedBy>Sharon Thielen</cp:lastModifiedBy>
  <cp:revision>33</cp:revision>
  <cp:lastPrinted>2020-01-20T21:11:09Z</cp:lastPrinted>
  <dcterms:created xsi:type="dcterms:W3CDTF">2018-08-21T15:16:15Z</dcterms:created>
  <dcterms:modified xsi:type="dcterms:W3CDTF">2020-09-08T19:24:57Z</dcterms:modified>
</cp:coreProperties>
</file>