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5" d="100"/>
          <a:sy n="35" d="100"/>
        </p:scale>
        <p:origin x="7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1143000" y="685800"/>
            <a:ext cx="4572000" cy="3429000"/>
          </a:xfrm>
          <a:prstGeom prst="rect">
            <a:avLst/>
          </a:prstGeom>
        </p:spPr>
        <p:txBody>
          <a:bodyPr/>
          <a:lstStyle/>
          <a:p>
            <a:endParaRPr/>
          </a:p>
        </p:txBody>
      </p:sp>
      <p:sp>
        <p:nvSpPr>
          <p:cNvPr id="177" name="Shape 17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grpSp>
        <p:nvGrpSpPr>
          <p:cNvPr id="154" name="Group 25"/>
          <p:cNvGrpSpPr/>
          <p:nvPr/>
        </p:nvGrpSpPr>
        <p:grpSpPr>
          <a:xfrm>
            <a:off x="-11549" y="10613035"/>
            <a:ext cx="24395551" cy="3161331"/>
            <a:chOff x="0" y="0"/>
            <a:chExt cx="24395549" cy="3161329"/>
          </a:xfrm>
        </p:grpSpPr>
        <p:sp>
          <p:nvSpPr>
            <p:cNvPr id="149" name="Straight Connector 7"/>
            <p:cNvSpPr/>
            <p:nvPr/>
          </p:nvSpPr>
          <p:spPr>
            <a:xfrm>
              <a:off x="13412238" y="2759466"/>
              <a:ext cx="10983311" cy="1"/>
            </a:xfrm>
            <a:prstGeom prst="line">
              <a:avLst/>
            </a:prstGeom>
            <a:noFill/>
            <a:ln w="114300" cap="flat">
              <a:solidFill>
                <a:srgbClr val="FFD05B"/>
              </a:solidFill>
              <a:prstDash val="solid"/>
              <a:miter lim="800000"/>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150" name="Straight Connector 8"/>
            <p:cNvSpPr/>
            <p:nvPr/>
          </p:nvSpPr>
          <p:spPr>
            <a:xfrm>
              <a:off x="-1" y="2759466"/>
              <a:ext cx="10547210" cy="3900"/>
            </a:xfrm>
            <a:prstGeom prst="line">
              <a:avLst/>
            </a:prstGeom>
            <a:noFill/>
            <a:ln w="114300" cap="flat">
              <a:solidFill>
                <a:srgbClr val="FFD05B"/>
              </a:solidFill>
              <a:prstDash val="solid"/>
              <a:miter lim="800000"/>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151" name="Straight Connector 9"/>
            <p:cNvSpPr/>
            <p:nvPr/>
          </p:nvSpPr>
          <p:spPr>
            <a:xfrm>
              <a:off x="-1" y="2608015"/>
              <a:ext cx="10547209" cy="1"/>
            </a:xfrm>
            <a:prstGeom prst="line">
              <a:avLst/>
            </a:prstGeom>
            <a:noFill/>
            <a:ln w="38100" cap="flat">
              <a:solidFill>
                <a:srgbClr val="FFD05B"/>
              </a:solidFill>
              <a:prstDash val="solid"/>
              <a:miter lim="800000"/>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152" name="Straight Connector 10"/>
            <p:cNvSpPr/>
            <p:nvPr/>
          </p:nvSpPr>
          <p:spPr>
            <a:xfrm>
              <a:off x="13506829" y="2608015"/>
              <a:ext cx="10888720" cy="1"/>
            </a:xfrm>
            <a:prstGeom prst="line">
              <a:avLst/>
            </a:prstGeom>
            <a:noFill/>
            <a:ln w="38100" cap="flat">
              <a:solidFill>
                <a:srgbClr val="FFD05B"/>
              </a:solidFill>
              <a:prstDash val="solid"/>
              <a:miter lim="800000"/>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pic>
          <p:nvPicPr>
            <p:cNvPr id="153" name="Picture 11" descr="Picture 11"/>
            <p:cNvPicPr>
              <a:picLocks noChangeAspect="1"/>
            </p:cNvPicPr>
            <p:nvPr/>
          </p:nvPicPr>
          <p:blipFill>
            <a:blip r:embed="rId2">
              <a:extLst/>
            </a:blip>
            <a:stretch>
              <a:fillRect/>
            </a:stretch>
          </p:blipFill>
          <p:spPr>
            <a:xfrm>
              <a:off x="10524110" y="0"/>
              <a:ext cx="3382115" cy="3161330"/>
            </a:xfrm>
            <a:prstGeom prst="rect">
              <a:avLst/>
            </a:prstGeom>
            <a:ln w="12700" cap="flat">
              <a:noFill/>
              <a:miter lim="400000"/>
            </a:ln>
            <a:effectLst/>
          </p:spPr>
        </p:pic>
      </p:grpSp>
      <p:sp>
        <p:nvSpPr>
          <p:cNvPr id="155" name="Slide Number"/>
          <p:cNvSpPr txBox="1">
            <a:spLocks noGrp="1"/>
          </p:cNvSpPr>
          <p:nvPr>
            <p:ph type="sldNum" sz="quarter" idx="2"/>
          </p:nvPr>
        </p:nvSpPr>
        <p:spPr>
          <a:xfrm>
            <a:off x="22192337" y="12523097"/>
            <a:ext cx="515264" cy="53848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grpSp>
        <p:nvGrpSpPr>
          <p:cNvPr id="167" name="Group 25"/>
          <p:cNvGrpSpPr/>
          <p:nvPr/>
        </p:nvGrpSpPr>
        <p:grpSpPr>
          <a:xfrm>
            <a:off x="-11549" y="10613035"/>
            <a:ext cx="24395551" cy="3161331"/>
            <a:chOff x="0" y="0"/>
            <a:chExt cx="24395549" cy="3161329"/>
          </a:xfrm>
        </p:grpSpPr>
        <p:sp>
          <p:nvSpPr>
            <p:cNvPr id="162" name="Straight Connector 7"/>
            <p:cNvSpPr/>
            <p:nvPr/>
          </p:nvSpPr>
          <p:spPr>
            <a:xfrm>
              <a:off x="13412238" y="2759466"/>
              <a:ext cx="10983311" cy="1"/>
            </a:xfrm>
            <a:prstGeom prst="line">
              <a:avLst/>
            </a:prstGeom>
            <a:noFill/>
            <a:ln w="114300" cap="flat">
              <a:solidFill>
                <a:srgbClr val="FFD05B"/>
              </a:solidFill>
              <a:prstDash val="solid"/>
              <a:miter lim="800000"/>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163" name="Straight Connector 8"/>
            <p:cNvSpPr/>
            <p:nvPr/>
          </p:nvSpPr>
          <p:spPr>
            <a:xfrm>
              <a:off x="-1" y="2759466"/>
              <a:ext cx="10547210" cy="3900"/>
            </a:xfrm>
            <a:prstGeom prst="line">
              <a:avLst/>
            </a:prstGeom>
            <a:noFill/>
            <a:ln w="114300" cap="flat">
              <a:solidFill>
                <a:srgbClr val="FFD05B"/>
              </a:solidFill>
              <a:prstDash val="solid"/>
              <a:miter lim="800000"/>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164" name="Straight Connector 9"/>
            <p:cNvSpPr/>
            <p:nvPr/>
          </p:nvSpPr>
          <p:spPr>
            <a:xfrm>
              <a:off x="-1" y="2608015"/>
              <a:ext cx="10547209" cy="1"/>
            </a:xfrm>
            <a:prstGeom prst="line">
              <a:avLst/>
            </a:prstGeom>
            <a:noFill/>
            <a:ln w="38100" cap="flat">
              <a:solidFill>
                <a:srgbClr val="FFD05B"/>
              </a:solidFill>
              <a:prstDash val="solid"/>
              <a:miter lim="800000"/>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sp>
          <p:nvSpPr>
            <p:cNvPr id="165" name="Straight Connector 10"/>
            <p:cNvSpPr/>
            <p:nvPr/>
          </p:nvSpPr>
          <p:spPr>
            <a:xfrm>
              <a:off x="13506829" y="2608015"/>
              <a:ext cx="10888720" cy="1"/>
            </a:xfrm>
            <a:prstGeom prst="line">
              <a:avLst/>
            </a:prstGeom>
            <a:noFill/>
            <a:ln w="38100" cap="flat">
              <a:solidFill>
                <a:srgbClr val="FFD05B"/>
              </a:solidFill>
              <a:prstDash val="solid"/>
              <a:miter lim="800000"/>
            </a:ln>
            <a:effectLst/>
          </p:spPr>
          <p:txBody>
            <a:bodyPr wrap="square" lIns="91439" tIns="91439" rIns="91439" bIns="91439" numCol="1" anchor="t">
              <a:noAutofit/>
            </a:bodyPr>
            <a:lstStyle/>
            <a:p>
              <a:pPr algn="l" defTabSz="1828800">
                <a:defRPr sz="3600">
                  <a:solidFill>
                    <a:srgbClr val="000000"/>
                  </a:solidFill>
                  <a:latin typeface="Calibri"/>
                  <a:ea typeface="Calibri"/>
                  <a:cs typeface="Calibri"/>
                  <a:sym typeface="Calibri"/>
                </a:defRPr>
              </a:pPr>
              <a:endParaRPr/>
            </a:p>
          </p:txBody>
        </p:sp>
        <p:pic>
          <p:nvPicPr>
            <p:cNvPr id="166" name="Picture 11" descr="Picture 11"/>
            <p:cNvPicPr>
              <a:picLocks noChangeAspect="1"/>
            </p:cNvPicPr>
            <p:nvPr/>
          </p:nvPicPr>
          <p:blipFill>
            <a:blip r:embed="rId2">
              <a:extLst/>
            </a:blip>
            <a:stretch>
              <a:fillRect/>
            </a:stretch>
          </p:blipFill>
          <p:spPr>
            <a:xfrm>
              <a:off x="10524110" y="0"/>
              <a:ext cx="3382115" cy="3161330"/>
            </a:xfrm>
            <a:prstGeom prst="rect">
              <a:avLst/>
            </a:prstGeom>
            <a:ln w="12700" cap="flat">
              <a:noFill/>
              <a:miter lim="400000"/>
            </a:ln>
            <a:effectLst/>
          </p:spPr>
        </p:pic>
      </p:grpSp>
      <p:sp>
        <p:nvSpPr>
          <p:cNvPr id="168" name="Title Text"/>
          <p:cNvSpPr txBox="1">
            <a:spLocks noGrp="1"/>
          </p:cNvSpPr>
          <p:nvPr>
            <p:ph type="title"/>
          </p:nvPr>
        </p:nvSpPr>
        <p:spPr>
          <a:xfrm>
            <a:off x="1676400" y="730250"/>
            <a:ext cx="21031200" cy="2651126"/>
          </a:xfrm>
          <a:prstGeom prst="rect">
            <a:avLst/>
          </a:prstGeom>
        </p:spPr>
        <p:txBody>
          <a:bodyPr lIns="91439" tIns="91439" rIns="91439" bIns="91439" anchor="ctr"/>
          <a:lstStyle>
            <a:lvl1pPr defTabSz="1828800">
              <a:lnSpc>
                <a:spcPct val="90000"/>
              </a:lnSpc>
              <a:defRPr sz="10000" b="0" spc="0">
                <a:solidFill>
                  <a:srgbClr val="47954A"/>
                </a:solidFill>
                <a:latin typeface="Avenir Heavy"/>
                <a:ea typeface="Avenir Heavy"/>
                <a:cs typeface="Avenir Heavy"/>
                <a:sym typeface="Avenir Heavy"/>
              </a:defRPr>
            </a:lvl1pPr>
          </a:lstStyle>
          <a:p>
            <a:r>
              <a:t>Title Text</a:t>
            </a:r>
          </a:p>
        </p:txBody>
      </p:sp>
      <p:sp>
        <p:nvSpPr>
          <p:cNvPr id="169" name="Body Level One…"/>
          <p:cNvSpPr txBox="1">
            <a:spLocks noGrp="1"/>
          </p:cNvSpPr>
          <p:nvPr>
            <p:ph type="body" idx="1"/>
          </p:nvPr>
        </p:nvSpPr>
        <p:spPr>
          <a:xfrm>
            <a:off x="1676400" y="3651250"/>
            <a:ext cx="21031200" cy="8702676"/>
          </a:xfrm>
          <a:prstGeom prst="rect">
            <a:avLst/>
          </a:prstGeom>
        </p:spPr>
        <p:txBody>
          <a:bodyPr lIns="91439" tIns="91439" rIns="91439" bIns="91439"/>
          <a:lstStyle>
            <a:lvl1pPr marL="1175657" indent="-1175657" defTabSz="1828800">
              <a:spcBef>
                <a:spcPts val="2000"/>
              </a:spcBef>
              <a:buSzPct val="100000"/>
              <a:buFont typeface="Arial"/>
              <a:defRPr sz="14400" b="1">
                <a:latin typeface="Copperplate"/>
                <a:ea typeface="Copperplate"/>
                <a:cs typeface="Copperplate"/>
                <a:sym typeface="Copperplate"/>
              </a:defRPr>
            </a:lvl1pPr>
            <a:lvl2pPr marL="1828800" indent="-1371600" defTabSz="1828800">
              <a:spcBef>
                <a:spcPts val="2000"/>
              </a:spcBef>
              <a:buSzPct val="100000"/>
              <a:buFont typeface="Arial"/>
              <a:defRPr sz="14400" b="1">
                <a:latin typeface="Copperplate"/>
                <a:ea typeface="Copperplate"/>
                <a:cs typeface="Copperplate"/>
                <a:sym typeface="Copperplate"/>
              </a:defRPr>
            </a:lvl2pPr>
            <a:lvl3pPr marL="2560319" indent="-1645919" defTabSz="1828800">
              <a:spcBef>
                <a:spcPts val="2000"/>
              </a:spcBef>
              <a:buSzPct val="100000"/>
              <a:buFont typeface="Arial"/>
              <a:defRPr sz="14400" b="1">
                <a:latin typeface="Copperplate"/>
                <a:ea typeface="Copperplate"/>
                <a:cs typeface="Copperplate"/>
                <a:sym typeface="Copperplate"/>
              </a:defRPr>
            </a:lvl3pPr>
            <a:lvl4pPr marL="3200400" indent="-1828800" defTabSz="1828800">
              <a:spcBef>
                <a:spcPts val="2000"/>
              </a:spcBef>
              <a:buSzPct val="100000"/>
              <a:buFont typeface="Arial"/>
              <a:defRPr sz="14400" b="1">
                <a:latin typeface="Copperplate"/>
                <a:ea typeface="Copperplate"/>
                <a:cs typeface="Copperplate"/>
                <a:sym typeface="Copperplate"/>
              </a:defRPr>
            </a:lvl4pPr>
            <a:lvl5pPr marL="3657600" indent="-1828800" defTabSz="1828800">
              <a:spcBef>
                <a:spcPts val="2000"/>
              </a:spcBef>
              <a:buSzPct val="100000"/>
              <a:buFont typeface="Arial"/>
              <a:defRPr sz="14400" b="1">
                <a:latin typeface="Copperplate"/>
                <a:ea typeface="Copperplate"/>
                <a:cs typeface="Copperplate"/>
                <a:sym typeface="Copperplate"/>
              </a:defRPr>
            </a:lvl5pPr>
          </a:lstStyle>
          <a:p>
            <a:r>
              <a:t>Body Level One</a:t>
            </a:r>
          </a:p>
          <a:p>
            <a:pPr lvl="1"/>
            <a:r>
              <a:t>Body Level Two</a:t>
            </a:r>
          </a:p>
          <a:p>
            <a:pPr lvl="2"/>
            <a:r>
              <a:t>Body Level Three</a:t>
            </a:r>
          </a:p>
          <a:p>
            <a:pPr lvl="3"/>
            <a:r>
              <a:t>Body Level Four</a:t>
            </a:r>
          </a:p>
          <a:p>
            <a:pPr lvl="4"/>
            <a:r>
              <a:t>Body Level Five</a:t>
            </a:r>
          </a:p>
        </p:txBody>
      </p:sp>
      <p:sp>
        <p:nvSpPr>
          <p:cNvPr id="170" name="Slide Number"/>
          <p:cNvSpPr txBox="1">
            <a:spLocks noGrp="1"/>
          </p:cNvSpPr>
          <p:nvPr>
            <p:ph type="sldNum" sz="quarter" idx="2"/>
          </p:nvPr>
        </p:nvSpPr>
        <p:spPr>
          <a:xfrm>
            <a:off x="22192337" y="12523097"/>
            <a:ext cx="515264" cy="53848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kscorn.com" TargetMode="External"/><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s://tinyurl.com/CornIntroKahoot" TargetMode="External"/><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hyperlink" Target="https://tinyurl.com/CornBriefHistory" TargetMode="External"/><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s://tinyurl.com/TedEdCornHistory" TargetMode="External"/><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https://tinyurl.com/CornFruitVegetableOrGrain" TargetMode="External"/><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openxmlformats.org/officeDocument/2006/relationships/hyperlink" Target="https://tinyurl.com/PoppedSecretVideo" TargetMode="External"/><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s://tinyurl.com/PoppedSecretActivity"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youtu.be/FUvgpo_6274" TargetMode="External"/><Relationship Id="rId2" Type="http://schemas.openxmlformats.org/officeDocument/2006/relationships/image" Target="../media/image3.png"/><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hyperlink" Target="https://tinyurl.com/CornHowStuffWork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hyperlink" Target="https://tinyurl.com/CornTypesQuizlet" TargetMode="External"/><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hyperlink" Target="https://kscorn.com/wp-content/uploads/2018/12/CornStagingStudentWorksheetWeb.pdf" TargetMode="External"/><Relationship Id="rId2"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hyperlink" Target="https://tinyurl.com/PioneerCornReproductiveStages" TargetMode="External"/><Relationship Id="rId5" Type="http://schemas.openxmlformats.org/officeDocument/2006/relationships/hyperlink" Target="https://tinyurl.com/PioneerCornVegetativeStages" TargetMode="External"/><Relationship Id="rId4" Type="http://schemas.openxmlformats.org/officeDocument/2006/relationships/hyperlink" Target="https://www.pioneer.com/home/site/us/agronomy/library/staging-corn-growth/"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hyperlink" Target="https://tinyurl.com/FarmBasicsCornGrowthStages" TargetMode="External"/><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hyperlink" Target="https://tinyurl.com/GrowthStagingCorn"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qKMkDoZGfQs&amp;list=PLcyQYW7ZguqjQc23hAhddcyRLUXy55LZg&amp;index=6" TargetMode="External"/><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uZL0xvS0j_Y&amp;index=14&amp;list=PLcyQYW7ZguqjQc23hAhddcyRLUXy55LZg" TargetMode="Externa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hyperlink" Target="https://kscorn.com/wp-content/uploads/2018/12/LeafCollarMethodStudentWorksheetWeb.pdf" TargetMode="External"/><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9" name="Corn-ucopia…"/>
          <p:cNvSpPr txBox="1">
            <a:spLocks noGrp="1"/>
          </p:cNvSpPr>
          <p:nvPr>
            <p:ph type="title" idx="4294967295"/>
          </p:nvPr>
        </p:nvSpPr>
        <p:spPr>
          <a:xfrm>
            <a:off x="7084921" y="1465152"/>
            <a:ext cx="16513946" cy="4511198"/>
          </a:xfrm>
          <a:prstGeom prst="rect">
            <a:avLst/>
          </a:prstGeom>
          <a:solidFill>
            <a:srgbClr val="FFDD6A"/>
          </a:solidFill>
          <a:ln w="50800">
            <a:solidFill>
              <a:srgbClr val="000000"/>
            </a:solidFill>
          </a:ln>
          <a:effectLst>
            <a:outerShdw blurRad="190500" dist="8455" dir="5400000" rotWithShape="0">
              <a:srgbClr val="000000"/>
            </a:outerShdw>
          </a:effectLst>
        </p:spPr>
        <p:txBody>
          <a:bodyPr lIns="45719" tIns="45719" rIns="45719" bIns="45719" anchor="ctr"/>
          <a:lstStyle/>
          <a:p>
            <a:pPr algn="ctr" defTabSz="914400">
              <a:lnSpc>
                <a:spcPct val="90000"/>
              </a:lnSpc>
              <a:defRPr sz="11000" b="0" spc="0">
                <a:latin typeface="Avenir Heavy"/>
                <a:ea typeface="Avenir Heavy"/>
                <a:cs typeface="Avenir Heavy"/>
                <a:sym typeface="Avenir Heavy"/>
              </a:defRPr>
            </a:pPr>
            <a:r>
              <a:t>Corn-ucopia </a:t>
            </a:r>
          </a:p>
          <a:p>
            <a:pPr algn="ctr" defTabSz="914400">
              <a:lnSpc>
                <a:spcPct val="90000"/>
              </a:lnSpc>
              <a:defRPr sz="11000" b="0" spc="0">
                <a:latin typeface="Avenir Heavy"/>
                <a:ea typeface="Avenir Heavy"/>
                <a:cs typeface="Avenir Heavy"/>
                <a:sym typeface="Avenir Heavy"/>
              </a:defRPr>
            </a:pPr>
            <a:r>
              <a:t>(Explore Corn)</a:t>
            </a:r>
          </a:p>
        </p:txBody>
      </p:sp>
      <p:sp>
        <p:nvSpPr>
          <p:cNvPr id="180" name="Kansas Corn STEM - kscorn.com…"/>
          <p:cNvSpPr txBox="1">
            <a:spLocks noGrp="1"/>
          </p:cNvSpPr>
          <p:nvPr>
            <p:ph type="body" sz="half" idx="4294967295"/>
          </p:nvPr>
        </p:nvSpPr>
        <p:spPr>
          <a:xfrm>
            <a:off x="7689851" y="6991288"/>
            <a:ext cx="15304086" cy="5158129"/>
          </a:xfrm>
          <a:prstGeom prst="rect">
            <a:avLst/>
          </a:prstGeom>
        </p:spPr>
        <p:txBody>
          <a:bodyPr lIns="45719" tIns="45719" rIns="45719" bIns="45719"/>
          <a:lstStyle/>
          <a:p>
            <a:pPr marL="0" indent="0" algn="ctr" defTabSz="914400">
              <a:spcBef>
                <a:spcPts val="1000"/>
              </a:spcBef>
              <a:buSzTx/>
              <a:buNone/>
              <a:defRPr sz="7000">
                <a:latin typeface="Avenir Light"/>
                <a:ea typeface="Avenir Light"/>
                <a:cs typeface="Avenir Light"/>
                <a:sym typeface="Avenir Light"/>
              </a:defRPr>
            </a:pPr>
            <a:r>
              <a:rPr>
                <a:latin typeface="Avenir Heavy"/>
                <a:ea typeface="Avenir Heavy"/>
                <a:cs typeface="Avenir Heavy"/>
                <a:sym typeface="Avenir Heavy"/>
              </a:rPr>
              <a:t>Kansas Corn STEM</a:t>
            </a:r>
            <a:r>
              <a:t> - </a:t>
            </a:r>
            <a:r>
              <a:rPr u="sng">
                <a:solidFill>
                  <a:srgbClr val="0563C1"/>
                </a:solidFill>
                <a:uFill>
                  <a:solidFill>
                    <a:srgbClr val="0563C1"/>
                  </a:solidFill>
                </a:uFill>
                <a:hlinkClick r:id="rId3"/>
              </a:rPr>
              <a:t>kscorn.com</a:t>
            </a:r>
          </a:p>
          <a:p>
            <a:pPr marL="0" indent="0" algn="ctr" defTabSz="914400">
              <a:spcBef>
                <a:spcPts val="1000"/>
              </a:spcBef>
              <a:buSzTx/>
              <a:buNone/>
              <a:defRPr sz="7000">
                <a:latin typeface="Avenir Light"/>
                <a:ea typeface="Avenir Light"/>
                <a:cs typeface="Avenir Light"/>
                <a:sym typeface="Avenir Light"/>
              </a:defRPr>
            </a:pPr>
            <a:r>
              <a:t>Presenter: Christopher Remmich</a:t>
            </a:r>
          </a:p>
          <a:p>
            <a:pPr marL="0" indent="0" algn="ctr" defTabSz="914400">
              <a:spcBef>
                <a:spcPts val="1000"/>
              </a:spcBef>
              <a:buSzTx/>
              <a:buNone/>
              <a:defRPr sz="7000">
                <a:latin typeface="Avenir Light"/>
                <a:ea typeface="Avenir Light"/>
                <a:cs typeface="Avenir Light"/>
                <a:sym typeface="Avenir Light"/>
              </a:defRPr>
            </a:pPr>
            <a:r>
              <a:t>Garden City High School</a:t>
            </a:r>
          </a:p>
          <a:p>
            <a:pPr marL="0" indent="0" algn="ctr" defTabSz="914400">
              <a:spcBef>
                <a:spcPts val="1000"/>
              </a:spcBef>
              <a:buSzTx/>
              <a:buNone/>
              <a:defRPr sz="7000">
                <a:latin typeface="Avenir Light"/>
                <a:ea typeface="Avenir Light"/>
                <a:cs typeface="Avenir Light"/>
                <a:sym typeface="Avenir Light"/>
              </a:defRPr>
            </a:pPr>
            <a:r>
              <a:t>cremmich@gckschools.com</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14"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Joke</a:t>
            </a:r>
          </a:p>
        </p:txBody>
      </p:sp>
      <p:sp>
        <p:nvSpPr>
          <p:cNvPr id="215" name="Content Placeholder 2"/>
          <p:cNvSpPr txBox="1">
            <a:spLocks noGrp="1"/>
          </p:cNvSpPr>
          <p:nvPr>
            <p:ph type="body" sz="half" idx="1"/>
          </p:nvPr>
        </p:nvSpPr>
        <p:spPr>
          <a:xfrm>
            <a:off x="1904698" y="4001066"/>
            <a:ext cx="20574604" cy="6413501"/>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t>What does kansas corn and kansas basketball have in common?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18"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Answer</a:t>
            </a:r>
          </a:p>
        </p:txBody>
      </p:sp>
      <p:sp>
        <p:nvSpPr>
          <p:cNvPr id="219" name="Content Placeholder 2"/>
          <p:cNvSpPr txBox="1">
            <a:spLocks noGrp="1"/>
          </p:cNvSpPr>
          <p:nvPr>
            <p:ph type="body" sz="half" idx="1"/>
          </p:nvPr>
        </p:nvSpPr>
        <p:spPr>
          <a:xfrm>
            <a:off x="3130876" y="3227024"/>
            <a:ext cx="18122248" cy="7261952"/>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t>They are both better than what nebraska has to offer</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22"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Joke</a:t>
            </a:r>
          </a:p>
        </p:txBody>
      </p:sp>
      <p:sp>
        <p:nvSpPr>
          <p:cNvPr id="223" name="Content Placeholder 2"/>
          <p:cNvSpPr txBox="1">
            <a:spLocks noGrp="1"/>
          </p:cNvSpPr>
          <p:nvPr>
            <p:ph type="body" sz="half" idx="1"/>
          </p:nvPr>
        </p:nvSpPr>
        <p:spPr>
          <a:xfrm>
            <a:off x="3243438" y="2960201"/>
            <a:ext cx="17897124" cy="6413501"/>
          </a:xfrm>
          <a:prstGeom prst="rect">
            <a:avLst/>
          </a:prstGeom>
          <a:effectLst>
            <a:outerShdw blurRad="203200" dist="266700" dir="5400000" rotWithShape="0">
              <a:srgbClr val="000000">
                <a:alpha val="25762"/>
              </a:srgbClr>
            </a:outerShdw>
          </a:effectLst>
        </p:spPr>
        <p:txBody>
          <a:bodyPr>
            <a:normAutofit lnSpcReduction="10000"/>
          </a:bodyPr>
          <a:lstStyle>
            <a:lvl1pPr marL="0" indent="0">
              <a:buSzTx/>
              <a:buNone/>
              <a:defRPr sz="12200">
                <a:solidFill>
                  <a:srgbClr val="ED4922"/>
                </a:solidFill>
                <a:effectLst>
                  <a:outerShdw blurRad="38100" dist="25400" dir="20700000" rotWithShape="0">
                    <a:srgbClr val="000000"/>
                  </a:outerShdw>
                </a:effectLst>
              </a:defRPr>
            </a:lvl1pPr>
          </a:lstStyle>
          <a:p>
            <a:r>
              <a:rPr lang="en-US" dirty="0" smtClean="0"/>
              <a:t>W</a:t>
            </a:r>
            <a:r>
              <a:rPr dirty="0" smtClean="0"/>
              <a:t>hat </a:t>
            </a:r>
            <a:r>
              <a:rPr dirty="0"/>
              <a:t>do you call it when A carrot, some corn and a cucumber fall into the ocean?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26"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Answer</a:t>
            </a:r>
          </a:p>
        </p:txBody>
      </p:sp>
      <p:sp>
        <p:nvSpPr>
          <p:cNvPr id="227" name="Content Placeholder 2"/>
          <p:cNvSpPr txBox="1">
            <a:spLocks noGrp="1"/>
          </p:cNvSpPr>
          <p:nvPr>
            <p:ph type="body" sz="quarter" idx="1"/>
          </p:nvPr>
        </p:nvSpPr>
        <p:spPr>
          <a:xfrm>
            <a:off x="7707491" y="3407842"/>
            <a:ext cx="6573926" cy="1852901"/>
          </a:xfrm>
          <a:prstGeom prst="rect">
            <a:avLst/>
          </a:prstGeom>
          <a:effectLst>
            <a:outerShdw blurRad="203200" dist="266700" dir="5400000" rotWithShape="0">
              <a:srgbClr val="000000">
                <a:alpha val="25762"/>
              </a:srgbClr>
            </a:outerShdw>
          </a:effectLst>
        </p:spPr>
        <p:txBody>
          <a:bodyPr>
            <a:normAutofit lnSpcReduction="10000"/>
          </a:bodyPr>
          <a:lstStyle>
            <a:lvl1pPr marL="0" indent="0">
              <a:buSzTx/>
              <a:buNone/>
              <a:defRPr sz="12200">
                <a:solidFill>
                  <a:srgbClr val="ED4922"/>
                </a:solidFill>
                <a:effectLst>
                  <a:outerShdw blurRad="38100" dist="25400" dir="20700000" rotWithShape="0">
                    <a:srgbClr val="000000"/>
                  </a:outerShdw>
                </a:effectLst>
              </a:defRPr>
            </a:lvl1pPr>
          </a:lstStyle>
          <a:p>
            <a:r>
              <a:t>C food</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30"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Joke</a:t>
            </a:r>
          </a:p>
        </p:txBody>
      </p:sp>
      <p:sp>
        <p:nvSpPr>
          <p:cNvPr id="231" name="Content Placeholder 2"/>
          <p:cNvSpPr txBox="1">
            <a:spLocks noGrp="1"/>
          </p:cNvSpPr>
          <p:nvPr>
            <p:ph type="body" sz="half" idx="1"/>
          </p:nvPr>
        </p:nvSpPr>
        <p:spPr>
          <a:xfrm>
            <a:off x="1904698" y="2960201"/>
            <a:ext cx="20574604" cy="6413501"/>
          </a:xfrm>
          <a:prstGeom prst="rect">
            <a:avLst/>
          </a:prstGeom>
          <a:effectLst>
            <a:outerShdw blurRad="203200" dist="266700" dir="5400000" rotWithShape="0">
              <a:srgbClr val="000000">
                <a:alpha val="25762"/>
              </a:srgbClr>
            </a:outerShdw>
          </a:effectLst>
        </p:spPr>
        <p:txBody>
          <a:bodyPr>
            <a:normAutofit lnSpcReduction="10000"/>
          </a:bodyPr>
          <a:lstStyle>
            <a:lvl1pPr marL="0" indent="0">
              <a:buSzTx/>
              <a:buNone/>
              <a:defRPr sz="12200">
                <a:solidFill>
                  <a:srgbClr val="ED4922"/>
                </a:solidFill>
                <a:effectLst>
                  <a:outerShdw blurRad="38100" dist="25400" dir="20700000" rotWithShape="0">
                    <a:srgbClr val="000000"/>
                  </a:outerShdw>
                </a:effectLst>
              </a:defRPr>
            </a:lvl1pPr>
          </a:lstStyle>
          <a:p>
            <a:r>
              <a:t>What happens when you take off your shoes next to the campfire while eating corn chips?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34"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Answer</a:t>
            </a:r>
          </a:p>
        </p:txBody>
      </p:sp>
      <p:sp>
        <p:nvSpPr>
          <p:cNvPr id="235" name="Content Placeholder 2"/>
          <p:cNvSpPr txBox="1">
            <a:spLocks noGrp="1"/>
          </p:cNvSpPr>
          <p:nvPr>
            <p:ph type="body" idx="1"/>
          </p:nvPr>
        </p:nvSpPr>
        <p:spPr>
          <a:xfrm>
            <a:off x="2617016" y="3461933"/>
            <a:ext cx="19149968" cy="7261951"/>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t>you get Tostitoes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38"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Joke</a:t>
            </a:r>
          </a:p>
        </p:txBody>
      </p:sp>
      <p:sp>
        <p:nvSpPr>
          <p:cNvPr id="239" name="Content Placeholder 2"/>
          <p:cNvSpPr txBox="1">
            <a:spLocks noGrp="1"/>
          </p:cNvSpPr>
          <p:nvPr>
            <p:ph type="body" sz="half" idx="1"/>
          </p:nvPr>
        </p:nvSpPr>
        <p:spPr>
          <a:xfrm>
            <a:off x="1904698" y="3406070"/>
            <a:ext cx="20574604" cy="6413501"/>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t>I always love telling jokes about corn having eyeballs...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42"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Answer</a:t>
            </a:r>
          </a:p>
        </p:txBody>
      </p:sp>
      <p:sp>
        <p:nvSpPr>
          <p:cNvPr id="243" name="Content Placeholder 2"/>
          <p:cNvSpPr txBox="1">
            <a:spLocks noGrp="1"/>
          </p:cNvSpPr>
          <p:nvPr>
            <p:ph type="body" idx="1"/>
          </p:nvPr>
        </p:nvSpPr>
        <p:spPr>
          <a:xfrm>
            <a:off x="2617016" y="3227024"/>
            <a:ext cx="19149968" cy="7261952"/>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rPr dirty="0"/>
              <a:t>But they keep getting </a:t>
            </a:r>
            <a:r>
              <a:rPr lang="en-US" dirty="0" smtClean="0"/>
              <a:t>c</a:t>
            </a:r>
            <a:r>
              <a:rPr dirty="0" smtClean="0"/>
              <a:t>ornea </a:t>
            </a:r>
            <a:r>
              <a:rPr dirty="0"/>
              <a:t>and cornea</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46"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Joke</a:t>
            </a:r>
          </a:p>
        </p:txBody>
      </p:sp>
      <p:sp>
        <p:nvSpPr>
          <p:cNvPr id="247" name="Content Placeholder 2"/>
          <p:cNvSpPr txBox="1">
            <a:spLocks noGrp="1"/>
          </p:cNvSpPr>
          <p:nvPr>
            <p:ph type="body" sz="half" idx="1"/>
          </p:nvPr>
        </p:nvSpPr>
        <p:spPr>
          <a:xfrm>
            <a:off x="3953376" y="2960201"/>
            <a:ext cx="16477248" cy="6413501"/>
          </a:xfrm>
          <a:prstGeom prst="rect">
            <a:avLst/>
          </a:prstGeom>
          <a:effectLst>
            <a:outerShdw blurRad="203200" dist="266700" dir="5400000" rotWithShape="0">
              <a:srgbClr val="000000">
                <a:alpha val="25762"/>
              </a:srgbClr>
            </a:outerShdw>
          </a:effectLst>
        </p:spPr>
        <p:txBody>
          <a:bodyPr>
            <a:normAutofit lnSpcReduction="10000"/>
          </a:bodyPr>
          <a:lstStyle>
            <a:lvl1pPr marL="0" indent="0">
              <a:buSzTx/>
              <a:buNone/>
              <a:defRPr sz="12200">
                <a:solidFill>
                  <a:srgbClr val="ED4922"/>
                </a:solidFill>
                <a:effectLst>
                  <a:outerShdw blurRad="38100" dist="25400" dir="20700000" rotWithShape="0">
                    <a:srgbClr val="000000"/>
                  </a:outerShdw>
                </a:effectLst>
              </a:defRPr>
            </a:lvl1pPr>
          </a:lstStyle>
          <a:p>
            <a:r>
              <a:rPr dirty="0"/>
              <a:t>Why did they plant wheat next to </a:t>
            </a:r>
            <a:r>
              <a:rPr lang="en-US" dirty="0" smtClean="0"/>
              <a:t>M</a:t>
            </a:r>
            <a:r>
              <a:rPr dirty="0" smtClean="0"/>
              <a:t>ike </a:t>
            </a:r>
            <a:r>
              <a:rPr lang="en-US" dirty="0" smtClean="0"/>
              <a:t>T</a:t>
            </a:r>
            <a:r>
              <a:rPr dirty="0" smtClean="0"/>
              <a:t>yson’s </a:t>
            </a:r>
            <a:r>
              <a:rPr dirty="0"/>
              <a:t>house instead of corn?</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50"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Answer</a:t>
            </a:r>
          </a:p>
        </p:txBody>
      </p:sp>
      <p:sp>
        <p:nvSpPr>
          <p:cNvPr id="251" name="Content Placeholder 2"/>
          <p:cNvSpPr txBox="1">
            <a:spLocks noGrp="1"/>
          </p:cNvSpPr>
          <p:nvPr>
            <p:ph type="body" sz="half" idx="1"/>
          </p:nvPr>
        </p:nvSpPr>
        <p:spPr>
          <a:xfrm>
            <a:off x="3752916" y="3227024"/>
            <a:ext cx="14876819" cy="7261952"/>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t>They were afraid he would eat all of the ears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2" name="Goals - Corn-ucopia"/>
          <p:cNvSpPr txBox="1">
            <a:spLocks noGrp="1"/>
          </p:cNvSpPr>
          <p:nvPr>
            <p:ph type="title" idx="4294967295"/>
          </p:nvPr>
        </p:nvSpPr>
        <p:spPr>
          <a:xfrm>
            <a:off x="1478764" y="337350"/>
            <a:ext cx="21426472" cy="1627446"/>
          </a:xfrm>
          <a:prstGeom prst="rect">
            <a:avLst/>
          </a:prstGeom>
        </p:spPr>
        <p:txBody>
          <a:bodyPr lIns="45719" tIns="45719" rIns="45719" bIns="45719" anchor="ctr"/>
          <a:lstStyle>
            <a:lvl1pPr algn="ctr" defTabSz="914400">
              <a:lnSpc>
                <a:spcPct val="90000"/>
              </a:lnSpc>
              <a:defRPr sz="8000" b="0" spc="0">
                <a:solidFill>
                  <a:srgbClr val="67AC39"/>
                </a:solidFill>
                <a:latin typeface="Avenir Heavy"/>
                <a:ea typeface="Avenir Heavy"/>
                <a:cs typeface="Avenir Heavy"/>
                <a:sym typeface="Avenir Heavy"/>
              </a:defRPr>
            </a:lvl1pPr>
          </a:lstStyle>
          <a:p>
            <a:r>
              <a:t>Goals - Corn-ucopia </a:t>
            </a:r>
          </a:p>
        </p:txBody>
      </p:sp>
      <p:sp>
        <p:nvSpPr>
          <p:cNvPr id="183" name="Overall - Learn about the copious amounts of different activities to introduce your students to the science of corn and agriculture…"/>
          <p:cNvSpPr txBox="1">
            <a:spLocks noGrp="1"/>
          </p:cNvSpPr>
          <p:nvPr>
            <p:ph type="body" idx="4294967295"/>
          </p:nvPr>
        </p:nvSpPr>
        <p:spPr>
          <a:xfrm>
            <a:off x="661799" y="2348717"/>
            <a:ext cx="23060402" cy="9018566"/>
          </a:xfrm>
          <a:prstGeom prst="rect">
            <a:avLst/>
          </a:prstGeom>
        </p:spPr>
        <p:txBody>
          <a:bodyPr lIns="45719" tIns="45719" rIns="45719" bIns="45719"/>
          <a:lstStyle/>
          <a:p>
            <a:pPr marL="391885" indent="-391885" defTabSz="914400">
              <a:lnSpc>
                <a:spcPct val="175000"/>
              </a:lnSpc>
              <a:spcBef>
                <a:spcPts val="1000"/>
              </a:spcBef>
              <a:buSzPct val="100000"/>
              <a:buFont typeface="Arial"/>
              <a:defRPr>
                <a:latin typeface="Avenir Light"/>
                <a:ea typeface="Avenir Light"/>
                <a:cs typeface="Avenir Light"/>
                <a:sym typeface="Avenir Light"/>
              </a:defRPr>
            </a:pPr>
            <a:r>
              <a:rPr>
                <a:latin typeface="Avenir Heavy"/>
                <a:ea typeface="Avenir Heavy"/>
                <a:cs typeface="Avenir Heavy"/>
                <a:sym typeface="Avenir Heavy"/>
              </a:rPr>
              <a:t>Overall</a:t>
            </a:r>
            <a:r>
              <a:t> - Learn about the copious amounts of different activities to </a:t>
            </a:r>
            <a:r>
              <a:rPr>
                <a:latin typeface="Avenir Heavy"/>
                <a:ea typeface="Avenir Heavy"/>
                <a:cs typeface="Avenir Heavy"/>
                <a:sym typeface="Avenir Heavy"/>
              </a:rPr>
              <a:t>introduce</a:t>
            </a:r>
            <a:r>
              <a:t> your students to the </a:t>
            </a:r>
            <a:r>
              <a:rPr>
                <a:latin typeface="Avenir Heavy"/>
                <a:ea typeface="Avenir Heavy"/>
                <a:cs typeface="Avenir Heavy"/>
                <a:sym typeface="Avenir Heavy"/>
              </a:rPr>
              <a:t>science of corn and agriculture</a:t>
            </a:r>
          </a:p>
          <a:p>
            <a:pPr marL="391885" indent="-391885" defTabSz="914400">
              <a:lnSpc>
                <a:spcPct val="175000"/>
              </a:lnSpc>
              <a:spcBef>
                <a:spcPts val="1000"/>
              </a:spcBef>
              <a:buSzPct val="100000"/>
              <a:buFont typeface="Arial"/>
              <a:defRPr>
                <a:latin typeface="Avenir Light"/>
                <a:ea typeface="Avenir Light"/>
                <a:cs typeface="Avenir Light"/>
                <a:sym typeface="Avenir Light"/>
              </a:defRPr>
            </a:pPr>
            <a:r>
              <a:t>Learn the </a:t>
            </a:r>
            <a:r>
              <a:rPr>
                <a:latin typeface="Avenir Heavy"/>
                <a:ea typeface="Avenir Heavy"/>
                <a:cs typeface="Avenir Heavy"/>
                <a:sym typeface="Avenir Heavy"/>
              </a:rPr>
              <a:t>characteristics of 8 different types of corn</a:t>
            </a:r>
          </a:p>
          <a:p>
            <a:pPr marL="391885" indent="-391885" defTabSz="914400">
              <a:lnSpc>
                <a:spcPct val="175000"/>
              </a:lnSpc>
              <a:spcBef>
                <a:spcPts val="1000"/>
              </a:spcBef>
              <a:buSzPct val="100000"/>
              <a:buFont typeface="Arial"/>
              <a:defRPr>
                <a:latin typeface="Avenir Light"/>
                <a:ea typeface="Avenir Light"/>
                <a:cs typeface="Avenir Light"/>
                <a:sym typeface="Avenir Light"/>
              </a:defRPr>
            </a:pPr>
            <a:r>
              <a:rPr>
                <a:latin typeface="Avenir Heavy"/>
                <a:ea typeface="Avenir Heavy"/>
                <a:cs typeface="Avenir Heavy"/>
                <a:sym typeface="Avenir Heavy"/>
              </a:rPr>
              <a:t>Identify </a:t>
            </a:r>
            <a:r>
              <a:t>the main structures of a corn plant</a:t>
            </a:r>
          </a:p>
          <a:p>
            <a:pPr marL="391885" indent="-391885" defTabSz="914400">
              <a:lnSpc>
                <a:spcPct val="175000"/>
              </a:lnSpc>
              <a:spcBef>
                <a:spcPts val="1000"/>
              </a:spcBef>
              <a:buSzPct val="100000"/>
              <a:buFont typeface="Arial"/>
              <a:defRPr>
                <a:latin typeface="Avenir Light"/>
                <a:ea typeface="Avenir Light"/>
                <a:cs typeface="Avenir Light"/>
                <a:sym typeface="Avenir Light"/>
              </a:defRPr>
            </a:pPr>
            <a:r>
              <a:rPr>
                <a:latin typeface="Avenir Heavy"/>
                <a:ea typeface="Avenir Heavy"/>
                <a:cs typeface="Avenir Heavy"/>
                <a:sym typeface="Avenir Heavy"/>
              </a:rPr>
              <a:t>Explore an ear of corn</a:t>
            </a:r>
            <a:r>
              <a:t> using qualitative and quantitative analysis</a:t>
            </a:r>
          </a:p>
          <a:p>
            <a:pPr marL="391885" indent="-391885" defTabSz="914400">
              <a:lnSpc>
                <a:spcPct val="175000"/>
              </a:lnSpc>
              <a:spcBef>
                <a:spcPts val="1000"/>
              </a:spcBef>
              <a:buSzPct val="100000"/>
              <a:buFont typeface="Arial"/>
              <a:defRPr>
                <a:latin typeface="Avenir Light"/>
                <a:ea typeface="Avenir Light"/>
                <a:cs typeface="Avenir Light"/>
                <a:sym typeface="Avenir Light"/>
              </a:defRPr>
            </a:pPr>
            <a:r>
              <a:t>Identify the different corn growth stages with the </a:t>
            </a:r>
            <a:r>
              <a:rPr>
                <a:latin typeface="Avenir Heavy"/>
                <a:ea typeface="Avenir Heavy"/>
                <a:cs typeface="Avenir Heavy"/>
                <a:sym typeface="Avenir Heavy"/>
              </a:rPr>
              <a:t>Leaf Collar Dissection Method</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54"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JOKE!</a:t>
            </a:r>
          </a:p>
        </p:txBody>
      </p:sp>
      <p:sp>
        <p:nvSpPr>
          <p:cNvPr id="255" name="Content Placeholder 2"/>
          <p:cNvSpPr txBox="1">
            <a:spLocks noGrp="1"/>
          </p:cNvSpPr>
          <p:nvPr>
            <p:ph type="body" sz="half" idx="1"/>
          </p:nvPr>
        </p:nvSpPr>
        <p:spPr>
          <a:xfrm>
            <a:off x="1884660" y="3956050"/>
            <a:ext cx="20614680" cy="3697884"/>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t>How much does a pirate pay for an ear of corn?</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58"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Answer</a:t>
            </a:r>
          </a:p>
        </p:txBody>
      </p:sp>
      <p:sp>
        <p:nvSpPr>
          <p:cNvPr id="259" name="Content Placeholder 2"/>
          <p:cNvSpPr txBox="1">
            <a:spLocks noGrp="1"/>
          </p:cNvSpPr>
          <p:nvPr>
            <p:ph type="body" sz="quarter" idx="1"/>
          </p:nvPr>
        </p:nvSpPr>
        <p:spPr>
          <a:xfrm>
            <a:off x="2720875" y="4362450"/>
            <a:ext cx="18942250" cy="2651126"/>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t>Answer: A buccaneer</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62"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Joke</a:t>
            </a:r>
          </a:p>
        </p:txBody>
      </p:sp>
      <p:sp>
        <p:nvSpPr>
          <p:cNvPr id="263" name="Content Placeholder 2"/>
          <p:cNvSpPr txBox="1">
            <a:spLocks noGrp="1"/>
          </p:cNvSpPr>
          <p:nvPr>
            <p:ph type="body" sz="half" idx="1"/>
          </p:nvPr>
        </p:nvSpPr>
        <p:spPr>
          <a:xfrm>
            <a:off x="1904698" y="4001066"/>
            <a:ext cx="20574604" cy="6413501"/>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t>I am writing a TV show about two ears of corn that are cops......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66"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Answer</a:t>
            </a:r>
          </a:p>
        </p:txBody>
      </p:sp>
      <p:sp>
        <p:nvSpPr>
          <p:cNvPr id="267" name="Content Placeholder 2"/>
          <p:cNvSpPr txBox="1">
            <a:spLocks noGrp="1"/>
          </p:cNvSpPr>
          <p:nvPr>
            <p:ph type="body" sz="quarter" idx="1"/>
          </p:nvPr>
        </p:nvSpPr>
        <p:spPr>
          <a:xfrm>
            <a:off x="3259341" y="3786476"/>
            <a:ext cx="17865318" cy="3583797"/>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t>It’s called STARCHsky and Husk</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70" name="Title 1"/>
          <p:cNvSpPr txBox="1">
            <a:spLocks noGrp="1"/>
          </p:cNvSpPr>
          <p:nvPr>
            <p:ph type="title"/>
          </p:nvPr>
        </p:nvSpPr>
        <p:spPr>
          <a:xfrm>
            <a:off x="1676400" y="703204"/>
            <a:ext cx="21031200" cy="2651127"/>
          </a:xfrm>
          <a:prstGeom prst="rect">
            <a:avLst/>
          </a:prstGeom>
          <a:effectLst>
            <a:outerShdw blurRad="76200" dist="139700" dir="5400000" rotWithShape="0">
              <a:srgbClr val="000000">
                <a:alpha val="18238"/>
              </a:srgbClr>
            </a:outerShdw>
          </a:effectLst>
        </p:spPr>
        <p:txBody>
          <a:bodyPr>
            <a:normAutofit fontScale="90000"/>
          </a:bodyPr>
          <a:lstStyle/>
          <a:p>
            <a:pPr defTabSz="1810511">
              <a:defRPr sz="9900" b="1">
                <a:latin typeface="Copperplate"/>
                <a:ea typeface="Copperplate"/>
                <a:cs typeface="Copperplate"/>
                <a:sym typeface="Copperplate"/>
              </a:defRPr>
            </a:pPr>
            <a:r>
              <a:t>Well Done!</a:t>
            </a:r>
          </a:p>
          <a:p>
            <a:pPr defTabSz="1810511">
              <a:defRPr sz="9900" b="1">
                <a:latin typeface="Copperplate"/>
                <a:ea typeface="Copperplate"/>
                <a:cs typeface="Copperplate"/>
                <a:sym typeface="Copperplate"/>
              </a:defRPr>
            </a:pPr>
            <a:r>
              <a:t>You all deserve.........</a:t>
            </a:r>
          </a:p>
        </p:txBody>
      </p:sp>
      <p:sp>
        <p:nvSpPr>
          <p:cNvPr id="271" name="Title 1"/>
          <p:cNvSpPr/>
          <p:nvPr/>
        </p:nvSpPr>
        <p:spPr>
          <a:xfrm>
            <a:off x="1676400" y="8778962"/>
            <a:ext cx="21031200" cy="2651127"/>
          </a:xfrm>
          <a:prstGeom prst="rect">
            <a:avLst/>
          </a:prstGeom>
          <a:ln w="12700">
            <a:miter lim="400000"/>
          </a:ln>
          <a:effectLst>
            <a:outerShdw blurRad="76200" dist="139700" dir="5400000" rotWithShape="0">
              <a:srgbClr val="000000">
                <a:alpha val="1823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algn="l" defTabSz="1828800">
              <a:lnSpc>
                <a:spcPct val="90000"/>
              </a:lnSpc>
              <a:defRPr sz="10000" b="1">
                <a:solidFill>
                  <a:srgbClr val="47954A"/>
                </a:solidFill>
                <a:latin typeface="Copperplate"/>
                <a:ea typeface="Copperplate"/>
                <a:cs typeface="Copperplate"/>
                <a:sym typeface="Copperplate"/>
              </a:defRPr>
            </a:lvl1pPr>
          </a:lstStyle>
          <a:p>
            <a:r>
              <a:t>Some corn dogs!</a:t>
            </a:r>
          </a:p>
        </p:txBody>
      </p:sp>
      <p:pic>
        <p:nvPicPr>
          <p:cNvPr id="272" name="154E9CA1-53E8-4C11-946A-58BBC7D6B299-L0-001.png" descr="154E9CA1-53E8-4C11-946A-58BBC7D6B299-L0-001.png"/>
          <p:cNvPicPr>
            <a:picLocks noChangeAspect="1"/>
          </p:cNvPicPr>
          <p:nvPr/>
        </p:nvPicPr>
        <p:blipFill>
          <a:blip r:embed="rId3">
            <a:extLst/>
          </a:blip>
          <a:srcRect l="6285" t="38351" r="60485" b="24746"/>
          <a:stretch>
            <a:fillRect/>
          </a:stretch>
        </p:blipFill>
        <p:spPr>
          <a:xfrm>
            <a:off x="1709259" y="3825594"/>
            <a:ext cx="6077070" cy="5061520"/>
          </a:xfrm>
          <a:prstGeom prst="rect">
            <a:avLst/>
          </a:prstGeom>
          <a:ln w="12700">
            <a:miter lim="400000"/>
          </a:ln>
        </p:spPr>
      </p:pic>
      <p:pic>
        <p:nvPicPr>
          <p:cNvPr id="273" name="C972E3DD-B1C8-4C72-B9EB-262C2A88E351-L0-001.png" descr="C972E3DD-B1C8-4C72-B9EB-262C2A88E351-L0-001.png"/>
          <p:cNvPicPr>
            <a:picLocks noChangeAspect="1"/>
          </p:cNvPicPr>
          <p:nvPr/>
        </p:nvPicPr>
        <p:blipFill>
          <a:blip r:embed="rId4">
            <a:extLst/>
          </a:blip>
          <a:srcRect l="6087" t="37544" r="54674" b="40825"/>
          <a:stretch>
            <a:fillRect/>
          </a:stretch>
        </p:blipFill>
        <p:spPr>
          <a:xfrm>
            <a:off x="8083468" y="4583279"/>
            <a:ext cx="7175799" cy="2966735"/>
          </a:xfrm>
          <a:custGeom>
            <a:avLst/>
            <a:gdLst/>
            <a:ahLst/>
            <a:cxnLst>
              <a:cxn ang="0">
                <a:pos x="wd2" y="hd2"/>
              </a:cxn>
              <a:cxn ang="5400000">
                <a:pos x="wd2" y="hd2"/>
              </a:cxn>
              <a:cxn ang="10800000">
                <a:pos x="wd2" y="hd2"/>
              </a:cxn>
              <a:cxn ang="16200000">
                <a:pos x="wd2" y="hd2"/>
              </a:cxn>
            </a:cxnLst>
            <a:rect l="0" t="0" r="r" b="b"/>
            <a:pathLst>
              <a:path w="21484" h="21489" extrusionOk="0">
                <a:moveTo>
                  <a:pt x="3217" y="0"/>
                </a:moveTo>
                <a:lnTo>
                  <a:pt x="2666" y="1412"/>
                </a:lnTo>
                <a:lnTo>
                  <a:pt x="2115" y="2826"/>
                </a:lnTo>
                <a:lnTo>
                  <a:pt x="1756" y="2602"/>
                </a:lnTo>
                <a:cubicBezTo>
                  <a:pt x="1559" y="2478"/>
                  <a:pt x="1335" y="2331"/>
                  <a:pt x="1257" y="2277"/>
                </a:cubicBezTo>
                <a:cubicBezTo>
                  <a:pt x="1024" y="2113"/>
                  <a:pt x="1087" y="2801"/>
                  <a:pt x="1371" y="3510"/>
                </a:cubicBezTo>
                <a:lnTo>
                  <a:pt x="1627" y="4151"/>
                </a:lnTo>
                <a:lnTo>
                  <a:pt x="1149" y="4683"/>
                </a:lnTo>
                <a:cubicBezTo>
                  <a:pt x="885" y="4975"/>
                  <a:pt x="585" y="5198"/>
                  <a:pt x="482" y="5177"/>
                </a:cubicBezTo>
                <a:cubicBezTo>
                  <a:pt x="141" y="5111"/>
                  <a:pt x="-39" y="5491"/>
                  <a:pt x="7" y="6184"/>
                </a:cubicBezTo>
                <a:cubicBezTo>
                  <a:pt x="80" y="7299"/>
                  <a:pt x="541" y="11187"/>
                  <a:pt x="672" y="11798"/>
                </a:cubicBezTo>
                <a:cubicBezTo>
                  <a:pt x="795" y="12373"/>
                  <a:pt x="1073" y="13158"/>
                  <a:pt x="1153" y="13158"/>
                </a:cubicBezTo>
                <a:cubicBezTo>
                  <a:pt x="1228" y="13158"/>
                  <a:pt x="1512" y="11637"/>
                  <a:pt x="1605" y="10743"/>
                </a:cubicBezTo>
                <a:cubicBezTo>
                  <a:pt x="1712" y="9711"/>
                  <a:pt x="1891" y="9208"/>
                  <a:pt x="1971" y="9711"/>
                </a:cubicBezTo>
                <a:cubicBezTo>
                  <a:pt x="1998" y="9884"/>
                  <a:pt x="1980" y="10599"/>
                  <a:pt x="1929" y="11301"/>
                </a:cubicBezTo>
                <a:cubicBezTo>
                  <a:pt x="1837" y="12585"/>
                  <a:pt x="1884" y="14443"/>
                  <a:pt x="2015" y="14638"/>
                </a:cubicBezTo>
                <a:cubicBezTo>
                  <a:pt x="2053" y="14696"/>
                  <a:pt x="2085" y="14909"/>
                  <a:pt x="2085" y="15110"/>
                </a:cubicBezTo>
                <a:cubicBezTo>
                  <a:pt x="2085" y="15488"/>
                  <a:pt x="2764" y="17263"/>
                  <a:pt x="2908" y="17263"/>
                </a:cubicBezTo>
                <a:cubicBezTo>
                  <a:pt x="2953" y="17263"/>
                  <a:pt x="3078" y="17433"/>
                  <a:pt x="3186" y="17639"/>
                </a:cubicBezTo>
                <a:cubicBezTo>
                  <a:pt x="3295" y="17846"/>
                  <a:pt x="3538" y="18069"/>
                  <a:pt x="3726" y="18137"/>
                </a:cubicBezTo>
                <a:cubicBezTo>
                  <a:pt x="4355" y="18364"/>
                  <a:pt x="4776" y="18726"/>
                  <a:pt x="4887" y="19134"/>
                </a:cubicBezTo>
                <a:cubicBezTo>
                  <a:pt x="4982" y="19485"/>
                  <a:pt x="4974" y="19652"/>
                  <a:pt x="4827" y="20385"/>
                </a:cubicBezTo>
                <a:cubicBezTo>
                  <a:pt x="4696" y="21040"/>
                  <a:pt x="4681" y="21264"/>
                  <a:pt x="4761" y="21382"/>
                </a:cubicBezTo>
                <a:cubicBezTo>
                  <a:pt x="4906" y="21600"/>
                  <a:pt x="5725" y="21463"/>
                  <a:pt x="5978" y="21178"/>
                </a:cubicBezTo>
                <a:cubicBezTo>
                  <a:pt x="6149" y="20985"/>
                  <a:pt x="6199" y="20766"/>
                  <a:pt x="6232" y="20057"/>
                </a:cubicBezTo>
                <a:cubicBezTo>
                  <a:pt x="6307" y="18452"/>
                  <a:pt x="6164" y="18525"/>
                  <a:pt x="9691" y="18344"/>
                </a:cubicBezTo>
                <a:cubicBezTo>
                  <a:pt x="10912" y="18281"/>
                  <a:pt x="12276" y="18179"/>
                  <a:pt x="12721" y="18117"/>
                </a:cubicBezTo>
                <a:cubicBezTo>
                  <a:pt x="14214" y="17909"/>
                  <a:pt x="14279" y="17926"/>
                  <a:pt x="14570" y="18608"/>
                </a:cubicBezTo>
                <a:cubicBezTo>
                  <a:pt x="14848" y="19261"/>
                  <a:pt x="15109" y="19388"/>
                  <a:pt x="15260" y="18947"/>
                </a:cubicBezTo>
                <a:cubicBezTo>
                  <a:pt x="15389" y="18571"/>
                  <a:pt x="16372" y="18332"/>
                  <a:pt x="16526" y="18640"/>
                </a:cubicBezTo>
                <a:cubicBezTo>
                  <a:pt x="16620" y="18829"/>
                  <a:pt x="16673" y="18783"/>
                  <a:pt x="16799" y="18410"/>
                </a:cubicBezTo>
                <a:cubicBezTo>
                  <a:pt x="16924" y="18038"/>
                  <a:pt x="16975" y="17995"/>
                  <a:pt x="17058" y="18191"/>
                </a:cubicBezTo>
                <a:cubicBezTo>
                  <a:pt x="17138" y="18382"/>
                  <a:pt x="17139" y="18489"/>
                  <a:pt x="17064" y="18671"/>
                </a:cubicBezTo>
                <a:cubicBezTo>
                  <a:pt x="16917" y="19025"/>
                  <a:pt x="16946" y="19208"/>
                  <a:pt x="17178" y="19422"/>
                </a:cubicBezTo>
                <a:cubicBezTo>
                  <a:pt x="17357" y="19586"/>
                  <a:pt x="17379" y="19698"/>
                  <a:pt x="17332" y="20149"/>
                </a:cubicBezTo>
                <a:cubicBezTo>
                  <a:pt x="17302" y="20441"/>
                  <a:pt x="17271" y="20762"/>
                  <a:pt x="17263" y="20862"/>
                </a:cubicBezTo>
                <a:cubicBezTo>
                  <a:pt x="17239" y="21176"/>
                  <a:pt x="17797" y="21350"/>
                  <a:pt x="18220" y="21161"/>
                </a:cubicBezTo>
                <a:cubicBezTo>
                  <a:pt x="18638" y="20975"/>
                  <a:pt x="18796" y="20662"/>
                  <a:pt x="19110" y="19407"/>
                </a:cubicBezTo>
                <a:cubicBezTo>
                  <a:pt x="19199" y="19051"/>
                  <a:pt x="19324" y="18565"/>
                  <a:pt x="19388" y="18327"/>
                </a:cubicBezTo>
                <a:cubicBezTo>
                  <a:pt x="19486" y="17964"/>
                  <a:pt x="19489" y="17769"/>
                  <a:pt x="19404" y="17139"/>
                </a:cubicBezTo>
                <a:cubicBezTo>
                  <a:pt x="19307" y="16425"/>
                  <a:pt x="19317" y="16312"/>
                  <a:pt x="19590" y="15049"/>
                </a:cubicBezTo>
                <a:cubicBezTo>
                  <a:pt x="19839" y="13900"/>
                  <a:pt x="19879" y="13531"/>
                  <a:pt x="19879" y="12384"/>
                </a:cubicBezTo>
                <a:lnTo>
                  <a:pt x="19879" y="11053"/>
                </a:lnTo>
                <a:lnTo>
                  <a:pt x="20245" y="10326"/>
                </a:lnTo>
                <a:cubicBezTo>
                  <a:pt x="21039" y="8752"/>
                  <a:pt x="21561" y="5894"/>
                  <a:pt x="21475" y="3591"/>
                </a:cubicBezTo>
                <a:cubicBezTo>
                  <a:pt x="21433" y="2472"/>
                  <a:pt x="21059" y="69"/>
                  <a:pt x="20962" y="302"/>
                </a:cubicBezTo>
                <a:cubicBezTo>
                  <a:pt x="20937" y="363"/>
                  <a:pt x="20996" y="995"/>
                  <a:pt x="21096" y="1705"/>
                </a:cubicBezTo>
                <a:cubicBezTo>
                  <a:pt x="21448" y="4230"/>
                  <a:pt x="21152" y="6691"/>
                  <a:pt x="20232" y="8871"/>
                </a:cubicBezTo>
                <a:lnTo>
                  <a:pt x="19785" y="9929"/>
                </a:lnTo>
                <a:lnTo>
                  <a:pt x="19528" y="9234"/>
                </a:lnTo>
                <a:cubicBezTo>
                  <a:pt x="18782" y="7210"/>
                  <a:pt x="18115" y="6712"/>
                  <a:pt x="16151" y="6707"/>
                </a:cubicBezTo>
                <a:cubicBezTo>
                  <a:pt x="15414" y="6705"/>
                  <a:pt x="14786" y="6644"/>
                  <a:pt x="14756" y="6572"/>
                </a:cubicBezTo>
                <a:cubicBezTo>
                  <a:pt x="14727" y="6500"/>
                  <a:pt x="14760" y="6284"/>
                  <a:pt x="14832" y="6092"/>
                </a:cubicBezTo>
                <a:cubicBezTo>
                  <a:pt x="14920" y="5858"/>
                  <a:pt x="14947" y="5572"/>
                  <a:pt x="14912" y="5235"/>
                </a:cubicBezTo>
                <a:cubicBezTo>
                  <a:pt x="14847" y="4609"/>
                  <a:pt x="14628" y="4373"/>
                  <a:pt x="14526" y="4815"/>
                </a:cubicBezTo>
                <a:cubicBezTo>
                  <a:pt x="14477" y="5026"/>
                  <a:pt x="14347" y="5137"/>
                  <a:pt x="14150" y="5137"/>
                </a:cubicBezTo>
                <a:cubicBezTo>
                  <a:pt x="13732" y="5137"/>
                  <a:pt x="13500" y="5586"/>
                  <a:pt x="13439" y="6514"/>
                </a:cubicBezTo>
                <a:cubicBezTo>
                  <a:pt x="13366" y="7606"/>
                  <a:pt x="13259" y="7754"/>
                  <a:pt x="12806" y="7382"/>
                </a:cubicBezTo>
                <a:cubicBezTo>
                  <a:pt x="12502" y="7132"/>
                  <a:pt x="12239" y="7098"/>
                  <a:pt x="11442" y="7207"/>
                </a:cubicBezTo>
                <a:cubicBezTo>
                  <a:pt x="10900" y="7281"/>
                  <a:pt x="10420" y="7406"/>
                  <a:pt x="10375" y="7486"/>
                </a:cubicBezTo>
                <a:cubicBezTo>
                  <a:pt x="10206" y="7788"/>
                  <a:pt x="9666" y="7871"/>
                  <a:pt x="7716" y="7891"/>
                </a:cubicBezTo>
                <a:lnTo>
                  <a:pt x="5704" y="7911"/>
                </a:lnTo>
                <a:lnTo>
                  <a:pt x="5306" y="6966"/>
                </a:lnTo>
                <a:lnTo>
                  <a:pt x="4908" y="6017"/>
                </a:lnTo>
                <a:lnTo>
                  <a:pt x="5135" y="5580"/>
                </a:lnTo>
                <a:cubicBezTo>
                  <a:pt x="5260" y="5338"/>
                  <a:pt x="5403" y="5141"/>
                  <a:pt x="5454" y="5140"/>
                </a:cubicBezTo>
                <a:cubicBezTo>
                  <a:pt x="5504" y="5140"/>
                  <a:pt x="5569" y="4997"/>
                  <a:pt x="5596" y="4824"/>
                </a:cubicBezTo>
                <a:cubicBezTo>
                  <a:pt x="5633" y="4592"/>
                  <a:pt x="5612" y="4539"/>
                  <a:pt x="5515" y="4628"/>
                </a:cubicBezTo>
                <a:cubicBezTo>
                  <a:pt x="5309" y="4820"/>
                  <a:pt x="4759" y="4333"/>
                  <a:pt x="4587" y="3806"/>
                </a:cubicBezTo>
                <a:cubicBezTo>
                  <a:pt x="4470" y="3446"/>
                  <a:pt x="4431" y="3013"/>
                  <a:pt x="4431" y="2084"/>
                </a:cubicBezTo>
                <a:cubicBezTo>
                  <a:pt x="4431" y="906"/>
                  <a:pt x="4419" y="830"/>
                  <a:pt x="4189" y="543"/>
                </a:cubicBezTo>
                <a:cubicBezTo>
                  <a:pt x="4057" y="377"/>
                  <a:pt x="3784" y="187"/>
                  <a:pt x="3583" y="121"/>
                </a:cubicBezTo>
                <a:lnTo>
                  <a:pt x="3217" y="0"/>
                </a:lnTo>
                <a:close/>
              </a:path>
            </a:pathLst>
          </a:custGeom>
          <a:ln w="12700">
            <a:miter lim="400000"/>
          </a:ln>
        </p:spPr>
      </p:pic>
      <p:pic>
        <p:nvPicPr>
          <p:cNvPr id="274" name="626C3DD9-D9AD-4CDC-A34E-83E3030816D7-L0-001.png" descr="626C3DD9-D9AD-4CDC-A34E-83E3030816D7-L0-001.png"/>
          <p:cNvPicPr>
            <a:picLocks noChangeAspect="1"/>
          </p:cNvPicPr>
          <p:nvPr/>
        </p:nvPicPr>
        <p:blipFill>
          <a:blip r:embed="rId5">
            <a:extLst/>
          </a:blip>
          <a:srcRect l="5841" t="35985" r="54643" b="26816"/>
          <a:stretch>
            <a:fillRect/>
          </a:stretch>
        </p:blipFill>
        <p:spPr>
          <a:xfrm>
            <a:off x="15556525" y="3515533"/>
            <a:ext cx="7226492" cy="5102089"/>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6" name="Introduction to Corn Article"/>
          <p:cNvSpPr txBox="1">
            <a:spLocks noGrp="1"/>
          </p:cNvSpPr>
          <p:nvPr>
            <p:ph type="title" idx="4294967295"/>
          </p:nvPr>
        </p:nvSpPr>
        <p:spPr>
          <a:xfrm>
            <a:off x="1478764" y="337350"/>
            <a:ext cx="21426472" cy="1627446"/>
          </a:xfrm>
          <a:prstGeom prst="rect">
            <a:avLst/>
          </a:prstGeom>
        </p:spPr>
        <p:txBody>
          <a:bodyPr lIns="45719" tIns="45719" rIns="45719" bIns="45719" anchor="ctr"/>
          <a:lstStyle>
            <a:lvl1pPr algn="ctr" defTabSz="914400">
              <a:lnSpc>
                <a:spcPct val="90000"/>
              </a:lnSpc>
              <a:defRPr sz="8000" b="0" spc="0">
                <a:solidFill>
                  <a:srgbClr val="67AC39"/>
                </a:solidFill>
                <a:latin typeface="Avenir Heavy"/>
                <a:ea typeface="Avenir Heavy"/>
                <a:cs typeface="Avenir Heavy"/>
                <a:sym typeface="Avenir Heavy"/>
              </a:defRPr>
            </a:lvl1pPr>
          </a:lstStyle>
          <a:p>
            <a:r>
              <a:t>Introduction to Corn Article</a:t>
            </a:r>
          </a:p>
        </p:txBody>
      </p:sp>
      <p:sp>
        <p:nvSpPr>
          <p:cNvPr id="277" name="Highlight 5 things you feel are the most important takeaways.…"/>
          <p:cNvSpPr txBox="1">
            <a:spLocks noGrp="1"/>
          </p:cNvSpPr>
          <p:nvPr>
            <p:ph type="body" idx="4294967295"/>
          </p:nvPr>
        </p:nvSpPr>
        <p:spPr>
          <a:xfrm>
            <a:off x="445437" y="2240536"/>
            <a:ext cx="23493126" cy="9234928"/>
          </a:xfrm>
          <a:prstGeom prst="rect">
            <a:avLst/>
          </a:prstGeom>
        </p:spPr>
        <p:txBody>
          <a:bodyPr lIns="45719" tIns="45719" rIns="45719" bIns="45719"/>
          <a:lstStyle/>
          <a:p>
            <a:pPr marL="470262" indent="-470262" defTabSz="877823">
              <a:lnSpc>
                <a:spcPct val="175000"/>
              </a:lnSpc>
              <a:spcBef>
                <a:spcPts val="900"/>
              </a:spcBef>
              <a:buSzPct val="100000"/>
              <a:buFont typeface="Arial"/>
              <a:defRPr sz="5760">
                <a:latin typeface="Avenir Light"/>
                <a:ea typeface="Avenir Light"/>
                <a:cs typeface="Avenir Light"/>
                <a:sym typeface="Avenir Light"/>
              </a:defRPr>
            </a:pPr>
            <a:r>
              <a:rPr>
                <a:latin typeface="Avenir Heavy"/>
                <a:ea typeface="Avenir Heavy"/>
                <a:cs typeface="Avenir Heavy"/>
                <a:sym typeface="Avenir Heavy"/>
              </a:rPr>
              <a:t>Highlight 5 things</a:t>
            </a:r>
            <a:r>
              <a:t> you feel are the </a:t>
            </a:r>
            <a:r>
              <a:rPr u="sng"/>
              <a:t>most important takeaways</a:t>
            </a:r>
            <a:r>
              <a:t>. </a:t>
            </a:r>
          </a:p>
          <a:p>
            <a:pPr marL="470262" indent="-470262" defTabSz="877823">
              <a:lnSpc>
                <a:spcPct val="175000"/>
              </a:lnSpc>
              <a:spcBef>
                <a:spcPts val="900"/>
              </a:spcBef>
              <a:buSzPct val="100000"/>
              <a:buFont typeface="Arial"/>
              <a:defRPr sz="5760">
                <a:latin typeface="Avenir Light"/>
                <a:ea typeface="Avenir Light"/>
                <a:cs typeface="Avenir Light"/>
                <a:sym typeface="Avenir Light"/>
              </a:defRPr>
            </a:pPr>
            <a:r>
              <a:t>Then.......</a:t>
            </a:r>
            <a:r>
              <a:rPr>
                <a:latin typeface="Avenir Heavy"/>
                <a:ea typeface="Avenir Heavy"/>
                <a:cs typeface="Avenir Heavy"/>
                <a:sym typeface="Avenir Heavy"/>
              </a:rPr>
              <a:t>fold your paper in half - hamburger style</a:t>
            </a:r>
            <a:r>
              <a:t> - and on the </a:t>
            </a:r>
            <a:r>
              <a:rPr>
                <a:latin typeface="Avenir Heavy"/>
                <a:ea typeface="Avenir Heavy"/>
                <a:cs typeface="Avenir Heavy"/>
                <a:sym typeface="Avenir Heavy"/>
              </a:rPr>
              <a:t>back of your paper..........draw</a:t>
            </a:r>
            <a:r>
              <a:t> (without using any words and without your neighbors seeing) the one thing you found to be </a:t>
            </a:r>
            <a:r>
              <a:rPr u="sng"/>
              <a:t>the most interesting</a:t>
            </a:r>
            <a:r>
              <a:t>.</a:t>
            </a:r>
          </a:p>
          <a:p>
            <a:pPr marL="470262" indent="-470262" defTabSz="877823">
              <a:lnSpc>
                <a:spcPct val="175000"/>
              </a:lnSpc>
              <a:spcBef>
                <a:spcPts val="900"/>
              </a:spcBef>
              <a:buSzPct val="100000"/>
              <a:buFont typeface="Arial"/>
              <a:defRPr sz="5760">
                <a:latin typeface="Avenir Light"/>
                <a:ea typeface="Avenir Light"/>
                <a:cs typeface="Avenir Light"/>
                <a:sym typeface="Avenir Light"/>
              </a:defRPr>
            </a:pPr>
            <a:r>
              <a:t>When finished, </a:t>
            </a:r>
            <a:r>
              <a:rPr>
                <a:latin typeface="Avenir Heavy"/>
                <a:ea typeface="Avenir Heavy"/>
                <a:cs typeface="Avenir Heavy"/>
                <a:sym typeface="Avenir Heavy"/>
              </a:rPr>
              <a:t>fold it closed </a:t>
            </a:r>
            <a:r>
              <a:t>and wait until further instructions.</a:t>
            </a:r>
          </a:p>
        </p:txBody>
      </p:sp>
      <p:sp>
        <p:nvSpPr>
          <p:cNvPr id="278" name="5 - 7 minutes"/>
          <p:cNvSpPr txBox="1"/>
          <p:nvPr/>
        </p:nvSpPr>
        <p:spPr>
          <a:xfrm>
            <a:off x="18311090" y="11507797"/>
            <a:ext cx="5392396" cy="1019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000" b="1">
                <a:solidFill>
                  <a:srgbClr val="E22400"/>
                </a:solidFill>
              </a:defRPr>
            </a:lvl1pPr>
          </a:lstStyle>
          <a:p>
            <a:r>
              <a:t>5 - 7 minutes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0" name="Introduction to Corn - Article with Kahoot!"/>
          <p:cNvSpPr txBox="1"/>
          <p:nvPr/>
        </p:nvSpPr>
        <p:spPr>
          <a:xfrm>
            <a:off x="1478764" y="328175"/>
            <a:ext cx="21426472" cy="1627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914400">
              <a:lnSpc>
                <a:spcPct val="90000"/>
              </a:lnSpc>
              <a:defRPr sz="8000">
                <a:solidFill>
                  <a:srgbClr val="67AC39"/>
                </a:solidFill>
                <a:latin typeface="Avenir Heavy"/>
                <a:ea typeface="Avenir Heavy"/>
                <a:cs typeface="Avenir Heavy"/>
                <a:sym typeface="Avenir Heavy"/>
              </a:defRPr>
            </a:lvl1pPr>
          </a:lstStyle>
          <a:p>
            <a:r>
              <a:t>Introduction to Corn - Article with Kahoot!</a:t>
            </a:r>
          </a:p>
        </p:txBody>
      </p:sp>
      <p:sp>
        <p:nvSpPr>
          <p:cNvPr id="281" name="A. Start a class discussion:…"/>
          <p:cNvSpPr txBox="1">
            <a:spLocks noGrp="1"/>
          </p:cNvSpPr>
          <p:nvPr>
            <p:ph type="body" sz="half" idx="4294967295"/>
          </p:nvPr>
        </p:nvSpPr>
        <p:spPr>
          <a:xfrm>
            <a:off x="751948" y="2319771"/>
            <a:ext cx="9413101" cy="9076458"/>
          </a:xfrm>
          <a:prstGeom prst="rect">
            <a:avLst/>
          </a:prstGeom>
          <a:ln w="63500">
            <a:solidFill>
              <a:srgbClr val="FFCF58"/>
            </a:solidFill>
          </a:ln>
        </p:spPr>
        <p:txBody>
          <a:bodyPr lIns="127000" tIns="127000" rIns="127000" bIns="127000"/>
          <a:lstStyle/>
          <a:p>
            <a:pPr marL="0" indent="0" defTabSz="813816">
              <a:lnSpc>
                <a:spcPct val="125000"/>
              </a:lnSpc>
              <a:spcBef>
                <a:spcPts val="800"/>
              </a:spcBef>
              <a:buSzTx/>
              <a:buNone/>
              <a:defRPr sz="3115">
                <a:latin typeface="Avenir Heavy"/>
                <a:ea typeface="Avenir Heavy"/>
                <a:cs typeface="Avenir Heavy"/>
                <a:sym typeface="Avenir Heavy"/>
              </a:defRPr>
            </a:pPr>
            <a:r>
              <a:t>A. Start a class discussion:</a:t>
            </a:r>
          </a:p>
          <a:p>
            <a:pPr marL="372998" indent="-372998" defTabSz="813816">
              <a:lnSpc>
                <a:spcPct val="125000"/>
              </a:lnSpc>
              <a:spcBef>
                <a:spcPts val="800"/>
              </a:spcBef>
              <a:defRPr sz="2937">
                <a:latin typeface="Avenir Light"/>
                <a:ea typeface="Avenir Light"/>
                <a:cs typeface="Avenir Light"/>
                <a:sym typeface="Avenir Light"/>
              </a:defRPr>
            </a:pPr>
            <a:r>
              <a:t>Where is corn grown? Why is it grown there?</a:t>
            </a:r>
          </a:p>
          <a:p>
            <a:pPr marL="372998" indent="-372998" defTabSz="813816">
              <a:lnSpc>
                <a:spcPct val="125000"/>
              </a:lnSpc>
              <a:spcBef>
                <a:spcPts val="800"/>
              </a:spcBef>
              <a:defRPr sz="2937">
                <a:latin typeface="Avenir Light"/>
                <a:ea typeface="Avenir Light"/>
                <a:cs typeface="Avenir Light"/>
                <a:sym typeface="Avenir Light"/>
              </a:defRPr>
            </a:pPr>
            <a:r>
              <a:t>How is corn grown?</a:t>
            </a:r>
          </a:p>
          <a:p>
            <a:pPr marL="372998" indent="-372998" defTabSz="813816">
              <a:lnSpc>
                <a:spcPct val="125000"/>
              </a:lnSpc>
              <a:spcBef>
                <a:spcPts val="800"/>
              </a:spcBef>
              <a:defRPr sz="2937">
                <a:latin typeface="Avenir Light"/>
                <a:ea typeface="Avenir Light"/>
                <a:cs typeface="Avenir Light"/>
                <a:sym typeface="Avenir Light"/>
              </a:defRPr>
            </a:pPr>
            <a:r>
              <a:t>Are there specific stages that corn goes through when it grows?</a:t>
            </a:r>
          </a:p>
          <a:p>
            <a:pPr marL="372998" indent="-372998" defTabSz="813816">
              <a:lnSpc>
                <a:spcPct val="125000"/>
              </a:lnSpc>
              <a:spcBef>
                <a:spcPts val="800"/>
              </a:spcBef>
              <a:defRPr sz="2937">
                <a:latin typeface="Avenir Light"/>
                <a:ea typeface="Avenir Light"/>
                <a:cs typeface="Avenir Light"/>
                <a:sym typeface="Avenir Light"/>
              </a:defRPr>
            </a:pPr>
            <a:r>
              <a:t>When can you harvest corn?</a:t>
            </a:r>
          </a:p>
          <a:p>
            <a:pPr marL="372998" indent="-372998" defTabSz="813816">
              <a:lnSpc>
                <a:spcPct val="125000"/>
              </a:lnSpc>
              <a:spcBef>
                <a:spcPts val="800"/>
              </a:spcBef>
              <a:defRPr sz="2937">
                <a:latin typeface="Avenir Light"/>
                <a:ea typeface="Avenir Light"/>
                <a:cs typeface="Avenir Light"/>
                <a:sym typeface="Avenir Light"/>
              </a:defRPr>
            </a:pPr>
            <a:r>
              <a:t>How many ears of corn are there on one stalk?</a:t>
            </a:r>
          </a:p>
          <a:p>
            <a:pPr marL="372998" indent="-372998" defTabSz="813816">
              <a:lnSpc>
                <a:spcPct val="125000"/>
              </a:lnSpc>
              <a:spcBef>
                <a:spcPts val="800"/>
              </a:spcBef>
              <a:defRPr sz="2937">
                <a:latin typeface="Avenir Light"/>
                <a:ea typeface="Avenir Light"/>
                <a:cs typeface="Avenir Light"/>
                <a:sym typeface="Avenir Light"/>
              </a:defRPr>
            </a:pPr>
            <a:r>
              <a:t>How many kernels of corn are found on each ear?</a:t>
            </a:r>
          </a:p>
          <a:p>
            <a:pPr marL="372998" indent="-372998" defTabSz="813816">
              <a:lnSpc>
                <a:spcPct val="125000"/>
              </a:lnSpc>
              <a:spcBef>
                <a:spcPts val="800"/>
              </a:spcBef>
              <a:defRPr sz="2937">
                <a:latin typeface="Avenir Light"/>
                <a:ea typeface="Avenir Light"/>
                <a:cs typeface="Avenir Light"/>
                <a:sym typeface="Avenir Light"/>
              </a:defRPr>
            </a:pPr>
            <a:r>
              <a:t>How many corn plants can be grown on an acre of land?</a:t>
            </a:r>
          </a:p>
          <a:p>
            <a:pPr marL="372998" indent="-372998" defTabSz="813816">
              <a:lnSpc>
                <a:spcPct val="125000"/>
              </a:lnSpc>
              <a:spcBef>
                <a:spcPts val="800"/>
              </a:spcBef>
              <a:defRPr sz="2937">
                <a:latin typeface="Avenir Light"/>
                <a:ea typeface="Avenir Light"/>
                <a:cs typeface="Avenir Light"/>
                <a:sym typeface="Avenir Light"/>
              </a:defRPr>
            </a:pPr>
            <a:r>
              <a:t>What types of corn are there?</a:t>
            </a:r>
          </a:p>
          <a:p>
            <a:pPr marL="372998" indent="-372998" defTabSz="813816">
              <a:lnSpc>
                <a:spcPct val="125000"/>
              </a:lnSpc>
              <a:spcBef>
                <a:spcPts val="800"/>
              </a:spcBef>
              <a:defRPr sz="2937">
                <a:latin typeface="Avenir Light"/>
                <a:ea typeface="Avenir Light"/>
                <a:cs typeface="Avenir Light"/>
                <a:sym typeface="Avenir Light"/>
              </a:defRPr>
            </a:pPr>
            <a:r>
              <a:t>What products are made from corn?</a:t>
            </a:r>
          </a:p>
        </p:txBody>
      </p:sp>
      <p:sp>
        <p:nvSpPr>
          <p:cNvPr id="282" name="B. Have students read Introduction to Corn article:…"/>
          <p:cNvSpPr txBox="1"/>
          <p:nvPr/>
        </p:nvSpPr>
        <p:spPr>
          <a:xfrm>
            <a:off x="10656654" y="2319771"/>
            <a:ext cx="13014749" cy="9076458"/>
          </a:xfrm>
          <a:prstGeom prst="rect">
            <a:avLst/>
          </a:prstGeom>
          <a:ln w="63500">
            <a:solidFill>
              <a:srgbClr val="3440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ormAutofit/>
          </a:bodyPr>
          <a:lstStyle/>
          <a:p>
            <a:pPr algn="l" defTabSz="832104">
              <a:lnSpc>
                <a:spcPct val="125000"/>
              </a:lnSpc>
              <a:spcBef>
                <a:spcPts val="900"/>
              </a:spcBef>
              <a:defRPr sz="3185">
                <a:solidFill>
                  <a:srgbClr val="000000"/>
                </a:solidFill>
                <a:latin typeface="Avenir Heavy"/>
                <a:ea typeface="Avenir Heavy"/>
                <a:cs typeface="Avenir Heavy"/>
                <a:sym typeface="Avenir Heavy"/>
              </a:defRPr>
            </a:pPr>
            <a:r>
              <a:t>B. Have students read </a:t>
            </a:r>
            <a:r>
              <a:rPr i="1" u="sng"/>
              <a:t>Introduction to Corn</a:t>
            </a:r>
            <a:r>
              <a:t> article:</a:t>
            </a:r>
          </a:p>
          <a:p>
            <a:pPr marL="381381" indent="-381381" algn="l" defTabSz="832104">
              <a:lnSpc>
                <a:spcPct val="125000"/>
              </a:lnSpc>
              <a:spcBef>
                <a:spcPts val="900"/>
              </a:spcBef>
              <a:buSzPct val="123000"/>
              <a:buChar char="•"/>
              <a:defRPr sz="3003">
                <a:solidFill>
                  <a:srgbClr val="000000"/>
                </a:solidFill>
                <a:latin typeface="Avenir Light"/>
                <a:ea typeface="Avenir Light"/>
                <a:cs typeface="Avenir Light"/>
                <a:sym typeface="Avenir Light"/>
              </a:defRPr>
            </a:pPr>
            <a:r>
              <a:t>Encourage students to highlight, in a specific color, important concepts they would like to further explore. Also, have students highlight, in a different color, important facts or take-a-ways from the world of corn.</a:t>
            </a:r>
          </a:p>
          <a:p>
            <a:pPr marL="381381" indent="-381381" algn="l" defTabSz="832104">
              <a:lnSpc>
                <a:spcPct val="125000"/>
              </a:lnSpc>
              <a:spcBef>
                <a:spcPts val="900"/>
              </a:spcBef>
              <a:buSzPct val="123000"/>
              <a:buChar char="•"/>
              <a:defRPr sz="3003">
                <a:solidFill>
                  <a:srgbClr val="000000"/>
                </a:solidFill>
                <a:latin typeface="Avenir Light"/>
                <a:ea typeface="Avenir Light"/>
                <a:cs typeface="Avenir Light"/>
                <a:sym typeface="Avenir Light"/>
              </a:defRPr>
            </a:pPr>
            <a:r>
              <a:t>Then have students get together in groups. Hand each group a big sheet of butcher paper and a box of colored markers or pencils. </a:t>
            </a:r>
          </a:p>
          <a:p>
            <a:pPr marL="381381" indent="-381381" algn="l" defTabSz="832104">
              <a:lnSpc>
                <a:spcPct val="125000"/>
              </a:lnSpc>
              <a:spcBef>
                <a:spcPts val="900"/>
              </a:spcBef>
              <a:buSzPct val="123000"/>
              <a:buChar char="•"/>
              <a:defRPr sz="3003">
                <a:solidFill>
                  <a:srgbClr val="000000"/>
                </a:solidFill>
                <a:latin typeface="Avenir Light"/>
                <a:ea typeface="Avenir Light"/>
                <a:cs typeface="Avenir Light"/>
                <a:sym typeface="Avenir Light"/>
              </a:defRPr>
            </a:pPr>
            <a:r>
              <a:t>Ask each student within the group to draw a picture that represents a piece of information they took away from the article – no words!</a:t>
            </a:r>
          </a:p>
          <a:p>
            <a:pPr marL="381381" indent="-381381" algn="l" defTabSz="832104">
              <a:lnSpc>
                <a:spcPct val="125000"/>
              </a:lnSpc>
              <a:spcBef>
                <a:spcPts val="900"/>
              </a:spcBef>
              <a:buSzPct val="123000"/>
              <a:buChar char="•"/>
              <a:defRPr sz="3003">
                <a:solidFill>
                  <a:srgbClr val="000000"/>
                </a:solidFill>
                <a:latin typeface="Avenir Light"/>
                <a:ea typeface="Avenir Light"/>
                <a:cs typeface="Avenir Light"/>
                <a:sym typeface="Avenir Light"/>
              </a:defRPr>
            </a:pPr>
            <a:r>
              <a:t>After given enough time to complete this activity (~15 minutes), ask each group to present their drawings to the class and talk about one of the pictures and the information it represents. Once a piece of information has been used, groups afterwards cannot repeat that information.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4" name="Introduction to Corn - Article with Kahoot!"/>
          <p:cNvSpPr txBox="1"/>
          <p:nvPr/>
        </p:nvSpPr>
        <p:spPr>
          <a:xfrm>
            <a:off x="1478764" y="328175"/>
            <a:ext cx="21426472" cy="1627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914400">
              <a:lnSpc>
                <a:spcPct val="90000"/>
              </a:lnSpc>
              <a:defRPr sz="8000">
                <a:solidFill>
                  <a:srgbClr val="67AC39"/>
                </a:solidFill>
                <a:latin typeface="Avenir Heavy"/>
                <a:ea typeface="Avenir Heavy"/>
                <a:cs typeface="Avenir Heavy"/>
                <a:sym typeface="Avenir Heavy"/>
              </a:defRPr>
            </a:lvl1pPr>
          </a:lstStyle>
          <a:p>
            <a:r>
              <a:t>Introduction to Corn - Article with Kahoot!</a:t>
            </a:r>
          </a:p>
        </p:txBody>
      </p:sp>
      <p:sp>
        <p:nvSpPr>
          <p:cNvPr id="285" name="C. Kahoot!: Introduction to Corn…"/>
          <p:cNvSpPr txBox="1">
            <a:spLocks noGrp="1"/>
          </p:cNvSpPr>
          <p:nvPr>
            <p:ph type="body" sz="half" idx="4294967295"/>
          </p:nvPr>
        </p:nvSpPr>
        <p:spPr>
          <a:xfrm>
            <a:off x="416519" y="2319771"/>
            <a:ext cx="9790204" cy="9440074"/>
          </a:xfrm>
          <a:prstGeom prst="rect">
            <a:avLst/>
          </a:prstGeom>
          <a:ln w="63500">
            <a:solidFill>
              <a:srgbClr val="FFCF58"/>
            </a:solidFill>
          </a:ln>
        </p:spPr>
        <p:txBody>
          <a:bodyPr lIns="127000" tIns="127000" rIns="127000" bIns="127000"/>
          <a:lstStyle/>
          <a:p>
            <a:pPr marL="0" indent="0" defTabSz="914400">
              <a:lnSpc>
                <a:spcPct val="125000"/>
              </a:lnSpc>
              <a:spcBef>
                <a:spcPts val="1000"/>
              </a:spcBef>
              <a:buSzTx/>
              <a:buNone/>
              <a:defRPr sz="3500">
                <a:latin typeface="Avenir Heavy"/>
                <a:ea typeface="Avenir Heavy"/>
                <a:cs typeface="Avenir Heavy"/>
                <a:sym typeface="Avenir Heavy"/>
              </a:defRPr>
            </a:pPr>
            <a:r>
              <a:t>C. Kahoot!: Introduction to Corn</a:t>
            </a:r>
          </a:p>
          <a:p>
            <a:pPr marL="444500" indent="-444500" defTabSz="914400">
              <a:lnSpc>
                <a:spcPct val="125000"/>
              </a:lnSpc>
              <a:spcBef>
                <a:spcPts val="1000"/>
              </a:spcBef>
              <a:defRPr sz="3500">
                <a:latin typeface="Avenir Heavy"/>
                <a:ea typeface="Avenir Heavy"/>
                <a:cs typeface="Avenir Heavy"/>
                <a:sym typeface="Avenir Heavy"/>
              </a:defRPr>
            </a:pPr>
            <a:r>
              <a:rPr u="sng">
                <a:hlinkClick r:id="rId3"/>
              </a:rPr>
              <a:t>https://tinyurl.com/CornIntroKahoot</a:t>
            </a:r>
          </a:p>
        </p:txBody>
      </p:sp>
      <p:sp>
        <p:nvSpPr>
          <p:cNvPr id="286" name="D. Reflection Questions…"/>
          <p:cNvSpPr txBox="1"/>
          <p:nvPr/>
        </p:nvSpPr>
        <p:spPr>
          <a:xfrm>
            <a:off x="10541651" y="2319771"/>
            <a:ext cx="13536140" cy="9440074"/>
          </a:xfrm>
          <a:prstGeom prst="rect">
            <a:avLst/>
          </a:prstGeom>
          <a:ln w="63500">
            <a:solidFill>
              <a:srgbClr val="3440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ormAutofit/>
          </a:bodyPr>
          <a:lstStyle/>
          <a:p>
            <a:pPr algn="l" defTabSz="749808">
              <a:lnSpc>
                <a:spcPct val="125000"/>
              </a:lnSpc>
              <a:spcBef>
                <a:spcPts val="800"/>
              </a:spcBef>
              <a:defRPr sz="2870">
                <a:solidFill>
                  <a:srgbClr val="000000"/>
                </a:solidFill>
                <a:latin typeface="Avenir Heavy"/>
                <a:ea typeface="Avenir Heavy"/>
                <a:cs typeface="Avenir Heavy"/>
                <a:sym typeface="Avenir Heavy"/>
              </a:defRPr>
            </a:pPr>
            <a:r>
              <a:t>D. Reflection Questions</a:t>
            </a:r>
          </a:p>
          <a:p>
            <a:pPr marL="364489" indent="-364489" algn="l" defTabSz="749808">
              <a:lnSpc>
                <a:spcPct val="125000"/>
              </a:lnSpc>
              <a:spcBef>
                <a:spcPts val="800"/>
              </a:spcBef>
              <a:buSzPct val="123000"/>
              <a:buChar char="•"/>
              <a:defRPr sz="2870">
                <a:solidFill>
                  <a:srgbClr val="000000"/>
                </a:solidFill>
                <a:latin typeface="Avenir Heavy"/>
                <a:ea typeface="Avenir Heavy"/>
                <a:cs typeface="Avenir Heavy"/>
                <a:sym typeface="Avenir Heavy"/>
              </a:defRPr>
            </a:pPr>
            <a:r>
              <a:t>What are three uses for corn?</a:t>
            </a:r>
          </a:p>
          <a:p>
            <a:pPr marL="864361" lvl="1" indent="-364489" algn="l" defTabSz="749808">
              <a:lnSpc>
                <a:spcPct val="125000"/>
              </a:lnSpc>
              <a:spcBef>
                <a:spcPts val="800"/>
              </a:spcBef>
              <a:buSzPct val="123000"/>
              <a:buChar char="•"/>
              <a:defRPr sz="2870">
                <a:solidFill>
                  <a:srgbClr val="000000"/>
                </a:solidFill>
                <a:latin typeface="Avenir Heavy"/>
                <a:ea typeface="Avenir Heavy"/>
                <a:cs typeface="Avenir Heavy"/>
                <a:sym typeface="Avenir Heavy"/>
              </a:defRPr>
            </a:pPr>
            <a:r>
              <a:rPr>
                <a:solidFill>
                  <a:srgbClr val="76BB40"/>
                </a:solidFill>
              </a:rPr>
              <a:t>Human consumption, livestock feed, ethanol, nylon fibers, plastics, etc.</a:t>
            </a:r>
            <a:r>
              <a:t> </a:t>
            </a:r>
          </a:p>
          <a:p>
            <a:pPr marL="364489" indent="-364489" algn="l" defTabSz="749808">
              <a:lnSpc>
                <a:spcPct val="125000"/>
              </a:lnSpc>
              <a:spcBef>
                <a:spcPts val="800"/>
              </a:spcBef>
              <a:buSzPct val="123000"/>
              <a:buChar char="•"/>
              <a:defRPr sz="2870">
                <a:solidFill>
                  <a:srgbClr val="000000"/>
                </a:solidFill>
                <a:latin typeface="Avenir Heavy"/>
                <a:ea typeface="Avenir Heavy"/>
                <a:cs typeface="Avenir Heavy"/>
                <a:sym typeface="Avenir Heavy"/>
              </a:defRPr>
            </a:pPr>
            <a:r>
              <a:t>How long has corn been around? Where did it originate?</a:t>
            </a:r>
          </a:p>
          <a:p>
            <a:pPr marL="864361" lvl="1" indent="-364489" algn="l" defTabSz="749808">
              <a:lnSpc>
                <a:spcPct val="125000"/>
              </a:lnSpc>
              <a:spcBef>
                <a:spcPts val="800"/>
              </a:spcBef>
              <a:buSzPct val="123000"/>
              <a:buChar char="•"/>
              <a:defRPr sz="2870">
                <a:solidFill>
                  <a:srgbClr val="76BB40"/>
                </a:solidFill>
                <a:latin typeface="Avenir Heavy"/>
                <a:ea typeface="Avenir Heavy"/>
                <a:cs typeface="Avenir Heavy"/>
                <a:sym typeface="Avenir Heavy"/>
              </a:defRPr>
            </a:pPr>
            <a:r>
              <a:t>9,000 years from Central Mexico or sweet corn developed in 1700s.</a:t>
            </a:r>
          </a:p>
          <a:p>
            <a:pPr marL="364489" indent="-364489" algn="l" defTabSz="749808">
              <a:lnSpc>
                <a:spcPct val="125000"/>
              </a:lnSpc>
              <a:spcBef>
                <a:spcPts val="800"/>
              </a:spcBef>
              <a:buSzPct val="123000"/>
              <a:buChar char="•"/>
              <a:defRPr sz="2870">
                <a:solidFill>
                  <a:srgbClr val="000000"/>
                </a:solidFill>
                <a:latin typeface="Avenir Heavy"/>
                <a:ea typeface="Avenir Heavy"/>
                <a:cs typeface="Avenir Heavy"/>
                <a:sym typeface="Avenir Heavy"/>
              </a:defRPr>
            </a:pPr>
            <a:r>
              <a:t>How many kernels are on an ear of corn? How many plants can grow on one acre?</a:t>
            </a:r>
          </a:p>
          <a:p>
            <a:pPr marL="864361" lvl="1" indent="-364489" algn="l" defTabSz="749808">
              <a:lnSpc>
                <a:spcPct val="125000"/>
              </a:lnSpc>
              <a:spcBef>
                <a:spcPts val="800"/>
              </a:spcBef>
              <a:buSzPct val="123000"/>
              <a:buChar char="•"/>
              <a:defRPr sz="2870">
                <a:solidFill>
                  <a:srgbClr val="76BB40"/>
                </a:solidFill>
                <a:latin typeface="Avenir Heavy"/>
                <a:ea typeface="Avenir Heavy"/>
                <a:cs typeface="Avenir Heavy"/>
                <a:sym typeface="Avenir Heavy"/>
              </a:defRPr>
            </a:pPr>
            <a:r>
              <a:t>600-800 kernels on one ear and 22,000 to 35,000 plants per acre.</a:t>
            </a:r>
          </a:p>
          <a:p>
            <a:pPr marL="364489" indent="-364489" algn="l" defTabSz="749808">
              <a:lnSpc>
                <a:spcPct val="125000"/>
              </a:lnSpc>
              <a:spcBef>
                <a:spcPts val="800"/>
              </a:spcBef>
              <a:buSzPct val="123000"/>
              <a:buChar char="•"/>
              <a:defRPr sz="2870">
                <a:solidFill>
                  <a:srgbClr val="000000"/>
                </a:solidFill>
                <a:latin typeface="Avenir Heavy"/>
                <a:ea typeface="Avenir Heavy"/>
                <a:cs typeface="Avenir Heavy"/>
                <a:sym typeface="Avenir Heavy"/>
              </a:defRPr>
            </a:pPr>
            <a:r>
              <a:t>What percentage of corn is used for human consumption?</a:t>
            </a:r>
          </a:p>
          <a:p>
            <a:pPr marL="864361" lvl="1" indent="-364489" algn="l" defTabSz="749808">
              <a:lnSpc>
                <a:spcPct val="125000"/>
              </a:lnSpc>
              <a:spcBef>
                <a:spcPts val="800"/>
              </a:spcBef>
              <a:buSzPct val="123000"/>
              <a:buChar char="•"/>
              <a:defRPr sz="2870">
                <a:solidFill>
                  <a:srgbClr val="76BB40"/>
                </a:solidFill>
                <a:latin typeface="Avenir Heavy"/>
                <a:ea typeface="Avenir Heavy"/>
                <a:cs typeface="Avenir Heavy"/>
                <a:sym typeface="Avenir Heavy"/>
              </a:defRPr>
            </a:pPr>
            <a:r>
              <a:t>9%</a:t>
            </a:r>
          </a:p>
          <a:p>
            <a:pPr marL="364489" indent="-364489" algn="l" defTabSz="749808">
              <a:lnSpc>
                <a:spcPct val="125000"/>
              </a:lnSpc>
              <a:spcBef>
                <a:spcPts val="800"/>
              </a:spcBef>
              <a:buSzPct val="123000"/>
              <a:buChar char="•"/>
              <a:defRPr sz="2870">
                <a:solidFill>
                  <a:srgbClr val="000000"/>
                </a:solidFill>
                <a:latin typeface="Avenir Heavy"/>
                <a:ea typeface="Avenir Heavy"/>
                <a:cs typeface="Avenir Heavy"/>
                <a:sym typeface="Avenir Heavy"/>
              </a:defRPr>
            </a:pPr>
            <a:r>
              <a:t>What should the ground temperature reach before planting corn?</a:t>
            </a:r>
          </a:p>
          <a:p>
            <a:pPr marL="864361" lvl="1" indent="-364489" algn="l" defTabSz="749808">
              <a:lnSpc>
                <a:spcPct val="125000"/>
              </a:lnSpc>
              <a:spcBef>
                <a:spcPts val="800"/>
              </a:spcBef>
              <a:buSzPct val="123000"/>
              <a:buChar char="•"/>
              <a:defRPr sz="2870">
                <a:solidFill>
                  <a:srgbClr val="76BB40"/>
                </a:solidFill>
                <a:latin typeface="Avenir Heavy"/>
                <a:ea typeface="Avenir Heavy"/>
                <a:cs typeface="Avenir Heavy"/>
                <a:sym typeface="Avenir Heavy"/>
              </a:defRPr>
            </a:pPr>
            <a:r>
              <a:t>After consecutive or future days of 50 °F </a:t>
            </a:r>
          </a:p>
        </p:txBody>
      </p:sp>
      <p:pic>
        <p:nvPicPr>
          <p:cNvPr id="287" name="F337228F-C112-4F38-983F-281D19E93C23-L0-001.jpeg" descr="F337228F-C112-4F38-983F-281D19E93C23-L0-001.jpeg">
            <a:hlinkClick r:id="rId3"/>
          </p:cNvPr>
          <p:cNvPicPr>
            <a:picLocks noChangeAspect="1"/>
          </p:cNvPicPr>
          <p:nvPr/>
        </p:nvPicPr>
        <p:blipFill>
          <a:blip r:embed="rId4">
            <a:extLst/>
          </a:blip>
          <a:stretch>
            <a:fillRect/>
          </a:stretch>
        </p:blipFill>
        <p:spPr>
          <a:xfrm>
            <a:off x="1245323" y="4439490"/>
            <a:ext cx="8132597" cy="6692451"/>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9" name="Section 1 - History of Corn…"/>
          <p:cNvSpPr txBox="1"/>
          <p:nvPr/>
        </p:nvSpPr>
        <p:spPr>
          <a:xfrm>
            <a:off x="1478764" y="328175"/>
            <a:ext cx="21225217" cy="21156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95527">
              <a:lnSpc>
                <a:spcPct val="90000"/>
              </a:lnSpc>
              <a:defRPr sz="5220">
                <a:solidFill>
                  <a:srgbClr val="67AC39"/>
                </a:solidFill>
                <a:latin typeface="Avenir Heavy"/>
                <a:ea typeface="Avenir Heavy"/>
                <a:cs typeface="Avenir Heavy"/>
                <a:sym typeface="Avenir Heavy"/>
              </a:defRPr>
            </a:pPr>
            <a:r>
              <a:t>Section 1 - History of Corn</a:t>
            </a:r>
          </a:p>
          <a:p>
            <a:pPr defTabSz="795527">
              <a:lnSpc>
                <a:spcPct val="90000"/>
              </a:lnSpc>
              <a:defRPr sz="6960">
                <a:solidFill>
                  <a:srgbClr val="67AC39"/>
                </a:solidFill>
                <a:latin typeface="Avenir Heavy"/>
                <a:ea typeface="Avenir Heavy"/>
                <a:cs typeface="Avenir Heavy"/>
                <a:sym typeface="Avenir Heavy"/>
              </a:defRPr>
            </a:pPr>
            <a:r>
              <a:t>A Brief History of Corn Article and Quizizz</a:t>
            </a:r>
          </a:p>
        </p:txBody>
      </p:sp>
      <p:sp>
        <p:nvSpPr>
          <p:cNvPr id="290" name="A. A Brief History of Corn Article:…"/>
          <p:cNvSpPr txBox="1">
            <a:spLocks noGrp="1"/>
          </p:cNvSpPr>
          <p:nvPr>
            <p:ph type="body" sz="half" idx="4294967295"/>
          </p:nvPr>
        </p:nvSpPr>
        <p:spPr>
          <a:xfrm>
            <a:off x="435690" y="2664779"/>
            <a:ext cx="10088742" cy="9076458"/>
          </a:xfrm>
          <a:prstGeom prst="rect">
            <a:avLst/>
          </a:prstGeom>
          <a:ln w="63500">
            <a:solidFill>
              <a:srgbClr val="FFCF58"/>
            </a:solidFill>
          </a:ln>
        </p:spPr>
        <p:txBody>
          <a:bodyPr lIns="127000" tIns="127000" rIns="127000" bIns="127000"/>
          <a:lstStyle/>
          <a:p>
            <a:pPr marL="0" indent="0" defTabSz="914400">
              <a:lnSpc>
                <a:spcPct val="125000"/>
              </a:lnSpc>
              <a:spcBef>
                <a:spcPts val="1000"/>
              </a:spcBef>
              <a:buSzTx/>
              <a:buNone/>
              <a:defRPr sz="3500">
                <a:latin typeface="Avenir Heavy"/>
                <a:ea typeface="Avenir Heavy"/>
                <a:cs typeface="Avenir Heavy"/>
                <a:sym typeface="Avenir Heavy"/>
              </a:defRPr>
            </a:pPr>
            <a:r>
              <a:t>A. </a:t>
            </a:r>
            <a:r>
              <a:rPr i="1" u="sng"/>
              <a:t>A Brief History of Corn</a:t>
            </a:r>
            <a:r>
              <a:t> Article:</a:t>
            </a:r>
          </a:p>
          <a:p>
            <a:pPr marL="419100" indent="-419100" defTabSz="914400">
              <a:lnSpc>
                <a:spcPct val="125000"/>
              </a:lnSpc>
              <a:spcBef>
                <a:spcPts val="1000"/>
              </a:spcBef>
              <a:defRPr sz="3300">
                <a:latin typeface="Avenir Light"/>
                <a:ea typeface="Avenir Light"/>
                <a:cs typeface="Avenir Light"/>
                <a:sym typeface="Avenir Light"/>
              </a:defRPr>
            </a:pPr>
            <a:r>
              <a:t>Make copies of the </a:t>
            </a:r>
            <a:r>
              <a:rPr u="sng">
                <a:latin typeface="Avenir Book Oblique"/>
                <a:ea typeface="Avenir Book Oblique"/>
                <a:cs typeface="Avenir Book Oblique"/>
                <a:sym typeface="Avenir Book Oblique"/>
              </a:rPr>
              <a:t>A Brief History of Corn</a:t>
            </a:r>
            <a:r>
              <a:t> article.</a:t>
            </a:r>
          </a:p>
          <a:p>
            <a:pPr marL="419100" indent="-419100" defTabSz="914400">
              <a:lnSpc>
                <a:spcPct val="125000"/>
              </a:lnSpc>
              <a:spcBef>
                <a:spcPts val="1000"/>
              </a:spcBef>
              <a:defRPr sz="3300">
                <a:latin typeface="Avenir Light"/>
                <a:ea typeface="Avenir Light"/>
                <a:cs typeface="Avenir Light"/>
                <a:sym typeface="Avenir Light"/>
              </a:defRPr>
            </a:pPr>
            <a:r>
              <a:t>Students can read the article individually or, </a:t>
            </a:r>
          </a:p>
          <a:p>
            <a:pPr marL="419100" indent="-419100" defTabSz="914400">
              <a:lnSpc>
                <a:spcPct val="125000"/>
              </a:lnSpc>
              <a:spcBef>
                <a:spcPts val="1000"/>
              </a:spcBef>
              <a:defRPr sz="3300">
                <a:latin typeface="Avenir Light"/>
                <a:ea typeface="Avenir Light"/>
                <a:cs typeface="Avenir Light"/>
                <a:sym typeface="Avenir Light"/>
              </a:defRPr>
            </a:pPr>
            <a:r>
              <a:t>If in groups, each student can read one of the pages and become an “expert” on that topic. </a:t>
            </a:r>
          </a:p>
          <a:p>
            <a:pPr marL="419100" indent="-419100" defTabSz="914400">
              <a:lnSpc>
                <a:spcPct val="125000"/>
              </a:lnSpc>
              <a:spcBef>
                <a:spcPts val="1000"/>
              </a:spcBef>
              <a:defRPr sz="3300">
                <a:latin typeface="Avenir Light"/>
                <a:ea typeface="Avenir Light"/>
                <a:cs typeface="Avenir Light"/>
                <a:sym typeface="Avenir Light"/>
              </a:defRPr>
            </a:pPr>
            <a:r>
              <a:t>Be sure that they are actively reading by highlighting key points. </a:t>
            </a:r>
          </a:p>
          <a:p>
            <a:pPr marL="419100" indent="-419100" defTabSz="914400">
              <a:lnSpc>
                <a:spcPct val="125000"/>
              </a:lnSpc>
              <a:spcBef>
                <a:spcPts val="1000"/>
              </a:spcBef>
              <a:defRPr sz="3300">
                <a:latin typeface="Avenir Light"/>
                <a:ea typeface="Avenir Light"/>
                <a:cs typeface="Avenir Light"/>
                <a:sym typeface="Avenir Light"/>
              </a:defRPr>
            </a:pPr>
            <a:r>
              <a:t>After each student is done reading their page, they will then explain what they have read to the group.</a:t>
            </a:r>
          </a:p>
        </p:txBody>
      </p:sp>
      <p:sp>
        <p:nvSpPr>
          <p:cNvPr id="291" name="B. A Brief History of Corn Quizizz:…"/>
          <p:cNvSpPr txBox="1"/>
          <p:nvPr/>
        </p:nvSpPr>
        <p:spPr>
          <a:xfrm>
            <a:off x="10817936" y="2664779"/>
            <a:ext cx="13014749" cy="9076458"/>
          </a:xfrm>
          <a:prstGeom prst="rect">
            <a:avLst/>
          </a:prstGeom>
          <a:ln w="63500">
            <a:solidFill>
              <a:srgbClr val="3440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ormAutofit/>
          </a:bodyPr>
          <a:lstStyle/>
          <a:p>
            <a:pPr algn="l" defTabSz="822959">
              <a:lnSpc>
                <a:spcPct val="125000"/>
              </a:lnSpc>
              <a:spcBef>
                <a:spcPts val="900"/>
              </a:spcBef>
              <a:defRPr sz="3150">
                <a:solidFill>
                  <a:srgbClr val="000000"/>
                </a:solidFill>
                <a:latin typeface="Avenir Heavy"/>
                <a:ea typeface="Avenir Heavy"/>
                <a:cs typeface="Avenir Heavy"/>
                <a:sym typeface="Avenir Heavy"/>
              </a:defRPr>
            </a:pPr>
            <a:r>
              <a:t>B. A Brief History of Corn Quizizz:</a:t>
            </a:r>
          </a:p>
          <a:p>
            <a:pPr marL="377189" indent="-377189" algn="l" defTabSz="822959">
              <a:lnSpc>
                <a:spcPct val="125000"/>
              </a:lnSpc>
              <a:spcBef>
                <a:spcPts val="900"/>
              </a:spcBef>
              <a:buSzPct val="123000"/>
              <a:buChar char="•"/>
              <a:defRPr sz="2970">
                <a:solidFill>
                  <a:srgbClr val="000000"/>
                </a:solidFill>
                <a:latin typeface="Avenir Light"/>
                <a:ea typeface="Avenir Light"/>
                <a:cs typeface="Avenir Light"/>
                <a:sym typeface="Avenir Light"/>
              </a:defRPr>
            </a:pPr>
            <a:r>
              <a:t>Each student can follow the link to the Quizizz that contains 10 review questions. This can be assigned individually and at the student’s pace, or this can be done as a whole class.</a:t>
            </a:r>
          </a:p>
          <a:p>
            <a:pPr marL="377189" indent="-377189" algn="l" defTabSz="822959">
              <a:lnSpc>
                <a:spcPct val="125000"/>
              </a:lnSpc>
              <a:spcBef>
                <a:spcPts val="900"/>
              </a:spcBef>
              <a:buSzPct val="123000"/>
              <a:buChar char="•"/>
              <a:defRPr sz="2970">
                <a:solidFill>
                  <a:srgbClr val="000000"/>
                </a:solidFill>
                <a:latin typeface="Avenir Light"/>
                <a:ea typeface="Avenir Light"/>
                <a:cs typeface="Avenir Light"/>
                <a:sym typeface="Avenir Light"/>
              </a:defRPr>
            </a:pPr>
            <a:r>
              <a:t>A Brief History of Corn Quizizz: </a:t>
            </a:r>
            <a:r>
              <a:rPr u="sng">
                <a:latin typeface="Avenir Heavy"/>
                <a:ea typeface="Avenir Heavy"/>
                <a:cs typeface="Avenir Heavy"/>
                <a:sym typeface="Avenir Heavy"/>
                <a:hlinkClick r:id="rId3"/>
              </a:rPr>
              <a:t>https://tinyurl.com/CornBriefHistory</a:t>
            </a:r>
          </a:p>
          <a:p>
            <a:pPr marL="377189" indent="-377189" algn="l" defTabSz="822959">
              <a:lnSpc>
                <a:spcPct val="125000"/>
              </a:lnSpc>
              <a:spcBef>
                <a:spcPts val="900"/>
              </a:spcBef>
              <a:buSzPct val="123000"/>
              <a:buChar char="•"/>
              <a:defRPr sz="2970">
                <a:solidFill>
                  <a:srgbClr val="000000"/>
                </a:solidFill>
                <a:latin typeface="Avenir Light"/>
                <a:ea typeface="Avenir Light"/>
                <a:cs typeface="Avenir Light"/>
                <a:sym typeface="Avenir Light"/>
              </a:defRPr>
            </a:pPr>
            <a:r>
              <a:rPr>
                <a:latin typeface="Avenir Heavy"/>
                <a:ea typeface="Avenir Heavy"/>
                <a:cs typeface="Avenir Heavy"/>
                <a:sym typeface="Avenir Heavy"/>
              </a:rPr>
              <a:t>As a class:</a:t>
            </a:r>
            <a:r>
              <a:t> Click on the Play Live button. Choose either: Team, Classic or Test and click the Continue button. Have students enter the Game Code. When all players have entered, click the Start button to begin the game.</a:t>
            </a:r>
          </a:p>
          <a:p>
            <a:pPr marL="377189" indent="-377189" algn="l" defTabSz="822959">
              <a:lnSpc>
                <a:spcPct val="125000"/>
              </a:lnSpc>
              <a:spcBef>
                <a:spcPts val="900"/>
              </a:spcBef>
              <a:buSzPct val="123000"/>
              <a:buChar char="•"/>
              <a:defRPr sz="2970">
                <a:solidFill>
                  <a:srgbClr val="000000"/>
                </a:solidFill>
                <a:latin typeface="Avenir Light"/>
                <a:ea typeface="Avenir Light"/>
                <a:cs typeface="Avenir Light"/>
                <a:sym typeface="Avenir Light"/>
              </a:defRPr>
            </a:pPr>
            <a:r>
              <a:rPr>
                <a:latin typeface="Avenir Heavy"/>
                <a:ea typeface="Avenir Heavy"/>
                <a:cs typeface="Avenir Heavy"/>
                <a:sym typeface="Avenir Heavy"/>
              </a:rPr>
              <a:t>For self-paced individuals:</a:t>
            </a:r>
            <a:r>
              <a:t> Click on the Assign HW button. Enter how long you want the Quizizz to be open as well as any customizations found under the Advanced Settings. Click the Continue button. You can copy the link and give that to your students or give them the join code.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3" name="Section 1 - History of Corn…"/>
          <p:cNvSpPr txBox="1"/>
          <p:nvPr/>
        </p:nvSpPr>
        <p:spPr>
          <a:xfrm>
            <a:off x="999165" y="270673"/>
            <a:ext cx="22385670" cy="1984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502920">
              <a:lnSpc>
                <a:spcPct val="90000"/>
              </a:lnSpc>
              <a:defRPr sz="3300">
                <a:solidFill>
                  <a:srgbClr val="67AC39"/>
                </a:solidFill>
                <a:latin typeface="Avenir Heavy"/>
                <a:ea typeface="Avenir Heavy"/>
                <a:cs typeface="Avenir Heavy"/>
                <a:sym typeface="Avenir Heavy"/>
              </a:defRPr>
            </a:pPr>
            <a:r>
              <a:t>Section 1 - History of Corn</a:t>
            </a:r>
          </a:p>
          <a:p>
            <a:pPr defTabSz="502920">
              <a:lnSpc>
                <a:spcPct val="90000"/>
              </a:lnSpc>
              <a:defRPr sz="4400">
                <a:solidFill>
                  <a:srgbClr val="67AC39"/>
                </a:solidFill>
                <a:latin typeface="Avenir Heavy"/>
                <a:ea typeface="Avenir Heavy"/>
                <a:cs typeface="Avenir Heavy"/>
                <a:sym typeface="Avenir Heavy"/>
              </a:defRPr>
            </a:pPr>
            <a:r>
              <a:t>TED-Ed: The History of the World According to Corn Edpuzzle Video with Questions</a:t>
            </a:r>
          </a:p>
        </p:txBody>
      </p:sp>
      <p:sp>
        <p:nvSpPr>
          <p:cNvPr id="294" name="A. TED-Ed: The History of the World According to Corn Video…"/>
          <p:cNvSpPr txBox="1">
            <a:spLocks noGrp="1"/>
          </p:cNvSpPr>
          <p:nvPr>
            <p:ph type="body" sz="half" idx="4294967295"/>
          </p:nvPr>
        </p:nvSpPr>
        <p:spPr>
          <a:xfrm>
            <a:off x="743408" y="2664779"/>
            <a:ext cx="12475046" cy="9076458"/>
          </a:xfrm>
          <a:prstGeom prst="rect">
            <a:avLst/>
          </a:prstGeom>
          <a:ln w="63500">
            <a:solidFill>
              <a:srgbClr val="FFCF58"/>
            </a:solidFill>
          </a:ln>
        </p:spPr>
        <p:txBody>
          <a:bodyPr lIns="127000" tIns="127000" rIns="127000" bIns="127000"/>
          <a:lstStyle/>
          <a:p>
            <a:pPr marL="0" indent="0" defTabSz="731520">
              <a:lnSpc>
                <a:spcPct val="125000"/>
              </a:lnSpc>
              <a:spcBef>
                <a:spcPts val="800"/>
              </a:spcBef>
              <a:buSzTx/>
              <a:buNone/>
              <a:defRPr sz="2800">
                <a:latin typeface="Avenir Heavy"/>
                <a:ea typeface="Avenir Heavy"/>
                <a:cs typeface="Avenir Heavy"/>
                <a:sym typeface="Avenir Heavy"/>
              </a:defRPr>
            </a:pPr>
            <a:r>
              <a:t>A. </a:t>
            </a:r>
            <a:r>
              <a:rPr i="1"/>
              <a:t>TED-Ed: </a:t>
            </a:r>
            <a:r>
              <a:rPr i="1" u="sng"/>
              <a:t>The History of the World According to Corn</a:t>
            </a:r>
            <a:r>
              <a:rPr i="1"/>
              <a:t> Video</a:t>
            </a:r>
          </a:p>
          <a:p>
            <a:pPr marL="335279" indent="-335279" defTabSz="731520">
              <a:lnSpc>
                <a:spcPct val="125000"/>
              </a:lnSpc>
              <a:spcBef>
                <a:spcPts val="800"/>
              </a:spcBef>
              <a:defRPr sz="2640">
                <a:latin typeface="Avenir Light"/>
                <a:ea typeface="Avenir Light"/>
                <a:cs typeface="Avenir Light"/>
                <a:sym typeface="Avenir Light"/>
              </a:defRPr>
            </a:pPr>
            <a:r>
              <a:t>Have students access the TED-Ed: The History of the World According to Corn video through Edpuzzle by the following link:</a:t>
            </a:r>
          </a:p>
          <a:p>
            <a:pPr marL="822960" lvl="1" indent="-335279" defTabSz="731520">
              <a:lnSpc>
                <a:spcPct val="125000"/>
              </a:lnSpc>
              <a:spcBef>
                <a:spcPts val="800"/>
              </a:spcBef>
              <a:defRPr sz="2640">
                <a:latin typeface="Avenir Light"/>
                <a:ea typeface="Avenir Light"/>
                <a:cs typeface="Avenir Light"/>
                <a:sym typeface="Avenir Light"/>
              </a:defRPr>
            </a:pPr>
            <a:r>
              <a:t>https://tinyurl.com/TedEdCornHistory </a:t>
            </a:r>
          </a:p>
          <a:p>
            <a:pPr marL="335279" indent="-335279" defTabSz="731520">
              <a:lnSpc>
                <a:spcPct val="125000"/>
              </a:lnSpc>
              <a:spcBef>
                <a:spcPts val="800"/>
              </a:spcBef>
              <a:defRPr sz="2640">
                <a:latin typeface="Avenir Light"/>
                <a:ea typeface="Avenir Light"/>
                <a:cs typeface="Avenir Light"/>
                <a:sym typeface="Avenir Light"/>
              </a:defRPr>
            </a:pPr>
            <a:r>
              <a:t>There are 14 multiple choice questions that pop up throughout the video.</a:t>
            </a:r>
          </a:p>
          <a:p>
            <a:pPr marL="335279" indent="-335279" defTabSz="731520">
              <a:lnSpc>
                <a:spcPct val="125000"/>
              </a:lnSpc>
              <a:spcBef>
                <a:spcPts val="800"/>
              </a:spcBef>
              <a:defRPr sz="2640">
                <a:latin typeface="Avenir Light"/>
                <a:ea typeface="Avenir Light"/>
                <a:cs typeface="Avenir Light"/>
                <a:sym typeface="Avenir Light"/>
              </a:defRPr>
            </a:pPr>
            <a:r>
              <a:t>This can be done together as a class or assigned to the individual student.</a:t>
            </a:r>
          </a:p>
          <a:p>
            <a:pPr marL="335279" indent="-335279" defTabSz="731520">
              <a:lnSpc>
                <a:spcPct val="125000"/>
              </a:lnSpc>
              <a:spcBef>
                <a:spcPts val="800"/>
              </a:spcBef>
              <a:defRPr sz="2640">
                <a:latin typeface="Avenir Light"/>
                <a:ea typeface="Avenir Light"/>
                <a:cs typeface="Avenir Light"/>
                <a:sym typeface="Avenir Light"/>
              </a:defRPr>
            </a:pPr>
            <a:r>
              <a:t>To track student progress, the teacher will want to create an Edpuzzle account, it’s free.</a:t>
            </a:r>
          </a:p>
          <a:p>
            <a:pPr marL="822960" lvl="1" indent="-335279" defTabSz="731520">
              <a:lnSpc>
                <a:spcPct val="125000"/>
              </a:lnSpc>
              <a:spcBef>
                <a:spcPts val="800"/>
              </a:spcBef>
              <a:defRPr sz="2640">
                <a:latin typeface="Avenir Light"/>
                <a:ea typeface="Avenir Light"/>
                <a:cs typeface="Avenir Light"/>
                <a:sym typeface="Avenir Light"/>
              </a:defRPr>
            </a:pPr>
            <a:r>
              <a:t>www.edpuzzle.com</a:t>
            </a:r>
          </a:p>
          <a:p>
            <a:pPr marL="335279" indent="-335279" defTabSz="731520">
              <a:lnSpc>
                <a:spcPct val="125000"/>
              </a:lnSpc>
              <a:spcBef>
                <a:spcPts val="800"/>
              </a:spcBef>
              <a:defRPr sz="2640">
                <a:latin typeface="Avenir Light"/>
                <a:ea typeface="Avenir Light"/>
                <a:cs typeface="Avenir Light"/>
                <a:sym typeface="Avenir Light"/>
              </a:defRPr>
            </a:pPr>
            <a:r>
              <a:t>Create a class and give the Class Code to each of your students.</a:t>
            </a:r>
          </a:p>
          <a:p>
            <a:pPr marL="335279" indent="-335279" defTabSz="731520">
              <a:lnSpc>
                <a:spcPct val="125000"/>
              </a:lnSpc>
              <a:spcBef>
                <a:spcPts val="800"/>
              </a:spcBef>
              <a:defRPr sz="2640">
                <a:latin typeface="Avenir Light"/>
                <a:ea typeface="Avenir Light"/>
                <a:cs typeface="Avenir Light"/>
                <a:sym typeface="Avenir Light"/>
              </a:defRPr>
            </a:pPr>
            <a:r>
              <a:t>Find this video, either through the search function or the link above.</a:t>
            </a:r>
          </a:p>
          <a:p>
            <a:pPr marL="335279" indent="-335279" defTabSz="731520">
              <a:lnSpc>
                <a:spcPct val="125000"/>
              </a:lnSpc>
              <a:spcBef>
                <a:spcPts val="800"/>
              </a:spcBef>
              <a:defRPr sz="2640">
                <a:latin typeface="Avenir Light"/>
                <a:ea typeface="Avenir Light"/>
                <a:cs typeface="Avenir Light"/>
                <a:sym typeface="Avenir Light"/>
              </a:defRPr>
            </a:pPr>
            <a:r>
              <a:t>Click the Assign button to the right and select the class you want to assign it to.</a:t>
            </a:r>
          </a:p>
          <a:p>
            <a:pPr marL="335279" indent="-335279" defTabSz="731520">
              <a:lnSpc>
                <a:spcPct val="125000"/>
              </a:lnSpc>
              <a:spcBef>
                <a:spcPts val="800"/>
              </a:spcBef>
              <a:defRPr sz="2640">
                <a:latin typeface="Avenir Light"/>
                <a:ea typeface="Avenir Light"/>
                <a:cs typeface="Avenir Light"/>
                <a:sym typeface="Avenir Light"/>
              </a:defRPr>
            </a:pPr>
            <a:r>
              <a:t>You can customize the features and the due date.</a:t>
            </a:r>
          </a:p>
        </p:txBody>
      </p:sp>
      <p:sp>
        <p:nvSpPr>
          <p:cNvPr id="295" name="B. TED-Ed Edpuzzle:…"/>
          <p:cNvSpPr txBox="1"/>
          <p:nvPr/>
        </p:nvSpPr>
        <p:spPr>
          <a:xfrm>
            <a:off x="13663964" y="2664779"/>
            <a:ext cx="9689121" cy="9076458"/>
          </a:xfrm>
          <a:prstGeom prst="rect">
            <a:avLst/>
          </a:prstGeom>
          <a:ln w="63500">
            <a:solidFill>
              <a:srgbClr val="3440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ormAutofit/>
          </a:bodyPr>
          <a:lstStyle/>
          <a:p>
            <a:pPr algn="l" defTabSz="914400">
              <a:lnSpc>
                <a:spcPct val="125000"/>
              </a:lnSpc>
              <a:spcBef>
                <a:spcPts val="1000"/>
              </a:spcBef>
              <a:defRPr sz="3500">
                <a:solidFill>
                  <a:srgbClr val="000000"/>
                </a:solidFill>
                <a:latin typeface="Avenir Heavy"/>
                <a:ea typeface="Avenir Heavy"/>
                <a:cs typeface="Avenir Heavy"/>
                <a:sym typeface="Avenir Heavy"/>
              </a:defRPr>
            </a:pPr>
            <a:r>
              <a:t>B. TED-Ed Edpuzzle: </a:t>
            </a:r>
          </a:p>
          <a:p>
            <a:pPr marL="444500" indent="-444500" algn="l" defTabSz="914400">
              <a:lnSpc>
                <a:spcPct val="125000"/>
              </a:lnSpc>
              <a:spcBef>
                <a:spcPts val="1000"/>
              </a:spcBef>
              <a:buSzPct val="123000"/>
              <a:buChar char="•"/>
              <a:defRPr sz="3500">
                <a:solidFill>
                  <a:srgbClr val="000000"/>
                </a:solidFill>
                <a:latin typeface="Avenir Heavy"/>
                <a:ea typeface="Avenir Heavy"/>
                <a:cs typeface="Avenir Heavy"/>
                <a:sym typeface="Avenir Heavy"/>
              </a:defRPr>
            </a:pPr>
            <a:r>
              <a:rPr u="sng">
                <a:hlinkClick r:id="rId3"/>
              </a:rPr>
              <a:t>https://tinyurl.com/TedEdCornHistory</a:t>
            </a:r>
            <a:r>
              <a:t> </a:t>
            </a:r>
          </a:p>
        </p:txBody>
      </p:sp>
      <p:pic>
        <p:nvPicPr>
          <p:cNvPr id="296" name="61779340-1734-4DDB-B262-0AC82BE438D7-L0-001.jpeg" descr="61779340-1734-4DDB-B262-0AC82BE438D7-L0-001.jpeg">
            <a:hlinkClick r:id="rId3"/>
          </p:cNvPr>
          <p:cNvPicPr>
            <a:picLocks noChangeAspect="1"/>
          </p:cNvPicPr>
          <p:nvPr/>
        </p:nvPicPr>
        <p:blipFill>
          <a:blip r:embed="rId4">
            <a:extLst/>
          </a:blip>
          <a:stretch>
            <a:fillRect/>
          </a:stretch>
        </p:blipFill>
        <p:spPr>
          <a:xfrm>
            <a:off x="14583827" y="5349800"/>
            <a:ext cx="7849331" cy="509746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ontent Placeholder 2"/>
          <p:cNvSpPr txBox="1">
            <a:spLocks noGrp="1"/>
          </p:cNvSpPr>
          <p:nvPr>
            <p:ph type="body" idx="1"/>
          </p:nvPr>
        </p:nvSpPr>
        <p:spPr>
          <a:xfrm>
            <a:off x="933632" y="3146066"/>
            <a:ext cx="22516736" cy="7423868"/>
          </a:xfrm>
          <a:prstGeom prst="rect">
            <a:avLst/>
          </a:prstGeom>
        </p:spPr>
        <p:txBody>
          <a:bodyPr lIns="101600" tIns="101600" rIns="101600" bIns="101600"/>
          <a:lstStyle/>
          <a:p>
            <a:pPr marL="0" indent="0" algn="ctr">
              <a:buSzTx/>
              <a:buNone/>
              <a:defRPr sz="16000"/>
            </a:pPr>
            <a:r>
              <a:t>But, First........</a:t>
            </a:r>
          </a:p>
          <a:p>
            <a:pPr marL="0" indent="0" algn="ctr">
              <a:buSzTx/>
              <a:buNone/>
              <a:defRPr sz="16000"/>
            </a:pPr>
            <a:endParaRPr/>
          </a:p>
          <a:p>
            <a:pPr marL="0" indent="0" algn="ctr">
              <a:buSzTx/>
              <a:buNone/>
              <a:defRPr sz="16000"/>
            </a:pPr>
            <a:r>
              <a:t>Some Jokes</a:t>
            </a:r>
          </a:p>
        </p:txBody>
      </p:sp>
      <p:sp>
        <p:nvSpPr>
          <p:cNvPr id="186" name="3 - 5 minutes"/>
          <p:cNvSpPr txBox="1"/>
          <p:nvPr/>
        </p:nvSpPr>
        <p:spPr>
          <a:xfrm>
            <a:off x="18311090" y="11507797"/>
            <a:ext cx="5392396" cy="1019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000" b="1">
                <a:solidFill>
                  <a:srgbClr val="E22400"/>
                </a:solidFill>
              </a:defRPr>
            </a:lvl1pPr>
          </a:lstStyle>
          <a:p>
            <a:r>
              <a:t>3 - 5 minutes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8" name="Section 1 - History of Corn…"/>
          <p:cNvSpPr txBox="1"/>
          <p:nvPr/>
        </p:nvSpPr>
        <p:spPr>
          <a:xfrm>
            <a:off x="422287" y="0"/>
            <a:ext cx="23244230" cy="2798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22376">
              <a:lnSpc>
                <a:spcPct val="90000"/>
              </a:lnSpc>
              <a:defRPr sz="4740">
                <a:solidFill>
                  <a:srgbClr val="67AC39"/>
                </a:solidFill>
                <a:latin typeface="Avenir Heavy"/>
                <a:ea typeface="Avenir Heavy"/>
                <a:cs typeface="Avenir Heavy"/>
                <a:sym typeface="Avenir Heavy"/>
              </a:defRPr>
            </a:pPr>
            <a:r>
              <a:t>Section 1 - History of Corn</a:t>
            </a:r>
          </a:p>
          <a:p>
            <a:pPr defTabSz="722376">
              <a:lnSpc>
                <a:spcPct val="90000"/>
              </a:lnSpc>
              <a:defRPr sz="6320">
                <a:solidFill>
                  <a:srgbClr val="67AC39"/>
                </a:solidFill>
                <a:latin typeface="Avenir Heavy"/>
                <a:ea typeface="Avenir Heavy"/>
                <a:cs typeface="Avenir Heavy"/>
                <a:sym typeface="Avenir Heavy"/>
              </a:defRPr>
            </a:pPr>
            <a:r>
              <a:t>Is Corn a Fruit, Vegetable, or Grain Discussion and Video Clip</a:t>
            </a:r>
          </a:p>
        </p:txBody>
      </p:sp>
      <p:sp>
        <p:nvSpPr>
          <p:cNvPr id="299" name="A. Is Corn a Fruit, Vegetable, or Grain? Discussion Question:…"/>
          <p:cNvSpPr txBox="1">
            <a:spLocks noGrp="1"/>
          </p:cNvSpPr>
          <p:nvPr>
            <p:ph type="body" sz="half" idx="4294967295"/>
          </p:nvPr>
        </p:nvSpPr>
        <p:spPr>
          <a:xfrm>
            <a:off x="743408" y="2664779"/>
            <a:ext cx="11269245" cy="9076458"/>
          </a:xfrm>
          <a:prstGeom prst="rect">
            <a:avLst/>
          </a:prstGeom>
          <a:ln w="63500">
            <a:solidFill>
              <a:srgbClr val="FFCF58"/>
            </a:solidFill>
          </a:ln>
        </p:spPr>
        <p:txBody>
          <a:bodyPr lIns="127000" tIns="127000" rIns="127000" bIns="127000"/>
          <a:lstStyle/>
          <a:p>
            <a:pPr marL="0" indent="0" defTabSz="731520">
              <a:lnSpc>
                <a:spcPct val="125000"/>
              </a:lnSpc>
              <a:spcBef>
                <a:spcPts val="800"/>
              </a:spcBef>
              <a:buSzTx/>
              <a:buNone/>
              <a:defRPr sz="2800">
                <a:latin typeface="Avenir Heavy"/>
                <a:ea typeface="Avenir Heavy"/>
                <a:cs typeface="Avenir Heavy"/>
                <a:sym typeface="Avenir Heavy"/>
              </a:defRPr>
            </a:pPr>
            <a:r>
              <a:t>A. </a:t>
            </a:r>
            <a:r>
              <a:rPr i="1"/>
              <a:t>Is Corn a Fruit, Vegetable, or Grain? </a:t>
            </a:r>
            <a:r>
              <a:t>Discussion</a:t>
            </a:r>
            <a:r>
              <a:rPr i="1"/>
              <a:t> Question</a:t>
            </a:r>
            <a:r>
              <a:t>:</a:t>
            </a:r>
          </a:p>
          <a:p>
            <a:pPr marL="355600" indent="-355600" defTabSz="731520">
              <a:lnSpc>
                <a:spcPct val="125000"/>
              </a:lnSpc>
              <a:spcBef>
                <a:spcPts val="800"/>
              </a:spcBef>
              <a:defRPr sz="2800">
                <a:latin typeface="Avenir Heavy"/>
                <a:ea typeface="Avenir Heavy"/>
                <a:cs typeface="Avenir Heavy"/>
                <a:sym typeface="Avenir Heavy"/>
              </a:defRPr>
            </a:pPr>
            <a:r>
              <a:rPr>
                <a:latin typeface="Avenir Light"/>
                <a:ea typeface="Avenir Light"/>
                <a:cs typeface="Avenir Light"/>
                <a:sym typeface="Avenir Light"/>
              </a:rPr>
              <a:t>Ask students if corn is a vegetable, fruit or a grain.</a:t>
            </a:r>
          </a:p>
          <a:p>
            <a:pPr marL="335279" indent="-335279" defTabSz="731520">
              <a:lnSpc>
                <a:spcPct val="125000"/>
              </a:lnSpc>
              <a:spcBef>
                <a:spcPts val="800"/>
              </a:spcBef>
              <a:defRPr sz="2640">
                <a:latin typeface="Avenir Light"/>
                <a:ea typeface="Avenir Light"/>
                <a:cs typeface="Avenir Light"/>
                <a:sym typeface="Avenir Light"/>
              </a:defRPr>
            </a:pPr>
            <a:r>
              <a:t>Then have the students break out into three different groups based on what they believe. Put each group in a different part of the room – like the room’s corners.</a:t>
            </a:r>
          </a:p>
          <a:p>
            <a:pPr marL="335279" indent="-335279" defTabSz="731520">
              <a:lnSpc>
                <a:spcPct val="125000"/>
              </a:lnSpc>
              <a:spcBef>
                <a:spcPts val="800"/>
              </a:spcBef>
              <a:defRPr sz="2640">
                <a:latin typeface="Avenir Light"/>
                <a:ea typeface="Avenir Light"/>
                <a:cs typeface="Avenir Light"/>
                <a:sym typeface="Avenir Light"/>
              </a:defRPr>
            </a:pPr>
            <a:r>
              <a:t>Give each group 3-5 minutes to discuss why they chose their answer amongst themselves.</a:t>
            </a:r>
          </a:p>
          <a:p>
            <a:pPr marL="335279" indent="-335279" defTabSz="731520">
              <a:lnSpc>
                <a:spcPct val="125000"/>
              </a:lnSpc>
              <a:spcBef>
                <a:spcPts val="800"/>
              </a:spcBef>
              <a:defRPr sz="2640">
                <a:latin typeface="Avenir Light"/>
                <a:ea typeface="Avenir Light"/>
                <a:cs typeface="Avenir Light"/>
                <a:sym typeface="Avenir Light"/>
              </a:defRPr>
            </a:pPr>
            <a:r>
              <a:t>Then have each group make their case to the class.</a:t>
            </a:r>
          </a:p>
          <a:p>
            <a:pPr marL="335279" indent="-335279" defTabSz="731520">
              <a:lnSpc>
                <a:spcPct val="125000"/>
              </a:lnSpc>
              <a:spcBef>
                <a:spcPts val="800"/>
              </a:spcBef>
              <a:defRPr sz="2640">
                <a:latin typeface="Avenir Light"/>
                <a:ea typeface="Avenir Light"/>
                <a:cs typeface="Avenir Light"/>
                <a:sym typeface="Avenir Light"/>
              </a:defRPr>
            </a:pPr>
            <a:r>
              <a:t>Give a few minutes for students from each group to counter argue their case and to try to bring other students to their side of the room.</a:t>
            </a:r>
          </a:p>
          <a:p>
            <a:pPr marL="335279" indent="-335279" defTabSz="731520">
              <a:lnSpc>
                <a:spcPct val="125000"/>
              </a:lnSpc>
              <a:spcBef>
                <a:spcPts val="800"/>
              </a:spcBef>
              <a:defRPr sz="2640">
                <a:latin typeface="Avenir Light"/>
                <a:ea typeface="Avenir Light"/>
                <a:cs typeface="Avenir Light"/>
                <a:sym typeface="Avenir Light"/>
              </a:defRPr>
            </a:pPr>
            <a:r>
              <a:t>Be sure to give students a chance to move to a different group if they change their view.</a:t>
            </a:r>
          </a:p>
          <a:p>
            <a:pPr marL="335279" indent="-335279" defTabSz="731520">
              <a:lnSpc>
                <a:spcPct val="125000"/>
              </a:lnSpc>
              <a:spcBef>
                <a:spcPts val="800"/>
              </a:spcBef>
              <a:defRPr sz="2640">
                <a:latin typeface="Avenir Light"/>
                <a:ea typeface="Avenir Light"/>
                <a:cs typeface="Avenir Light"/>
                <a:sym typeface="Avenir Light"/>
              </a:defRPr>
            </a:pPr>
            <a:r>
              <a:t>Afterwards, count how many students were in each group: Fruit, Vegetable or Grain.</a:t>
            </a:r>
          </a:p>
        </p:txBody>
      </p:sp>
      <p:sp>
        <p:nvSpPr>
          <p:cNvPr id="300" name="B. Is Corn a Fruit, Vegetable, or Grain? video:…"/>
          <p:cNvSpPr txBox="1"/>
          <p:nvPr/>
        </p:nvSpPr>
        <p:spPr>
          <a:xfrm>
            <a:off x="12542689" y="2664779"/>
            <a:ext cx="11092078" cy="9076458"/>
          </a:xfrm>
          <a:prstGeom prst="rect">
            <a:avLst/>
          </a:prstGeom>
          <a:ln w="63500">
            <a:solidFill>
              <a:srgbClr val="3440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ormAutofit/>
          </a:bodyPr>
          <a:lstStyle/>
          <a:p>
            <a:pPr algn="l" defTabSz="914400">
              <a:lnSpc>
                <a:spcPct val="125000"/>
              </a:lnSpc>
              <a:spcBef>
                <a:spcPts val="1000"/>
              </a:spcBef>
              <a:defRPr sz="3500">
                <a:solidFill>
                  <a:srgbClr val="000000"/>
                </a:solidFill>
                <a:latin typeface="Avenir Heavy"/>
                <a:ea typeface="Avenir Heavy"/>
                <a:cs typeface="Avenir Heavy"/>
                <a:sym typeface="Avenir Heavy"/>
              </a:defRPr>
            </a:pPr>
            <a:r>
              <a:t>B. </a:t>
            </a:r>
            <a:r>
              <a:rPr i="1"/>
              <a:t>Is Corn a Fruit, Vegetable, or Grain? video</a:t>
            </a:r>
            <a:r>
              <a:t>:</a:t>
            </a:r>
          </a:p>
          <a:p>
            <a:pPr marL="419100" indent="-419100" algn="l" defTabSz="914400">
              <a:lnSpc>
                <a:spcPct val="125000"/>
              </a:lnSpc>
              <a:spcBef>
                <a:spcPts val="1000"/>
              </a:spcBef>
              <a:buSzPct val="123000"/>
              <a:buChar char="•"/>
              <a:defRPr sz="3300">
                <a:solidFill>
                  <a:srgbClr val="000000"/>
                </a:solidFill>
                <a:latin typeface="Avenir Light"/>
                <a:ea typeface="Avenir Light"/>
                <a:cs typeface="Avenir Light"/>
                <a:sym typeface="Avenir Light"/>
              </a:defRPr>
            </a:pPr>
            <a:r>
              <a:t>Have the students return to their seats to watch the video, Is Corn a Fruit, Vegetable, or Grain?: </a:t>
            </a:r>
          </a:p>
          <a:p>
            <a:pPr marL="1028700" lvl="1" indent="-419100" algn="l" defTabSz="914400">
              <a:lnSpc>
                <a:spcPct val="125000"/>
              </a:lnSpc>
              <a:spcBef>
                <a:spcPts val="1000"/>
              </a:spcBef>
              <a:buSzPct val="123000"/>
              <a:buChar char="•"/>
              <a:defRPr sz="3300">
                <a:solidFill>
                  <a:srgbClr val="000000"/>
                </a:solidFill>
                <a:latin typeface="Avenir Light"/>
                <a:ea typeface="Avenir Light"/>
                <a:cs typeface="Avenir Light"/>
                <a:sym typeface="Avenir Light"/>
              </a:defRPr>
            </a:pPr>
            <a:r>
              <a:rPr u="sng">
                <a:hlinkClick r:id="rId3"/>
              </a:rPr>
              <a:t>https://tinyurl.com/CornFruitVegetableOrGrain</a:t>
            </a:r>
            <a:r>
              <a:t> </a:t>
            </a:r>
          </a:p>
          <a:p>
            <a:pPr marL="419100" indent="-419100" algn="l" defTabSz="914400">
              <a:lnSpc>
                <a:spcPct val="125000"/>
              </a:lnSpc>
              <a:spcBef>
                <a:spcPts val="1000"/>
              </a:spcBef>
              <a:buSzPct val="123000"/>
              <a:buChar char="•"/>
              <a:defRPr sz="3300">
                <a:solidFill>
                  <a:srgbClr val="000000"/>
                </a:solidFill>
                <a:latin typeface="Avenir Light"/>
                <a:ea typeface="Avenir Light"/>
                <a:cs typeface="Avenir Light"/>
                <a:sym typeface="Avenir Light"/>
              </a:defRPr>
            </a:pPr>
            <a:r>
              <a:t>As a review, ask if the video helped to change anyone’s mind.</a:t>
            </a:r>
          </a:p>
          <a:p>
            <a:pPr algn="l" defTabSz="914400">
              <a:lnSpc>
                <a:spcPct val="125000"/>
              </a:lnSpc>
              <a:spcBef>
                <a:spcPts val="1000"/>
              </a:spcBef>
              <a:defRPr sz="3500">
                <a:solidFill>
                  <a:srgbClr val="000000"/>
                </a:solidFill>
                <a:latin typeface="Avenir Heavy"/>
                <a:ea typeface="Avenir Heavy"/>
                <a:cs typeface="Avenir Heavy"/>
                <a:sym typeface="Avenir Heavy"/>
              </a:defRPr>
            </a:pPr>
            <a:endParaRPr/>
          </a:p>
        </p:txBody>
      </p:sp>
      <p:pic>
        <p:nvPicPr>
          <p:cNvPr id="301" name="9BB312B9-031D-4050-A7B8-D99F88FB342D-L0-001.jpeg" descr="9BB312B9-031D-4050-A7B8-D99F88FB342D-L0-001.jpeg">
            <a:hlinkClick r:id="rId3"/>
          </p:cNvPr>
          <p:cNvPicPr>
            <a:picLocks noChangeAspect="1"/>
          </p:cNvPicPr>
          <p:nvPr/>
        </p:nvPicPr>
        <p:blipFill>
          <a:blip r:embed="rId4">
            <a:extLst/>
          </a:blip>
          <a:stretch>
            <a:fillRect/>
          </a:stretch>
        </p:blipFill>
        <p:spPr>
          <a:xfrm>
            <a:off x="15977491" y="6858000"/>
            <a:ext cx="4222475" cy="4485536"/>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3" name="Section 1 - History of Corn…"/>
          <p:cNvSpPr txBox="1"/>
          <p:nvPr/>
        </p:nvSpPr>
        <p:spPr>
          <a:xfrm>
            <a:off x="551556" y="328175"/>
            <a:ext cx="23280888" cy="1598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466344">
              <a:lnSpc>
                <a:spcPct val="90000"/>
              </a:lnSpc>
              <a:defRPr sz="3059">
                <a:solidFill>
                  <a:srgbClr val="67AC39"/>
                </a:solidFill>
                <a:latin typeface="Avenir Heavy"/>
                <a:ea typeface="Avenir Heavy"/>
                <a:cs typeface="Avenir Heavy"/>
                <a:sym typeface="Avenir Heavy"/>
              </a:defRPr>
            </a:pPr>
            <a:r>
              <a:t>Section 1 - History of Corn</a:t>
            </a:r>
          </a:p>
          <a:p>
            <a:pPr defTabSz="466344">
              <a:lnSpc>
                <a:spcPct val="90000"/>
              </a:lnSpc>
              <a:defRPr sz="4080">
                <a:solidFill>
                  <a:srgbClr val="67AC39"/>
                </a:solidFill>
                <a:latin typeface="Avenir Heavy"/>
                <a:ea typeface="Avenir Heavy"/>
                <a:cs typeface="Avenir Heavy"/>
                <a:sym typeface="Avenir Heavy"/>
              </a:defRPr>
            </a:pPr>
            <a:r>
              <a:t>HHMI Biointeractive: Popped Secret - The Mysterious Origins of Corn Video and Activity Sheet</a:t>
            </a:r>
          </a:p>
        </p:txBody>
      </p:sp>
      <p:sp>
        <p:nvSpPr>
          <p:cNvPr id="304" name="A. HHMI Biointeractive: Popped Secret - The Mysterious Origins of Corn Video:…"/>
          <p:cNvSpPr txBox="1">
            <a:spLocks noGrp="1"/>
          </p:cNvSpPr>
          <p:nvPr>
            <p:ph type="body" sz="half" idx="4294967295"/>
          </p:nvPr>
        </p:nvSpPr>
        <p:spPr>
          <a:xfrm>
            <a:off x="583306" y="2319771"/>
            <a:ext cx="11576944" cy="9638139"/>
          </a:xfrm>
          <a:prstGeom prst="rect">
            <a:avLst/>
          </a:prstGeom>
          <a:ln w="63500">
            <a:solidFill>
              <a:srgbClr val="FFCF58"/>
            </a:solidFill>
          </a:ln>
        </p:spPr>
        <p:txBody>
          <a:bodyPr lIns="127000" tIns="127000" rIns="127000" bIns="127000"/>
          <a:lstStyle/>
          <a:p>
            <a:pPr marL="0" indent="0" defTabSz="914400">
              <a:lnSpc>
                <a:spcPct val="125000"/>
              </a:lnSpc>
              <a:spcBef>
                <a:spcPts val="1000"/>
              </a:spcBef>
              <a:buSzTx/>
              <a:buNone/>
              <a:defRPr sz="3500">
                <a:latin typeface="Avenir Heavy"/>
                <a:ea typeface="Avenir Heavy"/>
                <a:cs typeface="Avenir Heavy"/>
                <a:sym typeface="Avenir Heavy"/>
              </a:defRPr>
            </a:pPr>
            <a:r>
              <a:t>A. </a:t>
            </a:r>
            <a:r>
              <a:rPr i="1"/>
              <a:t>HHMI Biointeractive</a:t>
            </a:r>
            <a:r>
              <a:t>: Popped Secret - The Mysterious Origins of Corn Video:</a:t>
            </a:r>
          </a:p>
          <a:p>
            <a:pPr marL="419100" indent="-419100" defTabSz="914400">
              <a:lnSpc>
                <a:spcPct val="125000"/>
              </a:lnSpc>
              <a:spcBef>
                <a:spcPts val="1000"/>
              </a:spcBef>
              <a:defRPr sz="3300">
                <a:latin typeface="Avenir Heavy"/>
                <a:ea typeface="Avenir Heavy"/>
                <a:cs typeface="Avenir Heavy"/>
                <a:sym typeface="Avenir Heavy"/>
              </a:defRPr>
            </a:pPr>
            <a:r>
              <a:rPr>
                <a:latin typeface="Avenir Light"/>
                <a:ea typeface="Avenir Light"/>
                <a:cs typeface="Avenir Light"/>
                <a:sym typeface="Avenir Light"/>
              </a:rPr>
              <a:t>This film and its activity worksheet explore how scientists used genetic and archaeological evidence to determine when, where and how corn was domesticated from the Mexican grass teosinte. Access the Popped Secret video (18 minutes) from the following link:</a:t>
            </a:r>
          </a:p>
          <a:p>
            <a:pPr marL="1028700" lvl="1" indent="-419100" defTabSz="914400">
              <a:lnSpc>
                <a:spcPct val="125000"/>
              </a:lnSpc>
              <a:spcBef>
                <a:spcPts val="1000"/>
              </a:spcBef>
              <a:defRPr sz="3300">
                <a:latin typeface="Avenir Heavy"/>
                <a:ea typeface="Avenir Heavy"/>
                <a:cs typeface="Avenir Heavy"/>
                <a:sym typeface="Avenir Heavy"/>
              </a:defRPr>
            </a:pPr>
            <a:r>
              <a:rPr u="sng">
                <a:hlinkClick r:id="rId3"/>
              </a:rPr>
              <a:t>https://tinyurl.com/PoppedSecretVideo</a:t>
            </a:r>
          </a:p>
        </p:txBody>
      </p:sp>
      <p:sp>
        <p:nvSpPr>
          <p:cNvPr id="305" name="B. HHMI Biointeractive: Popped Secret - The Mysterious Origins of Corn Activity Worksheet:…"/>
          <p:cNvSpPr txBox="1"/>
          <p:nvPr/>
        </p:nvSpPr>
        <p:spPr>
          <a:xfrm>
            <a:off x="12469969" y="2319771"/>
            <a:ext cx="11330725" cy="9638139"/>
          </a:xfrm>
          <a:prstGeom prst="rect">
            <a:avLst/>
          </a:prstGeom>
          <a:ln w="63500">
            <a:solidFill>
              <a:srgbClr val="3440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ormAutofit/>
          </a:bodyPr>
          <a:lstStyle/>
          <a:p>
            <a:pPr algn="l" defTabSz="914400">
              <a:lnSpc>
                <a:spcPct val="125000"/>
              </a:lnSpc>
              <a:spcBef>
                <a:spcPts val="1000"/>
              </a:spcBef>
              <a:defRPr sz="3500">
                <a:solidFill>
                  <a:srgbClr val="000000"/>
                </a:solidFill>
                <a:latin typeface="Avenir Heavy"/>
                <a:ea typeface="Avenir Heavy"/>
                <a:cs typeface="Avenir Heavy"/>
                <a:sym typeface="Avenir Heavy"/>
              </a:defRPr>
            </a:pPr>
            <a:r>
              <a:t>B. </a:t>
            </a:r>
            <a:r>
              <a:rPr i="1"/>
              <a:t>HHMI Biointeractive</a:t>
            </a:r>
            <a:r>
              <a:t>: Popped Secret - The Mysterious Origins of Corn Activity Worksheet:</a:t>
            </a:r>
          </a:p>
          <a:p>
            <a:pPr marL="419100" indent="-419100" algn="l" defTabSz="914400">
              <a:lnSpc>
                <a:spcPct val="125000"/>
              </a:lnSpc>
              <a:spcBef>
                <a:spcPts val="1000"/>
              </a:spcBef>
              <a:buSzPct val="123000"/>
              <a:buChar char="•"/>
              <a:defRPr sz="3300">
                <a:solidFill>
                  <a:srgbClr val="000000"/>
                </a:solidFill>
                <a:latin typeface="Avenir Heavy"/>
                <a:ea typeface="Avenir Heavy"/>
                <a:cs typeface="Avenir Heavy"/>
                <a:sym typeface="Avenir Heavy"/>
              </a:defRPr>
            </a:pPr>
            <a:r>
              <a:rPr>
                <a:latin typeface="Avenir Light"/>
                <a:ea typeface="Avenir Light"/>
                <a:cs typeface="Avenir Light"/>
                <a:sym typeface="Avenir Light"/>
              </a:rPr>
              <a:t>The Student Handout reinforces the concepts found in the video and can be downloaded using this link:</a:t>
            </a:r>
          </a:p>
          <a:p>
            <a:pPr marL="1028700" lvl="1" indent="-419100" algn="l" defTabSz="914400">
              <a:lnSpc>
                <a:spcPct val="125000"/>
              </a:lnSpc>
              <a:spcBef>
                <a:spcPts val="1000"/>
              </a:spcBef>
              <a:buSzPct val="123000"/>
              <a:buChar char="•"/>
              <a:defRPr sz="3300">
                <a:solidFill>
                  <a:srgbClr val="000000"/>
                </a:solidFill>
                <a:latin typeface="Avenir Heavy"/>
                <a:ea typeface="Avenir Heavy"/>
                <a:cs typeface="Avenir Heavy"/>
                <a:sym typeface="Avenir Heavy"/>
              </a:defRPr>
            </a:pPr>
            <a:r>
              <a:rPr u="sng">
                <a:hlinkClick r:id="rId4"/>
              </a:rPr>
              <a:t>https://tinyurl.com/PoppedSecretActivity</a:t>
            </a:r>
          </a:p>
          <a:p>
            <a:pPr marL="419100" indent="-419100" algn="l" defTabSz="914400">
              <a:lnSpc>
                <a:spcPct val="125000"/>
              </a:lnSpc>
              <a:spcBef>
                <a:spcPts val="1000"/>
              </a:spcBef>
              <a:buSzPct val="123000"/>
              <a:buChar char="•"/>
              <a:defRPr sz="3300">
                <a:solidFill>
                  <a:srgbClr val="000000"/>
                </a:solidFill>
                <a:latin typeface="Avenir Heavy"/>
                <a:ea typeface="Avenir Heavy"/>
                <a:cs typeface="Avenir Heavy"/>
                <a:sym typeface="Avenir Heavy"/>
              </a:defRPr>
            </a:pPr>
            <a:r>
              <a:rPr>
                <a:latin typeface="Avenir Light"/>
                <a:ea typeface="Avenir Light"/>
                <a:cs typeface="Avenir Light"/>
                <a:sym typeface="Avenir Light"/>
              </a:rPr>
              <a:t>Have students watch the video in its entirety before working on the student handout.</a:t>
            </a:r>
          </a:p>
          <a:p>
            <a:pPr marL="419100" indent="-419100" algn="l" defTabSz="914400">
              <a:lnSpc>
                <a:spcPct val="125000"/>
              </a:lnSpc>
              <a:spcBef>
                <a:spcPts val="1000"/>
              </a:spcBef>
              <a:buSzPct val="123000"/>
              <a:buChar char="•"/>
              <a:defRPr sz="3300">
                <a:solidFill>
                  <a:srgbClr val="000000"/>
                </a:solidFill>
                <a:latin typeface="Avenir Heavy"/>
                <a:ea typeface="Avenir Heavy"/>
                <a:cs typeface="Avenir Heavy"/>
                <a:sym typeface="Avenir Heavy"/>
              </a:defRPr>
            </a:pPr>
            <a:r>
              <a:rPr>
                <a:latin typeface="Avenir Light"/>
                <a:ea typeface="Avenir Light"/>
                <a:cs typeface="Avenir Light"/>
                <a:sym typeface="Avenir Light"/>
              </a:rPr>
              <a:t>Educator materials are also available from the link above.</a:t>
            </a:r>
          </a:p>
        </p:txBody>
      </p:sp>
      <p:pic>
        <p:nvPicPr>
          <p:cNvPr id="306" name="B309E477-9570-4CE6-A684-3B96393A41F2-L0-001.jpeg" descr="B309E477-9570-4CE6-A684-3B96393A41F2-L0-001.jpeg">
            <a:hlinkClick r:id="rId3"/>
          </p:cNvPr>
          <p:cNvPicPr>
            <a:picLocks noChangeAspect="1"/>
          </p:cNvPicPr>
          <p:nvPr/>
        </p:nvPicPr>
        <p:blipFill>
          <a:blip r:embed="rId5">
            <a:extLst/>
          </a:blip>
          <a:stretch>
            <a:fillRect/>
          </a:stretch>
        </p:blipFill>
        <p:spPr>
          <a:xfrm>
            <a:off x="4130602" y="8552057"/>
            <a:ext cx="4482352" cy="3125391"/>
          </a:xfrm>
          <a:prstGeom prst="rect">
            <a:avLst/>
          </a:prstGeom>
          <a:ln w="12700">
            <a:miter lim="400000"/>
          </a:ln>
        </p:spPr>
      </p:pic>
      <p:pic>
        <p:nvPicPr>
          <p:cNvPr id="307" name="D432B631-4C05-42B8-BDDC-A8D065129BD6-L0-001.jpeg" descr="D432B631-4C05-42B8-BDDC-A8D065129BD6-L0-001.jpeg">
            <a:hlinkClick r:id="rId4"/>
          </p:cNvPr>
          <p:cNvPicPr>
            <a:picLocks noChangeAspect="1"/>
          </p:cNvPicPr>
          <p:nvPr/>
        </p:nvPicPr>
        <p:blipFill>
          <a:blip r:embed="rId6">
            <a:extLst/>
          </a:blip>
          <a:stretch>
            <a:fillRect/>
          </a:stretch>
        </p:blipFill>
        <p:spPr>
          <a:xfrm>
            <a:off x="16100683" y="8788406"/>
            <a:ext cx="4069296" cy="2889042"/>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9" name="Section 1 - History of Corn…"/>
          <p:cNvSpPr txBox="1"/>
          <p:nvPr/>
        </p:nvSpPr>
        <p:spPr>
          <a:xfrm>
            <a:off x="1478764" y="328175"/>
            <a:ext cx="21426472" cy="2086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77240">
              <a:lnSpc>
                <a:spcPct val="90000"/>
              </a:lnSpc>
              <a:defRPr sz="5100">
                <a:solidFill>
                  <a:srgbClr val="67AC39"/>
                </a:solidFill>
                <a:latin typeface="Avenir Heavy"/>
                <a:ea typeface="Avenir Heavy"/>
                <a:cs typeface="Avenir Heavy"/>
                <a:sym typeface="Avenir Heavy"/>
              </a:defRPr>
            </a:pPr>
            <a:r>
              <a:t>Section 1 - History of Corn</a:t>
            </a:r>
          </a:p>
          <a:p>
            <a:pPr defTabSz="777240">
              <a:lnSpc>
                <a:spcPct val="90000"/>
              </a:lnSpc>
              <a:defRPr sz="6800">
                <a:solidFill>
                  <a:srgbClr val="67AC39"/>
                </a:solidFill>
                <a:latin typeface="Avenir Heavy"/>
                <a:ea typeface="Avenir Heavy"/>
                <a:cs typeface="Avenir Heavy"/>
                <a:sym typeface="Avenir Heavy"/>
              </a:defRPr>
            </a:pPr>
            <a:r>
              <a:t>How Stuff Works: Corn Video</a:t>
            </a:r>
          </a:p>
        </p:txBody>
      </p:sp>
      <p:sp>
        <p:nvSpPr>
          <p:cNvPr id="310" name="A. How Stuff Works: Corn Video:…"/>
          <p:cNvSpPr txBox="1">
            <a:spLocks noGrp="1"/>
          </p:cNvSpPr>
          <p:nvPr>
            <p:ph type="body" sz="half" idx="4294967295"/>
          </p:nvPr>
        </p:nvSpPr>
        <p:spPr>
          <a:xfrm>
            <a:off x="435690" y="2664779"/>
            <a:ext cx="13294440" cy="9076458"/>
          </a:xfrm>
          <a:prstGeom prst="rect">
            <a:avLst/>
          </a:prstGeom>
          <a:ln w="63500">
            <a:solidFill>
              <a:srgbClr val="FFCF58"/>
            </a:solidFill>
          </a:ln>
        </p:spPr>
        <p:txBody>
          <a:bodyPr lIns="127000" tIns="127000" rIns="127000" bIns="127000"/>
          <a:lstStyle/>
          <a:p>
            <a:pPr marL="0" indent="0" defTabSz="914400">
              <a:lnSpc>
                <a:spcPct val="125000"/>
              </a:lnSpc>
              <a:spcBef>
                <a:spcPts val="1000"/>
              </a:spcBef>
              <a:buSzTx/>
              <a:buNone/>
              <a:defRPr sz="3500">
                <a:latin typeface="Avenir Heavy"/>
                <a:ea typeface="Avenir Heavy"/>
                <a:cs typeface="Avenir Heavy"/>
                <a:sym typeface="Avenir Heavy"/>
              </a:defRPr>
            </a:pPr>
            <a:r>
              <a:t>A. </a:t>
            </a:r>
            <a:r>
              <a:rPr i="1" u="sng"/>
              <a:t>How Stuff Works: Corn </a:t>
            </a:r>
            <a:r>
              <a:t>Video:</a:t>
            </a:r>
          </a:p>
          <a:p>
            <a:pPr marL="419100" indent="-419100" defTabSz="914400">
              <a:lnSpc>
                <a:spcPct val="125000"/>
              </a:lnSpc>
              <a:spcBef>
                <a:spcPts val="1000"/>
              </a:spcBef>
              <a:defRPr sz="3300">
                <a:latin typeface="Avenir Light"/>
                <a:ea typeface="Avenir Light"/>
                <a:cs typeface="Avenir Light"/>
                <a:sym typeface="Avenir Light"/>
              </a:defRPr>
            </a:pPr>
            <a:r>
              <a:t>A great video that introduces a person to the world of corn: </a:t>
            </a:r>
          </a:p>
          <a:p>
            <a:pPr marL="1028700" lvl="1" indent="-419100" defTabSz="914400">
              <a:lnSpc>
                <a:spcPct val="125000"/>
              </a:lnSpc>
              <a:spcBef>
                <a:spcPts val="1000"/>
              </a:spcBef>
              <a:defRPr sz="3300">
                <a:latin typeface="Avenir Light"/>
                <a:ea typeface="Avenir Light"/>
                <a:cs typeface="Avenir Light"/>
                <a:sym typeface="Avenir Light"/>
              </a:defRPr>
            </a:pPr>
            <a:r>
              <a:t>From how it is planted, harvested, used for feed and industry and as an ingredient in many household products.</a:t>
            </a:r>
          </a:p>
          <a:p>
            <a:pPr marL="419100" indent="-419100" defTabSz="914400">
              <a:lnSpc>
                <a:spcPct val="125000"/>
              </a:lnSpc>
              <a:spcBef>
                <a:spcPts val="1000"/>
              </a:spcBef>
              <a:defRPr sz="3300">
                <a:latin typeface="Avenir Light"/>
                <a:ea typeface="Avenir Light"/>
                <a:cs typeface="Avenir Light"/>
                <a:sym typeface="Avenir Light"/>
              </a:defRPr>
            </a:pPr>
            <a:r>
              <a:t>This can be a video for students to watch as a class or as a reference for the educator to get a nice overview on the versatile role corn plays in our everyday life.</a:t>
            </a:r>
          </a:p>
          <a:p>
            <a:pPr marL="419100" indent="-419100" defTabSz="914400">
              <a:lnSpc>
                <a:spcPct val="125000"/>
              </a:lnSpc>
              <a:spcBef>
                <a:spcPts val="1000"/>
              </a:spcBef>
              <a:defRPr sz="3300">
                <a:latin typeface="Avenir Light"/>
                <a:ea typeface="Avenir Light"/>
                <a:cs typeface="Avenir Light"/>
                <a:sym typeface="Avenir Light"/>
              </a:defRPr>
            </a:pPr>
            <a:r>
              <a:t>Here is the YouTube link to the video:</a:t>
            </a:r>
          </a:p>
          <a:p>
            <a:pPr marL="1028700" lvl="1" indent="-419100" defTabSz="914400">
              <a:lnSpc>
                <a:spcPct val="125000"/>
              </a:lnSpc>
              <a:spcBef>
                <a:spcPts val="1000"/>
              </a:spcBef>
              <a:defRPr sz="3300">
                <a:latin typeface="Avenir Heavy"/>
                <a:ea typeface="Avenir Heavy"/>
                <a:cs typeface="Avenir Heavy"/>
                <a:sym typeface="Avenir Heavy"/>
              </a:defRPr>
            </a:pPr>
            <a:r>
              <a:rPr u="sng">
                <a:hlinkClick r:id="rId3"/>
              </a:rPr>
              <a:t>https://tinyurl.com/CornHowStuffWorks</a:t>
            </a:r>
          </a:p>
        </p:txBody>
      </p:sp>
      <p:sp>
        <p:nvSpPr>
          <p:cNvPr id="311" name="B. Section 1 Reflection Questions:…"/>
          <p:cNvSpPr txBox="1"/>
          <p:nvPr/>
        </p:nvSpPr>
        <p:spPr>
          <a:xfrm>
            <a:off x="14153012" y="2664779"/>
            <a:ext cx="9593421" cy="9076458"/>
          </a:xfrm>
          <a:prstGeom prst="rect">
            <a:avLst/>
          </a:prstGeom>
          <a:ln w="63500">
            <a:solidFill>
              <a:srgbClr val="3440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ormAutofit/>
          </a:bodyPr>
          <a:lstStyle/>
          <a:p>
            <a:pPr algn="l" defTabSz="758951">
              <a:lnSpc>
                <a:spcPct val="125000"/>
              </a:lnSpc>
              <a:spcBef>
                <a:spcPts val="800"/>
              </a:spcBef>
              <a:defRPr sz="2905">
                <a:solidFill>
                  <a:srgbClr val="000000"/>
                </a:solidFill>
                <a:latin typeface="Avenir Heavy"/>
                <a:ea typeface="Avenir Heavy"/>
                <a:cs typeface="Avenir Heavy"/>
                <a:sym typeface="Avenir Heavy"/>
              </a:defRPr>
            </a:pPr>
            <a:r>
              <a:t>B. Section 1 Reflection Questions:</a:t>
            </a:r>
          </a:p>
          <a:p>
            <a:pPr marL="347852"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t>When and where corn was first domesticated?</a:t>
            </a:r>
          </a:p>
          <a:p>
            <a:pPr marL="853820" lvl="1"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t>~9,000 years ago in Central America</a:t>
            </a:r>
          </a:p>
          <a:p>
            <a:pPr marL="347852"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t>What is another name for corn?</a:t>
            </a:r>
          </a:p>
          <a:p>
            <a:pPr marL="853820" lvl="1"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t>Maize</a:t>
            </a:r>
          </a:p>
          <a:p>
            <a:pPr marL="347852"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t>What was the earliest ancestor of modern-day corn?</a:t>
            </a:r>
          </a:p>
          <a:p>
            <a:pPr marL="853820" lvl="1"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t>The wild grass - Teosinte</a:t>
            </a:r>
          </a:p>
          <a:p>
            <a:pPr marL="347852"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t>What type of corn is the most widely used?</a:t>
            </a:r>
          </a:p>
          <a:p>
            <a:pPr marL="853820" lvl="1"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t>Yellow Dent #2</a:t>
            </a:r>
          </a:p>
          <a:p>
            <a:pPr marL="347852"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t>What common products can we find corn in?</a:t>
            </a:r>
          </a:p>
          <a:p>
            <a:pPr marL="853820" lvl="1"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t>Cereals, sodas, bioplastics, many foods, animal feed, ethanol, cosmetics, diapers, medicines, salad dressings, perfume, envelopes, gum, toothpaste, etc.</a:t>
            </a:r>
          </a:p>
        </p:txBody>
      </p:sp>
      <p:pic>
        <p:nvPicPr>
          <p:cNvPr id="312" name="0B0DD21E-8666-414A-BC1C-DE1B6CFCAE69-L0-001.jpeg" descr="0B0DD21E-8666-414A-BC1C-DE1B6CFCAE69-L0-001.jpeg">
            <a:hlinkClick r:id="rId4"/>
          </p:cNvPr>
          <p:cNvPicPr>
            <a:picLocks noChangeAspect="1"/>
          </p:cNvPicPr>
          <p:nvPr/>
        </p:nvPicPr>
        <p:blipFill>
          <a:blip r:embed="rId5">
            <a:extLst/>
          </a:blip>
          <a:stretch>
            <a:fillRect/>
          </a:stretch>
        </p:blipFill>
        <p:spPr>
          <a:xfrm>
            <a:off x="9839987" y="7574755"/>
            <a:ext cx="3492063" cy="366308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4" name="Section 2: Types of Corn…"/>
          <p:cNvSpPr txBox="1"/>
          <p:nvPr/>
        </p:nvSpPr>
        <p:spPr>
          <a:xfrm>
            <a:off x="1478764" y="328175"/>
            <a:ext cx="21426472" cy="2132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804672">
              <a:lnSpc>
                <a:spcPct val="90000"/>
              </a:lnSpc>
              <a:defRPr sz="5280">
                <a:solidFill>
                  <a:srgbClr val="67AC39"/>
                </a:solidFill>
                <a:latin typeface="Avenir Heavy"/>
                <a:ea typeface="Avenir Heavy"/>
                <a:cs typeface="Avenir Heavy"/>
                <a:sym typeface="Avenir Heavy"/>
              </a:defRPr>
            </a:pPr>
            <a:r>
              <a:t>Section 2: Types of Corn</a:t>
            </a:r>
          </a:p>
          <a:p>
            <a:pPr defTabSz="804672">
              <a:lnSpc>
                <a:spcPct val="90000"/>
              </a:lnSpc>
              <a:defRPr sz="7040">
                <a:solidFill>
                  <a:srgbClr val="67AC39"/>
                </a:solidFill>
                <a:latin typeface="Avenir Heavy"/>
                <a:ea typeface="Avenir Heavy"/>
                <a:cs typeface="Avenir Heavy"/>
                <a:sym typeface="Avenir Heavy"/>
              </a:defRPr>
            </a:pPr>
            <a:r>
              <a:t>Corn Types Biosheet and Quizlet</a:t>
            </a:r>
          </a:p>
        </p:txBody>
      </p:sp>
      <p:pic>
        <p:nvPicPr>
          <p:cNvPr id="315" name="Picture 4" descr="Picture 4"/>
          <p:cNvPicPr>
            <a:picLocks noChangeAspect="1"/>
          </p:cNvPicPr>
          <p:nvPr/>
        </p:nvPicPr>
        <p:blipFill>
          <a:blip r:embed="rId3">
            <a:extLst/>
          </a:blip>
          <a:stretch>
            <a:fillRect/>
          </a:stretch>
        </p:blipFill>
        <p:spPr>
          <a:xfrm>
            <a:off x="1844871" y="3058862"/>
            <a:ext cx="20694258" cy="7598276"/>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 name="Section 2: Types of…"/>
          <p:cNvSpPr txBox="1"/>
          <p:nvPr/>
        </p:nvSpPr>
        <p:spPr>
          <a:xfrm>
            <a:off x="10069724" y="-535227"/>
            <a:ext cx="3860817" cy="5272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5300">
                <a:solidFill>
                  <a:srgbClr val="67AC39"/>
                </a:solidFill>
                <a:latin typeface="Avenir Heavy"/>
                <a:ea typeface="Avenir Heavy"/>
                <a:cs typeface="Avenir Heavy"/>
                <a:sym typeface="Avenir Heavy"/>
              </a:defRPr>
            </a:pPr>
            <a:r>
              <a:t>Section 2: Types of</a:t>
            </a:r>
          </a:p>
          <a:p>
            <a:pPr defTabSz="914400">
              <a:lnSpc>
                <a:spcPct val="90000"/>
              </a:lnSpc>
              <a:defRPr sz="5300">
                <a:solidFill>
                  <a:srgbClr val="67AC39"/>
                </a:solidFill>
                <a:latin typeface="Avenir Heavy"/>
                <a:ea typeface="Avenir Heavy"/>
                <a:cs typeface="Avenir Heavy"/>
                <a:sym typeface="Avenir Heavy"/>
              </a:defRPr>
            </a:pPr>
            <a:r>
              <a:t>Corn Biosheets</a:t>
            </a:r>
          </a:p>
        </p:txBody>
      </p:sp>
      <p:pic>
        <p:nvPicPr>
          <p:cNvPr id="318" name="34BEFE74-5FA9-4593-B259-B47E551D69B2-L0-001.jpeg" descr="34BEFE74-5FA9-4593-B259-B47E551D69B2-L0-001.jpeg"/>
          <p:cNvPicPr>
            <a:picLocks noChangeAspect="1"/>
          </p:cNvPicPr>
          <p:nvPr/>
        </p:nvPicPr>
        <p:blipFill>
          <a:blip r:embed="rId3">
            <a:extLst/>
          </a:blip>
          <a:stretch>
            <a:fillRect/>
          </a:stretch>
        </p:blipFill>
        <p:spPr>
          <a:xfrm>
            <a:off x="241307" y="69746"/>
            <a:ext cx="10127347" cy="13170459"/>
          </a:xfrm>
          <a:prstGeom prst="rect">
            <a:avLst/>
          </a:prstGeom>
          <a:ln w="12700">
            <a:miter lim="400000"/>
          </a:ln>
        </p:spPr>
      </p:pic>
      <p:pic>
        <p:nvPicPr>
          <p:cNvPr id="319" name="A467B558-4FDC-4BD2-9D5F-ED270C772851-L0-001.jpeg" descr="A467B558-4FDC-4BD2-9D5F-ED270C772851-L0-001.jpeg"/>
          <p:cNvPicPr>
            <a:picLocks noChangeAspect="1"/>
          </p:cNvPicPr>
          <p:nvPr/>
        </p:nvPicPr>
        <p:blipFill>
          <a:blip r:embed="rId4">
            <a:extLst/>
          </a:blip>
          <a:stretch>
            <a:fillRect/>
          </a:stretch>
        </p:blipFill>
        <p:spPr>
          <a:xfrm>
            <a:off x="13806444" y="55188"/>
            <a:ext cx="10198926" cy="13199575"/>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1" name="Section 2: Types of Corn…"/>
          <p:cNvSpPr txBox="1"/>
          <p:nvPr/>
        </p:nvSpPr>
        <p:spPr>
          <a:xfrm>
            <a:off x="1478764" y="328175"/>
            <a:ext cx="21426472" cy="21323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804672">
              <a:lnSpc>
                <a:spcPct val="90000"/>
              </a:lnSpc>
              <a:defRPr sz="5280">
                <a:solidFill>
                  <a:srgbClr val="67AC39"/>
                </a:solidFill>
                <a:latin typeface="Avenir Heavy"/>
                <a:ea typeface="Avenir Heavy"/>
                <a:cs typeface="Avenir Heavy"/>
                <a:sym typeface="Avenir Heavy"/>
              </a:defRPr>
            </a:pPr>
            <a:r>
              <a:t>Section 2: Types of Corn</a:t>
            </a:r>
          </a:p>
          <a:p>
            <a:pPr defTabSz="804672">
              <a:lnSpc>
                <a:spcPct val="90000"/>
              </a:lnSpc>
              <a:defRPr sz="7040">
                <a:solidFill>
                  <a:srgbClr val="67AC39"/>
                </a:solidFill>
                <a:latin typeface="Avenir Heavy"/>
                <a:ea typeface="Avenir Heavy"/>
                <a:cs typeface="Avenir Heavy"/>
                <a:sym typeface="Avenir Heavy"/>
              </a:defRPr>
            </a:pPr>
            <a:r>
              <a:t>Corn Types Biosheet and Quizlet</a:t>
            </a:r>
          </a:p>
        </p:txBody>
      </p:sp>
      <p:sp>
        <p:nvSpPr>
          <p:cNvPr id="322" name="A. Eight Types of Corn Biosheet:…"/>
          <p:cNvSpPr txBox="1">
            <a:spLocks noGrp="1"/>
          </p:cNvSpPr>
          <p:nvPr>
            <p:ph type="body" sz="half" idx="4294967295"/>
          </p:nvPr>
        </p:nvSpPr>
        <p:spPr>
          <a:xfrm>
            <a:off x="406940" y="2664779"/>
            <a:ext cx="12213135" cy="9076458"/>
          </a:xfrm>
          <a:prstGeom prst="rect">
            <a:avLst/>
          </a:prstGeom>
          <a:ln w="63500">
            <a:solidFill>
              <a:srgbClr val="FFCF58"/>
            </a:solidFill>
          </a:ln>
        </p:spPr>
        <p:txBody>
          <a:bodyPr lIns="127000" tIns="127000" rIns="127000" bIns="127000"/>
          <a:lstStyle/>
          <a:p>
            <a:pPr marL="0" indent="0" defTabSz="914400">
              <a:lnSpc>
                <a:spcPct val="125000"/>
              </a:lnSpc>
              <a:spcBef>
                <a:spcPts val="1000"/>
              </a:spcBef>
              <a:buSzTx/>
              <a:buNone/>
              <a:defRPr sz="3500">
                <a:latin typeface="Avenir Heavy"/>
                <a:ea typeface="Avenir Heavy"/>
                <a:cs typeface="Avenir Heavy"/>
                <a:sym typeface="Avenir Heavy"/>
              </a:defRPr>
            </a:pPr>
            <a:r>
              <a:t>A. </a:t>
            </a:r>
            <a:r>
              <a:rPr i="1" u="sng"/>
              <a:t>Eight Types of Corn</a:t>
            </a:r>
            <a:r>
              <a:rPr i="1"/>
              <a:t> Biosheet</a:t>
            </a:r>
            <a:r>
              <a:t>:</a:t>
            </a:r>
          </a:p>
          <a:p>
            <a:pPr marL="419100" indent="-419100" defTabSz="914400">
              <a:lnSpc>
                <a:spcPct val="125000"/>
              </a:lnSpc>
              <a:spcBef>
                <a:spcPts val="1000"/>
              </a:spcBef>
              <a:defRPr sz="3300">
                <a:latin typeface="Avenir Light"/>
                <a:ea typeface="Avenir Light"/>
                <a:cs typeface="Avenir Light"/>
                <a:sym typeface="Avenir Light"/>
              </a:defRPr>
            </a:pPr>
            <a:r>
              <a:t>Print out the Eight Types of Corn Biosheet for each group.</a:t>
            </a:r>
          </a:p>
          <a:p>
            <a:pPr marL="419100" indent="-419100" defTabSz="914400">
              <a:lnSpc>
                <a:spcPct val="125000"/>
              </a:lnSpc>
              <a:spcBef>
                <a:spcPts val="1000"/>
              </a:spcBef>
              <a:defRPr sz="3300">
                <a:latin typeface="Avenir Light"/>
                <a:ea typeface="Avenir Light"/>
                <a:cs typeface="Avenir Light"/>
                <a:sym typeface="Avenir Light"/>
              </a:defRPr>
            </a:pPr>
            <a:r>
              <a:t>Have students highlight and compare the major differences between each type of corn.</a:t>
            </a:r>
          </a:p>
          <a:p>
            <a:pPr marL="419100" indent="-419100" defTabSz="914400">
              <a:lnSpc>
                <a:spcPct val="125000"/>
              </a:lnSpc>
              <a:spcBef>
                <a:spcPts val="1000"/>
              </a:spcBef>
              <a:defRPr sz="3300">
                <a:latin typeface="Avenir Light"/>
                <a:ea typeface="Avenir Light"/>
                <a:cs typeface="Avenir Light"/>
                <a:sym typeface="Avenir Light"/>
              </a:defRPr>
            </a:pPr>
            <a:r>
              <a:t>A digital card set has been created in Quizlet. It contains the eight types of corn that are being studied in this unit along with their descriptions and characteristics. Students can access this card set and use it to study. The teacher can use it as a review after reading the Eight Types of Corn Biosheet.</a:t>
            </a:r>
          </a:p>
        </p:txBody>
      </p:sp>
      <p:sp>
        <p:nvSpPr>
          <p:cNvPr id="323" name="B. Eight styles of Corn Quizlet:…"/>
          <p:cNvSpPr txBox="1"/>
          <p:nvPr/>
        </p:nvSpPr>
        <p:spPr>
          <a:xfrm>
            <a:off x="13215461" y="2664779"/>
            <a:ext cx="10455942" cy="9076458"/>
          </a:xfrm>
          <a:prstGeom prst="rect">
            <a:avLst/>
          </a:prstGeom>
          <a:ln w="63500">
            <a:solidFill>
              <a:srgbClr val="3440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ormAutofit/>
          </a:bodyPr>
          <a:lstStyle/>
          <a:p>
            <a:pPr algn="l" defTabSz="914400">
              <a:lnSpc>
                <a:spcPct val="125000"/>
              </a:lnSpc>
              <a:spcBef>
                <a:spcPts val="1000"/>
              </a:spcBef>
              <a:defRPr sz="3500">
                <a:solidFill>
                  <a:srgbClr val="000000"/>
                </a:solidFill>
                <a:latin typeface="Avenir Heavy"/>
                <a:ea typeface="Avenir Heavy"/>
                <a:cs typeface="Avenir Heavy"/>
                <a:sym typeface="Avenir Heavy"/>
              </a:defRPr>
            </a:pPr>
            <a:r>
              <a:t>B. Eight styles of Corn Quizlet:</a:t>
            </a:r>
          </a:p>
          <a:p>
            <a:pPr marL="419100" indent="-419100" algn="l" defTabSz="914400">
              <a:lnSpc>
                <a:spcPct val="125000"/>
              </a:lnSpc>
              <a:spcBef>
                <a:spcPts val="1000"/>
              </a:spcBef>
              <a:buSzPct val="123000"/>
              <a:buChar char="•"/>
              <a:defRPr sz="3300">
                <a:solidFill>
                  <a:srgbClr val="000000"/>
                </a:solidFill>
                <a:latin typeface="Avenir Light"/>
                <a:ea typeface="Avenir Light"/>
                <a:cs typeface="Avenir Light"/>
                <a:sym typeface="Avenir Light"/>
              </a:defRPr>
            </a:pPr>
            <a:r>
              <a:t>Open Quizlet (www.quizlet.com) and find the </a:t>
            </a:r>
            <a:r>
              <a:rPr>
                <a:latin typeface="Avenir Heavy"/>
                <a:ea typeface="Avenir Heavy"/>
                <a:cs typeface="Avenir Heavy"/>
                <a:sym typeface="Avenir Heavy"/>
              </a:rPr>
              <a:t>Explore Corn – Corn Types </a:t>
            </a:r>
            <a:r>
              <a:t>or click the link:</a:t>
            </a:r>
          </a:p>
          <a:p>
            <a:pPr marL="1028700" lvl="1" indent="-419100" algn="l" defTabSz="914400">
              <a:lnSpc>
                <a:spcPct val="125000"/>
              </a:lnSpc>
              <a:spcBef>
                <a:spcPts val="1000"/>
              </a:spcBef>
              <a:buSzPct val="123000"/>
              <a:buChar char="•"/>
              <a:defRPr sz="3300">
                <a:solidFill>
                  <a:srgbClr val="000000"/>
                </a:solidFill>
                <a:latin typeface="Avenir Light"/>
                <a:ea typeface="Avenir Light"/>
                <a:cs typeface="Avenir Light"/>
                <a:sym typeface="Avenir Light"/>
              </a:defRPr>
            </a:pPr>
            <a:r>
              <a:rPr u="sng">
                <a:latin typeface="Avenir Heavy"/>
                <a:ea typeface="Avenir Heavy"/>
                <a:cs typeface="Avenir Heavy"/>
                <a:sym typeface="Avenir Heavy"/>
                <a:hlinkClick r:id="rId3"/>
              </a:rPr>
              <a:t>https://tinyurl.com/CornTypesQuizlet</a:t>
            </a:r>
            <a:r>
              <a:t> </a:t>
            </a:r>
          </a:p>
        </p:txBody>
      </p:sp>
      <p:pic>
        <p:nvPicPr>
          <p:cNvPr id="324" name="38A910AC-D7F5-4527-AF46-27CF3C1FE941-L0-001.jpeg" descr="38A910AC-D7F5-4527-AF46-27CF3C1FE941-L0-001.jpeg"/>
          <p:cNvPicPr>
            <a:picLocks noChangeAspect="1"/>
          </p:cNvPicPr>
          <p:nvPr/>
        </p:nvPicPr>
        <p:blipFill>
          <a:blip r:embed="rId4">
            <a:extLst/>
          </a:blip>
          <a:srcRect r="17244"/>
          <a:stretch>
            <a:fillRect/>
          </a:stretch>
        </p:blipFill>
        <p:spPr>
          <a:xfrm>
            <a:off x="15148576" y="6033206"/>
            <a:ext cx="6589695" cy="5163379"/>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Section 2: Types of Corn…"/>
          <p:cNvSpPr txBox="1"/>
          <p:nvPr/>
        </p:nvSpPr>
        <p:spPr>
          <a:xfrm>
            <a:off x="1708769" y="287506"/>
            <a:ext cx="21426472" cy="2360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886968">
              <a:lnSpc>
                <a:spcPct val="90000"/>
              </a:lnSpc>
              <a:defRPr sz="5820">
                <a:solidFill>
                  <a:srgbClr val="67AC39"/>
                </a:solidFill>
                <a:latin typeface="Avenir Heavy"/>
                <a:ea typeface="Avenir Heavy"/>
                <a:cs typeface="Avenir Heavy"/>
                <a:sym typeface="Avenir Heavy"/>
              </a:defRPr>
            </a:pPr>
            <a:r>
              <a:t>Section 2: Types of Corn</a:t>
            </a:r>
          </a:p>
          <a:p>
            <a:pPr defTabSz="886968">
              <a:lnSpc>
                <a:spcPct val="90000"/>
              </a:lnSpc>
              <a:defRPr sz="7760">
                <a:solidFill>
                  <a:srgbClr val="67AC39"/>
                </a:solidFill>
                <a:latin typeface="Avenir Heavy"/>
                <a:ea typeface="Avenir Heavy"/>
                <a:cs typeface="Avenir Heavy"/>
                <a:sym typeface="Avenir Heavy"/>
              </a:defRPr>
            </a:pPr>
            <a:r>
              <a:t>Corn Types Cardsort</a:t>
            </a:r>
          </a:p>
        </p:txBody>
      </p:sp>
      <p:sp>
        <p:nvSpPr>
          <p:cNvPr id="327" name="A. Corn Types Cardsort Activity:…"/>
          <p:cNvSpPr txBox="1">
            <a:spLocks noGrp="1"/>
          </p:cNvSpPr>
          <p:nvPr>
            <p:ph type="body" sz="half" idx="4294967295"/>
          </p:nvPr>
        </p:nvSpPr>
        <p:spPr>
          <a:xfrm>
            <a:off x="276833" y="2679322"/>
            <a:ext cx="11883417" cy="9003767"/>
          </a:xfrm>
          <a:prstGeom prst="rect">
            <a:avLst/>
          </a:prstGeom>
          <a:ln w="63500">
            <a:solidFill>
              <a:srgbClr val="FFCF58"/>
            </a:solidFill>
          </a:ln>
        </p:spPr>
        <p:txBody>
          <a:bodyPr lIns="127000" tIns="127000" rIns="127000" bIns="127000"/>
          <a:lstStyle/>
          <a:p>
            <a:pPr marL="0" indent="0" defTabSz="914400">
              <a:lnSpc>
                <a:spcPct val="125000"/>
              </a:lnSpc>
              <a:spcBef>
                <a:spcPts val="1000"/>
              </a:spcBef>
              <a:buSzTx/>
              <a:buNone/>
              <a:defRPr sz="3500">
                <a:latin typeface="Avenir Heavy"/>
                <a:ea typeface="Avenir Heavy"/>
                <a:cs typeface="Avenir Heavy"/>
                <a:sym typeface="Avenir Heavy"/>
              </a:defRPr>
            </a:pPr>
            <a:r>
              <a:t>A. Corn Types Cardsort Activity:</a:t>
            </a:r>
          </a:p>
          <a:p>
            <a:pPr marL="419100" indent="-419100" defTabSz="914400">
              <a:lnSpc>
                <a:spcPct val="125000"/>
              </a:lnSpc>
              <a:spcBef>
                <a:spcPts val="1000"/>
              </a:spcBef>
              <a:defRPr sz="3300">
                <a:latin typeface="Avenir Light"/>
                <a:ea typeface="Avenir Light"/>
                <a:cs typeface="Avenir Light"/>
                <a:sym typeface="Avenir Light"/>
              </a:defRPr>
            </a:pPr>
            <a:r>
              <a:t>This is a fun reinforcement activity after reading the Eight Types of Corn Biosheet. There are eight Corn Type cards with Description cards that give the characteristics of each type of corn. These cards can be printed in as many sets as your classroom needs and can also be found at kansascornstem.com. Students will match the Description cards with the correct Corn Type card.</a:t>
            </a:r>
          </a:p>
          <a:p>
            <a:pPr marL="419100" indent="-419100" defTabSz="914400">
              <a:lnSpc>
                <a:spcPct val="125000"/>
              </a:lnSpc>
              <a:spcBef>
                <a:spcPts val="1000"/>
              </a:spcBef>
              <a:defRPr sz="3300">
                <a:latin typeface="Avenir Light"/>
                <a:ea typeface="Avenir Light"/>
                <a:cs typeface="Avenir Light"/>
                <a:sym typeface="Avenir Light"/>
              </a:defRPr>
            </a:pPr>
            <a:r>
              <a:t>The group that correctly matches the most Description cards to their Corn Type cards, the fastest - Wins!</a:t>
            </a:r>
          </a:p>
        </p:txBody>
      </p:sp>
      <p:sp>
        <p:nvSpPr>
          <p:cNvPr id="328" name="B. Corn Types Cardsort Alternatives:…"/>
          <p:cNvSpPr txBox="1"/>
          <p:nvPr/>
        </p:nvSpPr>
        <p:spPr>
          <a:xfrm>
            <a:off x="12453755" y="2679322"/>
            <a:ext cx="11486110" cy="9003767"/>
          </a:xfrm>
          <a:prstGeom prst="rect">
            <a:avLst/>
          </a:prstGeom>
          <a:ln w="63500">
            <a:solidFill>
              <a:srgbClr val="3440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ormAutofit/>
          </a:bodyPr>
          <a:lstStyle/>
          <a:p>
            <a:pPr algn="l" defTabSz="758951">
              <a:lnSpc>
                <a:spcPct val="125000"/>
              </a:lnSpc>
              <a:spcBef>
                <a:spcPts val="800"/>
              </a:spcBef>
              <a:defRPr sz="2905">
                <a:solidFill>
                  <a:srgbClr val="000000"/>
                </a:solidFill>
                <a:latin typeface="Avenir Heavy"/>
                <a:ea typeface="Avenir Heavy"/>
                <a:cs typeface="Avenir Heavy"/>
                <a:sym typeface="Avenir Heavy"/>
              </a:defRPr>
            </a:pPr>
            <a:r>
              <a:t>B. Corn Types Cardsort Alternatives:</a:t>
            </a:r>
          </a:p>
          <a:p>
            <a:pPr marL="347852"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rPr>
                <a:latin typeface="Avenir Heavy"/>
                <a:ea typeface="Avenir Heavy"/>
                <a:cs typeface="Avenir Heavy"/>
                <a:sym typeface="Avenir Heavy"/>
              </a:rPr>
              <a:t>Alternatively</a:t>
            </a:r>
            <a:r>
              <a:t>, groups can be timed how long it takes to complete the game. When finished, every wrong answer gets 10 seconds added to their time. The group with the shortest time wins!</a:t>
            </a:r>
          </a:p>
          <a:p>
            <a:pPr marL="347852"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rPr>
                <a:latin typeface="Avenir Heavy"/>
                <a:ea typeface="Avenir Heavy"/>
                <a:cs typeface="Avenir Heavy"/>
                <a:sym typeface="Avenir Heavy"/>
              </a:rPr>
              <a:t>Alternatively</a:t>
            </a:r>
            <a:r>
              <a:t>, the teacher can pass out the Corn Type cards and the Description cards along with the Eight Types of Corn Biosheet. Students can spread out the different Corn cards and as they read the Biosheet, they can place the Description cards with the proper Corn card. The teacher can check to see how well they were able to grab information from the text.</a:t>
            </a:r>
          </a:p>
          <a:p>
            <a:pPr marL="347852" indent="-347852" algn="l" defTabSz="758951">
              <a:lnSpc>
                <a:spcPct val="125000"/>
              </a:lnSpc>
              <a:spcBef>
                <a:spcPts val="800"/>
              </a:spcBef>
              <a:buSzPct val="123000"/>
              <a:buChar char="•"/>
              <a:defRPr sz="2739">
                <a:solidFill>
                  <a:srgbClr val="000000"/>
                </a:solidFill>
                <a:latin typeface="Avenir Light"/>
                <a:ea typeface="Avenir Light"/>
                <a:cs typeface="Avenir Light"/>
                <a:sym typeface="Avenir Light"/>
              </a:defRPr>
            </a:pPr>
            <a:r>
              <a:rPr>
                <a:latin typeface="Avenir Heavy"/>
                <a:ea typeface="Avenir Heavy"/>
                <a:cs typeface="Avenir Heavy"/>
                <a:sym typeface="Avenir Heavy"/>
              </a:rPr>
              <a:t>Alternatively</a:t>
            </a:r>
            <a:r>
              <a:t>, have all the Description cards placed around the room. Give each group one type of Corn card. They have to find all the Description cards for that type of corn and then they share afterwards. </a:t>
            </a:r>
          </a:p>
        </p:txBody>
      </p:sp>
      <p:pic>
        <p:nvPicPr>
          <p:cNvPr id="329" name="CBA8AEAC-E5E4-4625-B427-4D688F458F1F-L0-001.jpeg" descr="CBA8AEAC-E5E4-4625-B427-4D688F458F1F-L0-001.jpeg"/>
          <p:cNvPicPr>
            <a:picLocks noChangeAspect="1"/>
          </p:cNvPicPr>
          <p:nvPr/>
        </p:nvPicPr>
        <p:blipFill>
          <a:blip r:embed="rId3">
            <a:extLst/>
          </a:blip>
          <a:stretch>
            <a:fillRect/>
          </a:stretch>
        </p:blipFill>
        <p:spPr>
          <a:xfrm>
            <a:off x="10216771" y="9455657"/>
            <a:ext cx="1545863" cy="2001311"/>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1" name="Section 6: Corn in Everyday Products…"/>
          <p:cNvSpPr txBox="1"/>
          <p:nvPr/>
        </p:nvSpPr>
        <p:spPr>
          <a:xfrm>
            <a:off x="154509" y="0"/>
            <a:ext cx="24229491" cy="299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6: Corn in Everyday Products</a:t>
            </a:r>
          </a:p>
          <a:p>
            <a:pPr defTabSz="914400">
              <a:lnSpc>
                <a:spcPct val="90000"/>
              </a:lnSpc>
              <a:defRPr sz="8000">
                <a:solidFill>
                  <a:srgbClr val="67AC39"/>
                </a:solidFill>
                <a:latin typeface="Avenir Heavy"/>
                <a:ea typeface="Avenir Heavy"/>
                <a:cs typeface="Avenir Heavy"/>
                <a:sym typeface="Avenir Heavy"/>
              </a:defRPr>
            </a:pPr>
            <a:r>
              <a:t>Everything’s Corny Crossword Puzzles</a:t>
            </a:r>
          </a:p>
        </p:txBody>
      </p:sp>
      <p:pic>
        <p:nvPicPr>
          <p:cNvPr id="332" name="8444C9E4-185C-48A8-A937-32BFA6368B8C-L0-001.jpeg" descr="8444C9E4-185C-48A8-A937-32BFA6368B8C-L0-001.jpeg"/>
          <p:cNvPicPr>
            <a:picLocks noChangeAspect="1"/>
          </p:cNvPicPr>
          <p:nvPr/>
        </p:nvPicPr>
        <p:blipFill>
          <a:blip r:embed="rId3">
            <a:extLst/>
          </a:blip>
          <a:srcRect b="7289"/>
          <a:stretch>
            <a:fillRect/>
          </a:stretch>
        </p:blipFill>
        <p:spPr>
          <a:xfrm>
            <a:off x="1079345" y="2740175"/>
            <a:ext cx="14377756" cy="10019071"/>
          </a:xfrm>
          <a:prstGeom prst="rect">
            <a:avLst/>
          </a:prstGeom>
          <a:ln w="12700">
            <a:miter lim="400000"/>
          </a:ln>
        </p:spPr>
      </p:pic>
      <p:pic>
        <p:nvPicPr>
          <p:cNvPr id="333" name="FB4453CC-A1ED-4C81-86A1-3585CD4F2D22-L0-001.jpeg" descr="FB4453CC-A1ED-4C81-86A1-3585CD4F2D22-L0-001.jpeg"/>
          <p:cNvPicPr>
            <a:picLocks noChangeAspect="1"/>
          </p:cNvPicPr>
          <p:nvPr/>
        </p:nvPicPr>
        <p:blipFill>
          <a:blip r:embed="rId4">
            <a:extLst/>
          </a:blip>
          <a:stretch>
            <a:fillRect/>
          </a:stretch>
        </p:blipFill>
        <p:spPr>
          <a:xfrm>
            <a:off x="15662777" y="2961829"/>
            <a:ext cx="7251701" cy="9575801"/>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5" name="Section 7: Corn Data…"/>
          <p:cNvSpPr txBox="1"/>
          <p:nvPr/>
        </p:nvSpPr>
        <p:spPr>
          <a:xfrm>
            <a:off x="154509" y="0"/>
            <a:ext cx="24229491" cy="299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7: Corn Data</a:t>
            </a:r>
          </a:p>
          <a:p>
            <a:pPr defTabSz="914400">
              <a:lnSpc>
                <a:spcPct val="90000"/>
              </a:lnSpc>
              <a:defRPr sz="8000">
                <a:solidFill>
                  <a:srgbClr val="67AC39"/>
                </a:solidFill>
                <a:latin typeface="Avenir Heavy"/>
                <a:ea typeface="Avenir Heavy"/>
                <a:cs typeface="Avenir Heavy"/>
                <a:sym typeface="Avenir Heavy"/>
              </a:defRPr>
            </a:pPr>
            <a:r>
              <a:t>Corn Graphs and Maths</a:t>
            </a:r>
          </a:p>
        </p:txBody>
      </p:sp>
      <p:pic>
        <p:nvPicPr>
          <p:cNvPr id="336" name="027986DA-BACC-403D-9849-794666A1BC6B-L0-001.jpeg" descr="027986DA-BACC-403D-9849-794666A1BC6B-L0-001.jpeg"/>
          <p:cNvPicPr>
            <a:picLocks noChangeAspect="1"/>
          </p:cNvPicPr>
          <p:nvPr/>
        </p:nvPicPr>
        <p:blipFill>
          <a:blip r:embed="rId3">
            <a:extLst/>
          </a:blip>
          <a:stretch>
            <a:fillRect/>
          </a:stretch>
        </p:blipFill>
        <p:spPr>
          <a:xfrm>
            <a:off x="1435428" y="2681839"/>
            <a:ext cx="9436101" cy="9588501"/>
          </a:xfrm>
          <a:prstGeom prst="rect">
            <a:avLst/>
          </a:prstGeom>
          <a:ln w="12700">
            <a:miter lim="400000"/>
          </a:ln>
        </p:spPr>
      </p:pic>
      <p:pic>
        <p:nvPicPr>
          <p:cNvPr id="337" name="8D898983-3D3B-437C-9A49-4595BD282242-L0-001.jpeg" descr="8D898983-3D3B-437C-9A49-4595BD282242-L0-001.jpeg"/>
          <p:cNvPicPr>
            <a:picLocks noChangeAspect="1"/>
          </p:cNvPicPr>
          <p:nvPr/>
        </p:nvPicPr>
        <p:blipFill>
          <a:blip r:embed="rId4">
            <a:extLst/>
          </a:blip>
          <a:stretch>
            <a:fillRect/>
          </a:stretch>
        </p:blipFill>
        <p:spPr>
          <a:xfrm>
            <a:off x="14390527" y="2780409"/>
            <a:ext cx="8345931" cy="10235576"/>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39" name="1811559E-D5C0-43AC-AEA8-6CA929BCA03A-L0-001.jpeg" descr="1811559E-D5C0-43AC-AEA8-6CA929BCA03A-L0-001.jpeg"/>
          <p:cNvPicPr>
            <a:picLocks noChangeAspect="1"/>
          </p:cNvPicPr>
          <p:nvPr/>
        </p:nvPicPr>
        <p:blipFill>
          <a:blip r:embed="rId3">
            <a:extLst/>
          </a:blip>
          <a:stretch>
            <a:fillRect/>
          </a:stretch>
        </p:blipFill>
        <p:spPr>
          <a:xfrm>
            <a:off x="983739" y="1955619"/>
            <a:ext cx="22416522" cy="9872903"/>
          </a:xfrm>
          <a:prstGeom prst="rect">
            <a:avLst/>
          </a:prstGeom>
          <a:ln w="12700">
            <a:miter lim="400000"/>
          </a:ln>
        </p:spPr>
      </p:pic>
      <p:sp>
        <p:nvSpPr>
          <p:cNvPr id="340" name="Section 3: Corn Growth and Development…"/>
          <p:cNvSpPr txBox="1"/>
          <p:nvPr/>
        </p:nvSpPr>
        <p:spPr>
          <a:xfrm>
            <a:off x="1478764" y="328175"/>
            <a:ext cx="21426472" cy="2834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3: Corn Growth and Development </a:t>
            </a:r>
          </a:p>
          <a:p>
            <a:pPr defTabSz="914400">
              <a:lnSpc>
                <a:spcPct val="90000"/>
              </a:lnSpc>
              <a:defRPr sz="8000">
                <a:solidFill>
                  <a:srgbClr val="67AC39"/>
                </a:solidFill>
                <a:latin typeface="Avenir Heavy"/>
                <a:ea typeface="Avenir Heavy"/>
                <a:cs typeface="Avenir Heavy"/>
                <a:sym typeface="Avenir Heavy"/>
              </a:defRPr>
            </a:pPr>
            <a:r>
              <a:t>Corn Stages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189"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Joke</a:t>
            </a:r>
          </a:p>
        </p:txBody>
      </p:sp>
      <p:sp>
        <p:nvSpPr>
          <p:cNvPr id="190" name="Content Placeholder 2"/>
          <p:cNvSpPr txBox="1">
            <a:spLocks noGrp="1"/>
          </p:cNvSpPr>
          <p:nvPr>
            <p:ph type="body" sz="half" idx="1"/>
          </p:nvPr>
        </p:nvSpPr>
        <p:spPr>
          <a:xfrm>
            <a:off x="1904698" y="3790455"/>
            <a:ext cx="20574604" cy="6413501"/>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rPr lang="en-US" dirty="0" smtClean="0"/>
              <a:t>W</a:t>
            </a:r>
            <a:r>
              <a:rPr dirty="0" smtClean="0"/>
              <a:t>hat </a:t>
            </a:r>
            <a:r>
              <a:rPr dirty="0"/>
              <a:t>do you call a single kernel of corn?</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2" name="Section 3: Corn Growth and Development…"/>
          <p:cNvSpPr txBox="1"/>
          <p:nvPr/>
        </p:nvSpPr>
        <p:spPr>
          <a:xfrm>
            <a:off x="261728" y="5440774"/>
            <a:ext cx="13975503" cy="2834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841247">
              <a:lnSpc>
                <a:spcPct val="90000"/>
              </a:lnSpc>
              <a:defRPr sz="5520">
                <a:solidFill>
                  <a:srgbClr val="67AC39"/>
                </a:solidFill>
                <a:latin typeface="Avenir Heavy"/>
                <a:ea typeface="Avenir Heavy"/>
                <a:cs typeface="Avenir Heavy"/>
                <a:sym typeface="Avenir Heavy"/>
              </a:defRPr>
            </a:pPr>
            <a:r>
              <a:t>Section 3: Corn Growth and Development </a:t>
            </a:r>
          </a:p>
          <a:p>
            <a:pPr defTabSz="841247">
              <a:lnSpc>
                <a:spcPct val="90000"/>
              </a:lnSpc>
              <a:defRPr sz="7360">
                <a:solidFill>
                  <a:srgbClr val="67AC39"/>
                </a:solidFill>
                <a:latin typeface="Avenir Heavy"/>
                <a:ea typeface="Avenir Heavy"/>
                <a:cs typeface="Avenir Heavy"/>
                <a:sym typeface="Avenir Heavy"/>
              </a:defRPr>
            </a:pPr>
            <a:r>
              <a:t>Corn Stages</a:t>
            </a:r>
          </a:p>
        </p:txBody>
      </p:sp>
      <p:pic>
        <p:nvPicPr>
          <p:cNvPr id="343" name="2ABC8EA1-5B8D-47FC-A1F5-3FECA144BD7B-L0-001.jpeg" descr="2ABC8EA1-5B8D-47FC-A1F5-3FECA144BD7B-L0-001.jpeg"/>
          <p:cNvPicPr>
            <a:picLocks noChangeAspect="1"/>
          </p:cNvPicPr>
          <p:nvPr/>
        </p:nvPicPr>
        <p:blipFill>
          <a:blip r:embed="rId3">
            <a:extLst/>
          </a:blip>
          <a:srcRect t="18239" b="12816"/>
          <a:stretch>
            <a:fillRect/>
          </a:stretch>
        </p:blipFill>
        <p:spPr>
          <a:xfrm>
            <a:off x="14426969" y="-15280"/>
            <a:ext cx="9208059" cy="13746432"/>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5" name="Section 3: Corn Growth and Development…"/>
          <p:cNvSpPr txBox="1"/>
          <p:nvPr/>
        </p:nvSpPr>
        <p:spPr>
          <a:xfrm>
            <a:off x="1478764" y="328175"/>
            <a:ext cx="21426472" cy="2834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3: Corn Growth and Development </a:t>
            </a:r>
          </a:p>
          <a:p>
            <a:pPr defTabSz="914400">
              <a:lnSpc>
                <a:spcPct val="90000"/>
              </a:lnSpc>
              <a:defRPr sz="8000">
                <a:solidFill>
                  <a:srgbClr val="67AC39"/>
                </a:solidFill>
                <a:latin typeface="Avenir Heavy"/>
                <a:ea typeface="Avenir Heavy"/>
                <a:cs typeface="Avenir Heavy"/>
                <a:sym typeface="Avenir Heavy"/>
              </a:defRPr>
            </a:pPr>
            <a:r>
              <a:t>Pioneer Corn Stages Webquest</a:t>
            </a:r>
          </a:p>
        </p:txBody>
      </p:sp>
      <p:sp>
        <p:nvSpPr>
          <p:cNvPr id="346" name="A. Corn Staging Student Worksheet:…"/>
          <p:cNvSpPr txBox="1">
            <a:spLocks noGrp="1"/>
          </p:cNvSpPr>
          <p:nvPr>
            <p:ph type="body" sz="half" idx="4294967295"/>
          </p:nvPr>
        </p:nvSpPr>
        <p:spPr>
          <a:xfrm>
            <a:off x="658874" y="3428626"/>
            <a:ext cx="11609557" cy="7365794"/>
          </a:xfrm>
          <a:prstGeom prst="rect">
            <a:avLst/>
          </a:prstGeom>
          <a:ln w="63500">
            <a:solidFill>
              <a:srgbClr val="FFCF58"/>
            </a:solidFill>
          </a:ln>
        </p:spPr>
        <p:txBody>
          <a:bodyPr lIns="127000" tIns="127000" rIns="127000" bIns="127000"/>
          <a:lstStyle/>
          <a:p>
            <a:pPr marL="0" indent="0" defTabSz="914400">
              <a:lnSpc>
                <a:spcPct val="125000"/>
              </a:lnSpc>
              <a:spcBef>
                <a:spcPts val="1000"/>
              </a:spcBef>
              <a:buSzTx/>
              <a:buNone/>
              <a:defRPr sz="3500">
                <a:latin typeface="Avenir Heavy"/>
                <a:ea typeface="Avenir Heavy"/>
                <a:cs typeface="Avenir Heavy"/>
                <a:sym typeface="Avenir Heavy"/>
              </a:defRPr>
            </a:pPr>
            <a:r>
              <a:t>A. Corn Staging Student Worksheet:</a:t>
            </a:r>
          </a:p>
          <a:p>
            <a:pPr marL="419100" indent="-419100" defTabSz="914400">
              <a:lnSpc>
                <a:spcPct val="125000"/>
              </a:lnSpc>
              <a:spcBef>
                <a:spcPts val="1000"/>
              </a:spcBef>
              <a:defRPr sz="3300">
                <a:latin typeface="Avenir Light"/>
                <a:ea typeface="Avenir Light"/>
                <a:cs typeface="Avenir Light"/>
                <a:sym typeface="Avenir Light"/>
              </a:defRPr>
            </a:pPr>
            <a:r>
              <a:t>Pass out a copy of the </a:t>
            </a:r>
            <a:r>
              <a:rPr>
                <a:solidFill>
                  <a:srgbClr val="15971A"/>
                </a:solidFill>
                <a:hlinkClick r:id="rId3"/>
              </a:rPr>
              <a:t>Corn Staging Student Worksheet</a:t>
            </a:r>
            <a:r>
              <a:t>.</a:t>
            </a:r>
          </a:p>
          <a:p>
            <a:pPr marL="419100" indent="-419100" defTabSz="914400">
              <a:lnSpc>
                <a:spcPct val="125000"/>
              </a:lnSpc>
              <a:spcBef>
                <a:spcPts val="1000"/>
              </a:spcBef>
              <a:defRPr sz="3300">
                <a:latin typeface="Avenir Light"/>
                <a:ea typeface="Avenir Light"/>
                <a:cs typeface="Avenir Light"/>
                <a:sym typeface="Avenir Light"/>
              </a:defRPr>
            </a:pPr>
            <a:r>
              <a:t>Students will need </a:t>
            </a:r>
            <a:r>
              <a:rPr u="sng"/>
              <a:t>internet access</a:t>
            </a:r>
            <a:r>
              <a:t> to visit the </a:t>
            </a:r>
            <a:r>
              <a:rPr>
                <a:latin typeface="Avenir Heavy"/>
                <a:ea typeface="Avenir Heavy"/>
                <a:cs typeface="Avenir Heavy"/>
                <a:sym typeface="Avenir Heavy"/>
              </a:rPr>
              <a:t>DuPont Pioneer websites</a:t>
            </a:r>
            <a:r>
              <a:t>. The websites will be used as a resource to complete the Corn Staging Student Worksheet.</a:t>
            </a:r>
          </a:p>
          <a:p>
            <a:pPr marL="419100" indent="-419100" defTabSz="914400">
              <a:lnSpc>
                <a:spcPct val="125000"/>
              </a:lnSpc>
              <a:spcBef>
                <a:spcPts val="1000"/>
              </a:spcBef>
              <a:defRPr sz="3300">
                <a:latin typeface="Avenir Light"/>
                <a:ea typeface="Avenir Light"/>
                <a:cs typeface="Avenir Light"/>
                <a:sym typeface="Avenir Light"/>
              </a:defRPr>
            </a:pPr>
            <a:r>
              <a:t>Students will </a:t>
            </a:r>
            <a:r>
              <a:rPr u="sng"/>
              <a:t>read about and explore</a:t>
            </a:r>
            <a:r>
              <a:t> the different stages of corn growth while completing the worksheet.</a:t>
            </a:r>
          </a:p>
          <a:p>
            <a:pPr marL="419100" indent="-419100" defTabSz="914400">
              <a:lnSpc>
                <a:spcPct val="125000"/>
              </a:lnSpc>
              <a:spcBef>
                <a:spcPts val="1000"/>
              </a:spcBef>
              <a:defRPr sz="3300">
                <a:latin typeface="Avenir Light"/>
                <a:ea typeface="Avenir Light"/>
                <a:cs typeface="Avenir Light"/>
                <a:sym typeface="Avenir Light"/>
              </a:defRPr>
            </a:pPr>
            <a:r>
              <a:t>Think of this as a pre-lab so students </a:t>
            </a:r>
            <a:r>
              <a:rPr>
                <a:latin typeface="Avenir Heavy"/>
                <a:ea typeface="Avenir Heavy"/>
                <a:cs typeface="Avenir Heavy"/>
                <a:sym typeface="Avenir Heavy"/>
              </a:rPr>
              <a:t>understand different stages of life of corn.</a:t>
            </a:r>
          </a:p>
        </p:txBody>
      </p:sp>
      <p:sp>
        <p:nvSpPr>
          <p:cNvPr id="347" name="B. Corn Staging Resources:…"/>
          <p:cNvSpPr txBox="1"/>
          <p:nvPr/>
        </p:nvSpPr>
        <p:spPr>
          <a:xfrm>
            <a:off x="12654159" y="3428626"/>
            <a:ext cx="11205919" cy="7365794"/>
          </a:xfrm>
          <a:prstGeom prst="rect">
            <a:avLst/>
          </a:prstGeom>
          <a:ln w="63500">
            <a:solidFill>
              <a:srgbClr val="3440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ormAutofit/>
          </a:bodyPr>
          <a:lstStyle/>
          <a:p>
            <a:pPr algn="l" defTabSz="914400">
              <a:lnSpc>
                <a:spcPct val="125000"/>
              </a:lnSpc>
              <a:spcBef>
                <a:spcPts val="1000"/>
              </a:spcBef>
              <a:defRPr sz="3500">
                <a:solidFill>
                  <a:srgbClr val="000000"/>
                </a:solidFill>
                <a:latin typeface="Avenir Heavy"/>
                <a:ea typeface="Avenir Heavy"/>
                <a:cs typeface="Avenir Heavy"/>
                <a:sym typeface="Avenir Heavy"/>
              </a:defRPr>
            </a:pPr>
            <a:r>
              <a:t>B. Corn Staging Resources:</a:t>
            </a:r>
          </a:p>
          <a:p>
            <a:pPr marL="419100" indent="-419100" algn="l" defTabSz="914400">
              <a:lnSpc>
                <a:spcPct val="125000"/>
              </a:lnSpc>
              <a:spcBef>
                <a:spcPts val="1000"/>
              </a:spcBef>
              <a:buSzPct val="123000"/>
              <a:buChar char="•"/>
              <a:defRPr sz="3300">
                <a:solidFill>
                  <a:srgbClr val="000000"/>
                </a:solidFill>
                <a:latin typeface="Avenir Light"/>
                <a:ea typeface="Avenir Light"/>
                <a:cs typeface="Avenir Light"/>
                <a:sym typeface="Avenir Light"/>
              </a:defRPr>
            </a:pPr>
            <a:r>
              <a:t>Dupont Pioneer Overview of Stages of Corn Growth</a:t>
            </a:r>
          </a:p>
          <a:p>
            <a:pPr marL="1028700" lvl="1" indent="-419100" algn="l" defTabSz="914400">
              <a:lnSpc>
                <a:spcPct val="125000"/>
              </a:lnSpc>
              <a:spcBef>
                <a:spcPts val="1000"/>
              </a:spcBef>
              <a:buSzPct val="123000"/>
              <a:buChar char="•"/>
              <a:defRPr sz="3300">
                <a:solidFill>
                  <a:srgbClr val="000000"/>
                </a:solidFill>
                <a:latin typeface="Avenir Light"/>
                <a:ea typeface="Avenir Light"/>
                <a:cs typeface="Avenir Light"/>
                <a:sym typeface="Avenir Light"/>
              </a:defRPr>
            </a:pPr>
            <a:r>
              <a:rPr>
                <a:solidFill>
                  <a:srgbClr val="008E05"/>
                </a:solidFill>
                <a:hlinkClick r:id="rId4"/>
              </a:rPr>
              <a:t>Tinyurl.com/cornstages</a:t>
            </a:r>
          </a:p>
          <a:p>
            <a:pPr marL="419100" indent="-419100" algn="l" defTabSz="914400">
              <a:lnSpc>
                <a:spcPct val="125000"/>
              </a:lnSpc>
              <a:spcBef>
                <a:spcPts val="1000"/>
              </a:spcBef>
              <a:buSzPct val="123000"/>
              <a:buChar char="•"/>
              <a:defRPr sz="3300">
                <a:solidFill>
                  <a:srgbClr val="000000"/>
                </a:solidFill>
                <a:latin typeface="Avenir Light"/>
                <a:ea typeface="Avenir Light"/>
                <a:cs typeface="Avenir Light"/>
                <a:sym typeface="Avenir Light"/>
              </a:defRPr>
            </a:pPr>
            <a:r>
              <a:t>Dupont Pioneer Vegetative Stages of Corn Growth</a:t>
            </a:r>
          </a:p>
          <a:p>
            <a:pPr marL="1028700" lvl="1" indent="-419100" algn="l" defTabSz="914400">
              <a:lnSpc>
                <a:spcPct val="125000"/>
              </a:lnSpc>
              <a:spcBef>
                <a:spcPts val="1000"/>
              </a:spcBef>
              <a:buSzPct val="123000"/>
              <a:buChar char="•"/>
              <a:defRPr sz="3300">
                <a:solidFill>
                  <a:srgbClr val="009205"/>
                </a:solidFill>
                <a:latin typeface="Avenir Light"/>
                <a:ea typeface="Avenir Light"/>
                <a:cs typeface="Avenir Light"/>
                <a:sym typeface="Avenir Light"/>
              </a:defRPr>
            </a:pPr>
            <a:r>
              <a:rPr>
                <a:hlinkClick r:id="rId5"/>
              </a:rPr>
              <a:t>https://tinyurl.com/PioneerCornVegetativeStages</a:t>
            </a:r>
          </a:p>
          <a:p>
            <a:pPr marL="419100" indent="-419100" algn="l" defTabSz="914400">
              <a:lnSpc>
                <a:spcPct val="125000"/>
              </a:lnSpc>
              <a:spcBef>
                <a:spcPts val="1000"/>
              </a:spcBef>
              <a:buSzPct val="123000"/>
              <a:buChar char="•"/>
              <a:defRPr sz="3300">
                <a:solidFill>
                  <a:srgbClr val="000000"/>
                </a:solidFill>
                <a:latin typeface="Avenir Light"/>
                <a:ea typeface="Avenir Light"/>
                <a:cs typeface="Avenir Light"/>
                <a:sym typeface="Avenir Light"/>
              </a:defRPr>
            </a:pPr>
            <a:r>
              <a:t>Dupont Pioneer Reproductive Stages of Corn Growth</a:t>
            </a:r>
          </a:p>
          <a:p>
            <a:pPr marL="1028700" lvl="1" indent="-419100" algn="l" defTabSz="914400">
              <a:lnSpc>
                <a:spcPct val="125000"/>
              </a:lnSpc>
              <a:spcBef>
                <a:spcPts val="1000"/>
              </a:spcBef>
              <a:buSzPct val="123000"/>
              <a:buChar char="•"/>
              <a:defRPr sz="3300">
                <a:solidFill>
                  <a:srgbClr val="009205"/>
                </a:solidFill>
                <a:latin typeface="Avenir Light"/>
                <a:ea typeface="Avenir Light"/>
                <a:cs typeface="Avenir Light"/>
                <a:sym typeface="Avenir Light"/>
              </a:defRPr>
            </a:pPr>
            <a:r>
              <a:rPr>
                <a:hlinkClick r:id="rId6"/>
              </a:rPr>
              <a:t>https://tinyurl.com/PioneerCornReproductiveStages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9" name="Section 8: Corn Plant Dissection…"/>
          <p:cNvSpPr txBox="1"/>
          <p:nvPr/>
        </p:nvSpPr>
        <p:spPr>
          <a:xfrm>
            <a:off x="154509" y="0"/>
            <a:ext cx="24229491" cy="299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8: Corn Plant Dissection</a:t>
            </a:r>
          </a:p>
          <a:p>
            <a:pPr defTabSz="914400">
              <a:lnSpc>
                <a:spcPct val="90000"/>
              </a:lnSpc>
              <a:defRPr sz="8000">
                <a:solidFill>
                  <a:srgbClr val="67AC39"/>
                </a:solidFill>
                <a:latin typeface="Avenir Heavy"/>
                <a:ea typeface="Avenir Heavy"/>
                <a:cs typeface="Avenir Heavy"/>
                <a:sym typeface="Avenir Heavy"/>
              </a:defRPr>
            </a:pPr>
            <a:r>
              <a:t>Leaf Collar Dissection Method</a:t>
            </a:r>
          </a:p>
        </p:txBody>
      </p:sp>
      <p:pic>
        <p:nvPicPr>
          <p:cNvPr id="350" name="C0FDFF1D-6BBC-4AD6-955D-492886103E7B-L0-001.jpeg" descr="C0FDFF1D-6BBC-4AD6-955D-492886103E7B-L0-001.jpeg"/>
          <p:cNvPicPr>
            <a:picLocks noChangeAspect="1"/>
          </p:cNvPicPr>
          <p:nvPr/>
        </p:nvPicPr>
        <p:blipFill>
          <a:blip r:embed="rId3">
            <a:extLst/>
          </a:blip>
          <a:srcRect b="28613"/>
          <a:stretch>
            <a:fillRect/>
          </a:stretch>
        </p:blipFill>
        <p:spPr>
          <a:xfrm>
            <a:off x="1155866" y="2661691"/>
            <a:ext cx="10249871" cy="9721926"/>
          </a:xfrm>
          <a:prstGeom prst="rect">
            <a:avLst/>
          </a:prstGeom>
          <a:ln w="12700">
            <a:miter lim="400000"/>
          </a:ln>
        </p:spPr>
      </p:pic>
      <p:pic>
        <p:nvPicPr>
          <p:cNvPr id="351" name="517B5699-59A5-404C-9F4E-5B0FC76E0146-L0-001.jpeg" descr="517B5699-59A5-404C-9F4E-5B0FC76E0146-L0-001.jpeg"/>
          <p:cNvPicPr>
            <a:picLocks noChangeAspect="1"/>
          </p:cNvPicPr>
          <p:nvPr/>
        </p:nvPicPr>
        <p:blipFill>
          <a:blip r:embed="rId4">
            <a:extLst/>
          </a:blip>
          <a:srcRect b="37903"/>
          <a:stretch>
            <a:fillRect/>
          </a:stretch>
        </p:blipFill>
        <p:spPr>
          <a:xfrm>
            <a:off x="12578046" y="2652767"/>
            <a:ext cx="11303999" cy="9351027"/>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3" name="Section 8: Corn Plant Dissection…"/>
          <p:cNvSpPr txBox="1"/>
          <p:nvPr/>
        </p:nvSpPr>
        <p:spPr>
          <a:xfrm>
            <a:off x="154509" y="0"/>
            <a:ext cx="24229491" cy="299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8: Corn Plant Dissection</a:t>
            </a:r>
          </a:p>
          <a:p>
            <a:pPr defTabSz="914400">
              <a:lnSpc>
                <a:spcPct val="90000"/>
              </a:lnSpc>
              <a:defRPr sz="8000">
                <a:solidFill>
                  <a:srgbClr val="67AC39"/>
                </a:solidFill>
                <a:latin typeface="Avenir Heavy"/>
                <a:ea typeface="Avenir Heavy"/>
                <a:cs typeface="Avenir Heavy"/>
                <a:sym typeface="Avenir Heavy"/>
              </a:defRPr>
            </a:pPr>
            <a:r>
              <a:t>Leaf Collar Dissection Method</a:t>
            </a:r>
          </a:p>
        </p:txBody>
      </p:sp>
      <p:pic>
        <p:nvPicPr>
          <p:cNvPr id="354" name="6122CA2B-1357-4195-92D0-05EEAC8D7EEE-L0-001.png" descr="6122CA2B-1357-4195-92D0-05EEAC8D7EEE-L0-001.png"/>
          <p:cNvPicPr>
            <a:picLocks noChangeAspect="1"/>
          </p:cNvPicPr>
          <p:nvPr/>
        </p:nvPicPr>
        <p:blipFill>
          <a:blip r:embed="rId3">
            <a:extLst/>
          </a:blip>
          <a:srcRect t="12520" r="9612" b="12520"/>
          <a:stretch>
            <a:fillRect/>
          </a:stretch>
        </p:blipFill>
        <p:spPr>
          <a:xfrm>
            <a:off x="722108" y="3950250"/>
            <a:ext cx="10673708" cy="6638761"/>
          </a:xfrm>
          <a:prstGeom prst="rect">
            <a:avLst/>
          </a:prstGeom>
          <a:ln w="12700">
            <a:miter lim="400000"/>
          </a:ln>
        </p:spPr>
      </p:pic>
      <p:pic>
        <p:nvPicPr>
          <p:cNvPr id="355" name="11AB40CD-36C8-4AFB-B4CA-14FCE1FD7F88-L0-001.png" descr="11AB40CD-36C8-4AFB-B4CA-14FCE1FD7F88-L0-001.png"/>
          <p:cNvPicPr>
            <a:picLocks noChangeAspect="1"/>
          </p:cNvPicPr>
          <p:nvPr/>
        </p:nvPicPr>
        <p:blipFill>
          <a:blip r:embed="rId4">
            <a:extLst/>
          </a:blip>
          <a:srcRect t="13506" b="11140"/>
          <a:stretch>
            <a:fillRect/>
          </a:stretch>
        </p:blipFill>
        <p:spPr>
          <a:xfrm>
            <a:off x="11809726" y="3947472"/>
            <a:ext cx="11757508" cy="6644679"/>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7" name="Section 8: Corn Plant Dissection…"/>
          <p:cNvSpPr txBox="1"/>
          <p:nvPr/>
        </p:nvSpPr>
        <p:spPr>
          <a:xfrm>
            <a:off x="154509" y="0"/>
            <a:ext cx="24229491" cy="299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8: Corn Plant Dissection</a:t>
            </a:r>
          </a:p>
          <a:p>
            <a:pPr defTabSz="914400">
              <a:lnSpc>
                <a:spcPct val="90000"/>
              </a:lnSpc>
              <a:defRPr sz="8000">
                <a:solidFill>
                  <a:srgbClr val="67AC39"/>
                </a:solidFill>
                <a:latin typeface="Avenir Heavy"/>
                <a:ea typeface="Avenir Heavy"/>
                <a:cs typeface="Avenir Heavy"/>
                <a:sym typeface="Avenir Heavy"/>
              </a:defRPr>
            </a:pPr>
            <a:r>
              <a:t>Leaf Collar Dissection Method</a:t>
            </a:r>
          </a:p>
        </p:txBody>
      </p:sp>
      <p:sp>
        <p:nvSpPr>
          <p:cNvPr id="358" name="As a class, watch the following YouTube videos that discuss the Growth Stages of Corn:…"/>
          <p:cNvSpPr txBox="1">
            <a:spLocks noGrp="1"/>
          </p:cNvSpPr>
          <p:nvPr>
            <p:ph type="body" idx="4294967295"/>
          </p:nvPr>
        </p:nvSpPr>
        <p:spPr>
          <a:xfrm>
            <a:off x="1927225" y="2860676"/>
            <a:ext cx="20529550" cy="7994648"/>
          </a:xfrm>
          <a:prstGeom prst="rect">
            <a:avLst/>
          </a:prstGeom>
          <a:ln w="63500">
            <a:solidFill>
              <a:srgbClr val="FFCF58"/>
            </a:solidFill>
          </a:ln>
        </p:spPr>
        <p:txBody>
          <a:bodyPr lIns="127000" tIns="127000" rIns="127000" bIns="127000"/>
          <a:lstStyle/>
          <a:p>
            <a:pPr marL="0" indent="0" defTabSz="914400">
              <a:lnSpc>
                <a:spcPct val="125000"/>
              </a:lnSpc>
              <a:spcBef>
                <a:spcPts val="1000"/>
              </a:spcBef>
              <a:buSzTx/>
              <a:buNone/>
              <a:defRPr sz="3500">
                <a:latin typeface="Avenir Heavy"/>
                <a:ea typeface="Avenir Heavy"/>
                <a:cs typeface="Avenir Heavy"/>
                <a:sym typeface="Avenir Heavy"/>
              </a:defRPr>
            </a:pPr>
            <a:endParaRPr dirty="0"/>
          </a:p>
          <a:p>
            <a:pPr marL="0" indent="0" defTabSz="914400">
              <a:lnSpc>
                <a:spcPct val="125000"/>
              </a:lnSpc>
              <a:spcBef>
                <a:spcPts val="1000"/>
              </a:spcBef>
              <a:buSzTx/>
              <a:buNone/>
              <a:defRPr sz="3300">
                <a:latin typeface="Avenir Heavy"/>
                <a:ea typeface="Avenir Heavy"/>
                <a:cs typeface="Avenir Heavy"/>
                <a:sym typeface="Avenir Heavy"/>
              </a:defRPr>
            </a:pPr>
            <a:r>
              <a:rPr dirty="0"/>
              <a:t>As a class, watch the following YouTube videos that discuss the Growth Stages of Corn:</a:t>
            </a:r>
          </a:p>
          <a:p>
            <a:pPr marL="1028700" lvl="1" indent="-419100" defTabSz="914400">
              <a:lnSpc>
                <a:spcPct val="125000"/>
              </a:lnSpc>
              <a:spcBef>
                <a:spcPts val="1000"/>
              </a:spcBef>
              <a:defRPr sz="3300">
                <a:latin typeface="Avenir Light"/>
                <a:ea typeface="Avenir Light"/>
                <a:cs typeface="Avenir Light"/>
                <a:sym typeface="Avenir Light"/>
              </a:defRPr>
            </a:pPr>
            <a:r>
              <a:rPr dirty="0">
                <a:hlinkClick r:id="rId3"/>
              </a:rPr>
              <a:t>https://</a:t>
            </a:r>
            <a:r>
              <a:rPr dirty="0" smtClean="0">
                <a:hlinkClick r:id="rId3"/>
              </a:rPr>
              <a:t>tinyurl.com/Farm</a:t>
            </a:r>
            <a:r>
              <a:rPr dirty="0" smtClean="0">
                <a:hlinkClick r:id="rId3"/>
              </a:rPr>
              <a:t>BasicsCornGrowthStages</a:t>
            </a:r>
            <a:endParaRPr dirty="0"/>
          </a:p>
          <a:p>
            <a:pPr marL="1028700" lvl="1" indent="-419100" defTabSz="914400">
              <a:lnSpc>
                <a:spcPct val="125000"/>
              </a:lnSpc>
              <a:spcBef>
                <a:spcPts val="1000"/>
              </a:spcBef>
              <a:defRPr sz="3300">
                <a:latin typeface="Avenir Light"/>
                <a:ea typeface="Avenir Light"/>
                <a:cs typeface="Avenir Light"/>
                <a:sym typeface="Avenir Light"/>
              </a:defRPr>
            </a:pPr>
            <a:r>
              <a:rPr dirty="0">
                <a:hlinkClick r:id="rId4"/>
              </a:rPr>
              <a:t>https://tinyurl.com/GrowthStagingCorn</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362" name="Image Gallery">
            <a:hlinkClick r:id="rId3"/>
          </p:cNvPr>
          <p:cNvGrpSpPr/>
          <p:nvPr/>
        </p:nvGrpSpPr>
        <p:grpSpPr>
          <a:xfrm>
            <a:off x="4224714" y="2116205"/>
            <a:ext cx="15934572" cy="9763722"/>
            <a:chOff x="0" y="0"/>
            <a:chExt cx="15934571" cy="9763720"/>
          </a:xfrm>
        </p:grpSpPr>
        <p:pic>
          <p:nvPicPr>
            <p:cNvPr id="360" name="Screen Shot 2018-11-08 at 3.30.42 AM.png" descr="Screen Shot 2018-11-08 at 3.30.42 AM.png"/>
            <p:cNvPicPr>
              <a:picLocks noChangeAspect="1"/>
            </p:cNvPicPr>
            <p:nvPr/>
          </p:nvPicPr>
          <p:blipFill>
            <a:blip r:embed="rId4">
              <a:extLst/>
            </a:blip>
            <a:srcRect l="5574" r="5574"/>
            <a:stretch>
              <a:fillRect/>
            </a:stretch>
          </p:blipFill>
          <p:spPr>
            <a:xfrm>
              <a:off x="0" y="0"/>
              <a:ext cx="15934572" cy="9268421"/>
            </a:xfrm>
            <a:prstGeom prst="rect">
              <a:avLst/>
            </a:prstGeom>
            <a:ln w="12700" cap="flat">
              <a:noFill/>
              <a:miter lim="400000"/>
            </a:ln>
            <a:effectLst/>
          </p:spPr>
        </p:pic>
        <p:sp>
          <p:nvSpPr>
            <p:cNvPr id="361" name="Click for Video on Corn Stage Growth"/>
            <p:cNvSpPr/>
            <p:nvPr/>
          </p:nvSpPr>
          <p:spPr>
            <a:xfrm>
              <a:off x="0" y="9344620"/>
              <a:ext cx="15934572" cy="419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l" defTabSz="914400">
                <a:defRPr sz="1800">
                  <a:solidFill>
                    <a:srgbClr val="000000"/>
                  </a:solidFill>
                  <a:latin typeface="Calibri"/>
                  <a:ea typeface="Calibri"/>
                  <a:cs typeface="Calibri"/>
                  <a:sym typeface="Calibri"/>
                </a:defRPr>
              </a:lvl1pPr>
            </a:lstStyle>
            <a:p>
              <a:r>
                <a:t>Click for Video on Corn Stage Growth</a:t>
              </a:r>
            </a:p>
          </p:txBody>
        </p:sp>
      </p:grpSp>
      <p:sp>
        <p:nvSpPr>
          <p:cNvPr id="363" name="Section 3: Corn Growth and Development…"/>
          <p:cNvSpPr txBox="1"/>
          <p:nvPr/>
        </p:nvSpPr>
        <p:spPr>
          <a:xfrm>
            <a:off x="1478764" y="-293866"/>
            <a:ext cx="21426472" cy="2834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3: Corn Growth and Development </a:t>
            </a:r>
          </a:p>
          <a:p>
            <a:pPr defTabSz="914400">
              <a:lnSpc>
                <a:spcPct val="90000"/>
              </a:lnSpc>
              <a:defRPr sz="8000">
                <a:solidFill>
                  <a:srgbClr val="67AC39"/>
                </a:solidFill>
                <a:latin typeface="Avenir Heavy"/>
                <a:ea typeface="Avenir Heavy"/>
                <a:cs typeface="Avenir Heavy"/>
                <a:sym typeface="Avenir Heavy"/>
              </a:defRPr>
            </a:pPr>
            <a:r>
              <a:t>Corn Stages</a:t>
            </a:r>
          </a:p>
        </p:txBody>
      </p:sp>
      <p:sp>
        <p:nvSpPr>
          <p:cNvPr id="364" name="4 - 5 minutes"/>
          <p:cNvSpPr txBox="1"/>
          <p:nvPr/>
        </p:nvSpPr>
        <p:spPr>
          <a:xfrm>
            <a:off x="17905410" y="11778250"/>
            <a:ext cx="5392397" cy="1019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000" b="1">
                <a:solidFill>
                  <a:srgbClr val="E22400"/>
                </a:solidFill>
              </a:defRPr>
            </a:lvl1pPr>
          </a:lstStyle>
          <a:p>
            <a:r>
              <a:t>4 - 5 minutes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 name="Image Gallery">
            <a:hlinkClick r:id="rId2"/>
          </p:cNvPr>
          <p:cNvGrpSpPr/>
          <p:nvPr/>
        </p:nvGrpSpPr>
        <p:grpSpPr>
          <a:xfrm>
            <a:off x="2370666" y="2197100"/>
            <a:ext cx="19642667" cy="10083800"/>
            <a:chOff x="0" y="0"/>
            <a:chExt cx="19642666" cy="10083800"/>
          </a:xfrm>
        </p:grpSpPr>
        <p:pic>
          <p:nvPicPr>
            <p:cNvPr id="366" name="Screen Shot 2018-11-08 at 3.30.01 AM.png" descr="Screen Shot 2018-11-08 at 3.30.01 AM.png"/>
            <p:cNvPicPr>
              <a:picLocks noChangeAspect="1"/>
            </p:cNvPicPr>
            <p:nvPr/>
          </p:nvPicPr>
          <p:blipFill>
            <a:blip r:embed="rId3">
              <a:extLst/>
            </a:blip>
            <a:srcRect t="4179" b="4179"/>
            <a:stretch>
              <a:fillRect/>
            </a:stretch>
          </p:blipFill>
          <p:spPr>
            <a:xfrm>
              <a:off x="0" y="0"/>
              <a:ext cx="19642667" cy="9321800"/>
            </a:xfrm>
            <a:prstGeom prst="rect">
              <a:avLst/>
            </a:prstGeom>
            <a:ln w="12700" cap="flat">
              <a:noFill/>
              <a:miter lim="400000"/>
            </a:ln>
            <a:effectLst/>
          </p:spPr>
        </p:pic>
        <p:sp>
          <p:nvSpPr>
            <p:cNvPr id="367" name="Click for Video on Corn Stage Growth"/>
            <p:cNvSpPr/>
            <p:nvPr/>
          </p:nvSpPr>
          <p:spPr>
            <a:xfrm>
              <a:off x="0" y="9398000"/>
              <a:ext cx="19642667" cy="6858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lvl1pPr algn="l" defTabSz="1828800">
                <a:defRPr sz="3600">
                  <a:solidFill>
                    <a:srgbClr val="000000"/>
                  </a:solidFill>
                  <a:latin typeface="Calibri"/>
                  <a:ea typeface="Calibri"/>
                  <a:cs typeface="Calibri"/>
                  <a:sym typeface="Calibri"/>
                </a:defRPr>
              </a:lvl1pPr>
            </a:lstStyle>
            <a:p>
              <a:r>
                <a:t>Click for Video on Corn Stage Growth</a:t>
              </a:r>
            </a:p>
          </p:txBody>
        </p:sp>
      </p:grpSp>
      <p:sp>
        <p:nvSpPr>
          <p:cNvPr id="369" name="Section 8: Corn Plant Dissection…"/>
          <p:cNvSpPr txBox="1"/>
          <p:nvPr/>
        </p:nvSpPr>
        <p:spPr>
          <a:xfrm>
            <a:off x="77254" y="-432725"/>
            <a:ext cx="24229492" cy="2998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8: Corn Plant Dissection</a:t>
            </a:r>
          </a:p>
          <a:p>
            <a:pPr defTabSz="914400">
              <a:lnSpc>
                <a:spcPct val="90000"/>
              </a:lnSpc>
              <a:defRPr sz="8000">
                <a:solidFill>
                  <a:srgbClr val="67AC39"/>
                </a:solidFill>
                <a:latin typeface="Avenir Heavy"/>
                <a:ea typeface="Avenir Heavy"/>
                <a:cs typeface="Avenir Heavy"/>
                <a:sym typeface="Avenir Heavy"/>
              </a:defRPr>
            </a:pPr>
            <a:r>
              <a:t>Leaf Collar Dissection Method</a:t>
            </a:r>
          </a:p>
        </p:txBody>
      </p:sp>
      <p:sp>
        <p:nvSpPr>
          <p:cNvPr id="370" name="3 - 4 minutes"/>
          <p:cNvSpPr txBox="1"/>
          <p:nvPr/>
        </p:nvSpPr>
        <p:spPr>
          <a:xfrm>
            <a:off x="18392226" y="11684049"/>
            <a:ext cx="5392396" cy="1019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000" b="1">
                <a:solidFill>
                  <a:srgbClr val="E22400"/>
                </a:solidFill>
              </a:defRPr>
            </a:lvl1pPr>
          </a:lstStyle>
          <a:p>
            <a:r>
              <a:t>3 - 4 minutes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2" name="A. Leaf Collar Dissection Student Worksheet:…"/>
          <p:cNvSpPr txBox="1">
            <a:spLocks noGrp="1"/>
          </p:cNvSpPr>
          <p:nvPr>
            <p:ph type="body" sz="half" idx="4294967295"/>
          </p:nvPr>
        </p:nvSpPr>
        <p:spPr>
          <a:xfrm>
            <a:off x="567629" y="2319771"/>
            <a:ext cx="10935126" cy="8869160"/>
          </a:xfrm>
          <a:prstGeom prst="rect">
            <a:avLst/>
          </a:prstGeom>
          <a:ln w="63500">
            <a:solidFill>
              <a:srgbClr val="FFCF58"/>
            </a:solidFill>
          </a:ln>
        </p:spPr>
        <p:txBody>
          <a:bodyPr lIns="127000" tIns="127000" rIns="127000" bIns="127000"/>
          <a:lstStyle/>
          <a:p>
            <a:pPr marL="0" indent="0" defTabSz="896111">
              <a:lnSpc>
                <a:spcPct val="125000"/>
              </a:lnSpc>
              <a:spcBef>
                <a:spcPts val="900"/>
              </a:spcBef>
              <a:buSzTx/>
              <a:buNone/>
              <a:defRPr sz="3430">
                <a:latin typeface="Avenir Heavy"/>
                <a:ea typeface="Avenir Heavy"/>
                <a:cs typeface="Avenir Heavy"/>
                <a:sym typeface="Avenir Heavy"/>
              </a:defRPr>
            </a:pPr>
            <a:r>
              <a:t>A. Leaf Collar Dissection Student Worksheet:</a:t>
            </a:r>
          </a:p>
          <a:p>
            <a:pPr marL="410718" indent="-410718" defTabSz="448055">
              <a:lnSpc>
                <a:spcPct val="100000"/>
              </a:lnSpc>
              <a:spcBef>
                <a:spcPts val="0"/>
              </a:spcBef>
              <a:defRPr sz="3234">
                <a:latin typeface="Helvetica"/>
                <a:ea typeface="Helvetica"/>
                <a:cs typeface="Helvetica"/>
                <a:sym typeface="Helvetica"/>
              </a:defRPr>
            </a:pPr>
            <a:r>
              <a:t>Students will break back out into </a:t>
            </a:r>
            <a:r>
              <a:rPr u="sng"/>
              <a:t>groups of 3-5</a:t>
            </a:r>
            <a:r>
              <a:t> for the Leaf Collar Method activity.</a:t>
            </a:r>
          </a:p>
          <a:p>
            <a:pPr marL="410718" indent="-410718" defTabSz="448055">
              <a:lnSpc>
                <a:spcPct val="100000"/>
              </a:lnSpc>
              <a:spcBef>
                <a:spcPts val="0"/>
              </a:spcBef>
              <a:defRPr sz="3234">
                <a:latin typeface="Helvetica"/>
                <a:ea typeface="Helvetica"/>
                <a:cs typeface="Helvetica"/>
                <a:sym typeface="Helvetica"/>
              </a:defRPr>
            </a:pPr>
            <a:endParaRPr/>
          </a:p>
          <a:p>
            <a:pPr marL="410718" indent="-410718" defTabSz="448055">
              <a:lnSpc>
                <a:spcPct val="100000"/>
              </a:lnSpc>
              <a:spcBef>
                <a:spcPts val="0"/>
              </a:spcBef>
              <a:defRPr sz="3234">
                <a:latin typeface="Helvetica"/>
                <a:ea typeface="Helvetica"/>
                <a:cs typeface="Helvetica"/>
                <a:sym typeface="Helvetica"/>
              </a:defRPr>
            </a:pPr>
            <a:r>
              <a:t>Students will be working with </a:t>
            </a:r>
            <a:r>
              <a:rPr b="1"/>
              <a:t>cutting utensils</a:t>
            </a:r>
            <a:r>
              <a:t> for this portion. Have students closely follow the instructions on their </a:t>
            </a:r>
            <a:r>
              <a:rPr>
                <a:solidFill>
                  <a:srgbClr val="008E05"/>
                </a:solidFill>
                <a:hlinkClick r:id="rId3"/>
              </a:rPr>
              <a:t>Leaf Collar Method Student Worksheet</a:t>
            </a:r>
            <a:r>
              <a:t>.</a:t>
            </a:r>
          </a:p>
          <a:p>
            <a:pPr marL="410718" indent="-410718" defTabSz="448055">
              <a:lnSpc>
                <a:spcPct val="100000"/>
              </a:lnSpc>
              <a:spcBef>
                <a:spcPts val="0"/>
              </a:spcBef>
              <a:defRPr sz="3234">
                <a:latin typeface="Helvetica"/>
                <a:ea typeface="Helvetica"/>
                <a:cs typeface="Helvetica"/>
                <a:sym typeface="Helvetica"/>
              </a:defRPr>
            </a:pPr>
            <a:endParaRPr/>
          </a:p>
          <a:p>
            <a:pPr marL="410718" indent="-410718" defTabSz="448055">
              <a:lnSpc>
                <a:spcPct val="100000"/>
              </a:lnSpc>
              <a:spcBef>
                <a:spcPts val="0"/>
              </a:spcBef>
              <a:defRPr sz="3234">
                <a:latin typeface="Helvetica"/>
                <a:ea typeface="Helvetica"/>
                <a:cs typeface="Helvetica"/>
                <a:sym typeface="Helvetica"/>
              </a:defRPr>
            </a:pPr>
            <a:r>
              <a:t>Use a knife and cutting board to </a:t>
            </a:r>
            <a:r>
              <a:rPr b="1"/>
              <a:t>carefully</a:t>
            </a:r>
            <a:r>
              <a:t> </a:t>
            </a:r>
            <a:r>
              <a:rPr u="sng"/>
              <a:t>split the stalk of a corn plant in half, vertically, down to the roots</a:t>
            </a:r>
            <a:r>
              <a:t>.</a:t>
            </a:r>
          </a:p>
          <a:p>
            <a:pPr marL="410718" indent="-410718" defTabSz="448055">
              <a:lnSpc>
                <a:spcPct val="100000"/>
              </a:lnSpc>
              <a:spcBef>
                <a:spcPts val="0"/>
              </a:spcBef>
              <a:defRPr sz="3234">
                <a:latin typeface="Helvetica"/>
                <a:ea typeface="Helvetica"/>
                <a:cs typeface="Helvetica"/>
                <a:sym typeface="Helvetica"/>
              </a:defRPr>
            </a:pPr>
            <a:endParaRPr/>
          </a:p>
          <a:p>
            <a:pPr marL="410718" indent="-410718" defTabSz="448055">
              <a:lnSpc>
                <a:spcPct val="100000"/>
              </a:lnSpc>
              <a:spcBef>
                <a:spcPts val="0"/>
              </a:spcBef>
              <a:defRPr sz="3234">
                <a:latin typeface="Helvetica"/>
                <a:ea typeface="Helvetica"/>
                <a:cs typeface="Helvetica"/>
                <a:sym typeface="Helvetica"/>
              </a:defRPr>
            </a:pPr>
            <a:r>
              <a:t>The first four nodes are often indistinguishable within the crown, </a:t>
            </a:r>
            <a:r>
              <a:rPr b="1"/>
              <a:t>count the number of nodes to determine the vegetative stage</a:t>
            </a:r>
            <a:r>
              <a:t> that the corn plant is in.</a:t>
            </a:r>
          </a:p>
          <a:p>
            <a:pPr marL="410718" indent="-410718" defTabSz="448055">
              <a:lnSpc>
                <a:spcPct val="100000"/>
              </a:lnSpc>
              <a:spcBef>
                <a:spcPts val="0"/>
              </a:spcBef>
              <a:defRPr sz="3234">
                <a:latin typeface="Helvetica"/>
                <a:ea typeface="Helvetica"/>
                <a:cs typeface="Helvetica"/>
                <a:sym typeface="Helvetica"/>
              </a:defRPr>
            </a:pPr>
            <a:endParaRPr/>
          </a:p>
          <a:p>
            <a:pPr marL="410718" indent="-410718" defTabSz="448055">
              <a:lnSpc>
                <a:spcPct val="100000"/>
              </a:lnSpc>
              <a:spcBef>
                <a:spcPts val="0"/>
              </a:spcBef>
              <a:defRPr sz="3234">
                <a:latin typeface="Helvetica"/>
                <a:ea typeface="Helvetica"/>
                <a:cs typeface="Helvetica"/>
                <a:sym typeface="Helvetica"/>
              </a:defRPr>
            </a:pPr>
            <a:r>
              <a:rPr b="1"/>
              <a:t>Compare</a:t>
            </a:r>
            <a:r>
              <a:t> the </a:t>
            </a:r>
            <a:r>
              <a:rPr u="sng"/>
              <a:t>nodes</a:t>
            </a:r>
            <a:r>
              <a:t> counted within the stalk to the number of </a:t>
            </a:r>
            <a:r>
              <a:rPr u="sng"/>
              <a:t>leaf collars</a:t>
            </a:r>
            <a:r>
              <a:t> found on the outside of the plant.</a:t>
            </a:r>
          </a:p>
        </p:txBody>
      </p:sp>
      <p:sp>
        <p:nvSpPr>
          <p:cNvPr id="373" name="B. Reflection Questions:…"/>
          <p:cNvSpPr txBox="1"/>
          <p:nvPr/>
        </p:nvSpPr>
        <p:spPr>
          <a:xfrm>
            <a:off x="12223750" y="2319771"/>
            <a:ext cx="11592546" cy="8869160"/>
          </a:xfrm>
          <a:prstGeom prst="rect">
            <a:avLst/>
          </a:prstGeom>
          <a:ln w="63500">
            <a:solidFill>
              <a:srgbClr val="34404D"/>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ormAutofit/>
          </a:bodyPr>
          <a:lstStyle/>
          <a:p>
            <a:pPr algn="l" defTabSz="914400">
              <a:lnSpc>
                <a:spcPct val="125000"/>
              </a:lnSpc>
              <a:spcBef>
                <a:spcPts val="1000"/>
              </a:spcBef>
              <a:defRPr sz="3500">
                <a:solidFill>
                  <a:srgbClr val="000000"/>
                </a:solidFill>
                <a:latin typeface="Avenir Heavy"/>
                <a:ea typeface="Avenir Heavy"/>
                <a:cs typeface="Avenir Heavy"/>
                <a:sym typeface="Avenir Heavy"/>
              </a:defRPr>
            </a:pPr>
            <a:r>
              <a:t>B. Reflection Questions:</a:t>
            </a:r>
          </a:p>
          <a:p>
            <a:pPr marL="419100" indent="-419100" algn="l" defTabSz="457200">
              <a:buSzPct val="123000"/>
              <a:buChar char="•"/>
              <a:defRPr sz="3300">
                <a:solidFill>
                  <a:srgbClr val="000000"/>
                </a:solidFill>
                <a:latin typeface="Helvetica"/>
                <a:ea typeface="Helvetica"/>
                <a:cs typeface="Helvetica"/>
                <a:sym typeface="Helvetica"/>
              </a:defRPr>
            </a:pPr>
            <a:r>
              <a:t>Why is it necessary to split the stalk to accurately determine what vegetative stage the corn plant is in?</a:t>
            </a:r>
          </a:p>
          <a:p>
            <a:pPr marL="419100" indent="-419100" algn="l" defTabSz="457200">
              <a:buSzPct val="123000"/>
              <a:buChar char="•"/>
              <a:defRPr sz="3300">
                <a:solidFill>
                  <a:srgbClr val="000000"/>
                </a:solidFill>
                <a:latin typeface="Helvetica"/>
                <a:ea typeface="Helvetica"/>
                <a:cs typeface="Helvetica"/>
                <a:sym typeface="Helvetica"/>
              </a:defRPr>
            </a:pPr>
            <a:endParaRPr/>
          </a:p>
          <a:p>
            <a:pPr marL="419100" indent="-419100" algn="l" defTabSz="457200">
              <a:buSzPct val="123000"/>
              <a:buChar char="•"/>
              <a:defRPr sz="3300">
                <a:solidFill>
                  <a:srgbClr val="000000"/>
                </a:solidFill>
                <a:latin typeface="Helvetica"/>
                <a:ea typeface="Helvetica"/>
                <a:cs typeface="Helvetica"/>
                <a:sym typeface="Helvetica"/>
              </a:defRPr>
            </a:pPr>
            <a:r>
              <a:t>How do the internal nodes compare to the external leaf collars found in/on the plant?</a:t>
            </a:r>
          </a:p>
          <a:p>
            <a:pPr marL="419100" indent="-419100" algn="l" defTabSz="457200">
              <a:buSzPct val="123000"/>
              <a:buChar char="•"/>
              <a:defRPr sz="3300">
                <a:solidFill>
                  <a:srgbClr val="000000"/>
                </a:solidFill>
                <a:latin typeface="Helvetica"/>
                <a:ea typeface="Helvetica"/>
                <a:cs typeface="Helvetica"/>
                <a:sym typeface="Helvetica"/>
              </a:defRPr>
            </a:pPr>
            <a:endParaRPr/>
          </a:p>
          <a:p>
            <a:pPr marL="419100" indent="-419100" algn="l" defTabSz="457200">
              <a:buSzPct val="123000"/>
              <a:buChar char="•"/>
              <a:defRPr sz="3300">
                <a:solidFill>
                  <a:srgbClr val="000000"/>
                </a:solidFill>
                <a:latin typeface="Helvetica"/>
                <a:ea typeface="Helvetica"/>
                <a:cs typeface="Helvetica"/>
                <a:sym typeface="Helvetica"/>
              </a:defRPr>
            </a:pPr>
            <a:r>
              <a:t>How can determining the vegetative stage of the corn plant help the farmer determine when to input fertilizers and predict the ear length?</a:t>
            </a:r>
          </a:p>
          <a:p>
            <a:pPr marL="419100" indent="-419100" algn="l" defTabSz="457200">
              <a:buSzPct val="123000"/>
              <a:buChar char="•"/>
              <a:defRPr sz="3300">
                <a:solidFill>
                  <a:srgbClr val="000000"/>
                </a:solidFill>
                <a:latin typeface="Helvetica"/>
                <a:ea typeface="Helvetica"/>
                <a:cs typeface="Helvetica"/>
                <a:sym typeface="Helvetica"/>
              </a:defRPr>
            </a:pPr>
            <a:endParaRPr/>
          </a:p>
          <a:p>
            <a:pPr marL="419100" indent="-419100" algn="l" defTabSz="457200">
              <a:buSzPct val="123000"/>
              <a:buChar char="•"/>
              <a:defRPr sz="3300">
                <a:solidFill>
                  <a:srgbClr val="000000"/>
                </a:solidFill>
                <a:latin typeface="Helvetica"/>
                <a:ea typeface="Helvetica"/>
                <a:cs typeface="Helvetica"/>
                <a:sym typeface="Helvetica"/>
              </a:defRPr>
            </a:pPr>
            <a:r>
              <a:t>Regroup the class at the end of this activity to talk through answers to questions.</a:t>
            </a:r>
          </a:p>
        </p:txBody>
      </p:sp>
      <p:sp>
        <p:nvSpPr>
          <p:cNvPr id="374" name="Section 8: Corn Plant Dissection…"/>
          <p:cNvSpPr txBox="1"/>
          <p:nvPr/>
        </p:nvSpPr>
        <p:spPr>
          <a:xfrm>
            <a:off x="77254" y="-324544"/>
            <a:ext cx="24229492" cy="2998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8: Corn Plant Dissection</a:t>
            </a:r>
          </a:p>
          <a:p>
            <a:pPr defTabSz="914400">
              <a:lnSpc>
                <a:spcPct val="90000"/>
              </a:lnSpc>
              <a:defRPr sz="8000">
                <a:solidFill>
                  <a:srgbClr val="67AC39"/>
                </a:solidFill>
                <a:latin typeface="Avenir Heavy"/>
                <a:ea typeface="Avenir Heavy"/>
                <a:cs typeface="Avenir Heavy"/>
                <a:sym typeface="Avenir Heavy"/>
              </a:defRPr>
            </a:pPr>
            <a:r>
              <a:t>Leaf Collar Dissection Method</a:t>
            </a:r>
          </a:p>
        </p:txBody>
      </p:sp>
      <p:sp>
        <p:nvSpPr>
          <p:cNvPr id="375" name="12 - 15 minutes"/>
          <p:cNvSpPr txBox="1"/>
          <p:nvPr/>
        </p:nvSpPr>
        <p:spPr>
          <a:xfrm>
            <a:off x="17513255" y="11697114"/>
            <a:ext cx="6677046" cy="1019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000" b="1">
                <a:solidFill>
                  <a:srgbClr val="E22400"/>
                </a:solidFill>
              </a:defRPr>
            </a:lvl1pPr>
          </a:lstStyle>
          <a:p>
            <a:r>
              <a:t>12 - 15 minutes</a:t>
            </a:r>
          </a:p>
        </p:txBody>
      </p:sp>
      <p:sp>
        <p:nvSpPr>
          <p:cNvPr id="376" name="*Corn Plant Structures and Function Matching Worksheet"/>
          <p:cNvSpPr txBox="1"/>
          <p:nvPr/>
        </p:nvSpPr>
        <p:spPr>
          <a:xfrm>
            <a:off x="12700434" y="9817010"/>
            <a:ext cx="10639176" cy="5604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b="1">
                <a:solidFill>
                  <a:srgbClr val="E22400"/>
                </a:solidFill>
              </a:defRPr>
            </a:lvl1pPr>
          </a:lstStyle>
          <a:p>
            <a:r>
              <a:t>*Corn Plant Structures and Function Matching Worksheet</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Section 4: Corn Plant Anatomy…"/>
          <p:cNvSpPr txBox="1"/>
          <p:nvPr/>
        </p:nvSpPr>
        <p:spPr>
          <a:xfrm>
            <a:off x="154509" y="0"/>
            <a:ext cx="24229491" cy="299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804672">
              <a:lnSpc>
                <a:spcPct val="90000"/>
              </a:lnSpc>
              <a:defRPr sz="5280">
                <a:solidFill>
                  <a:srgbClr val="67AC39"/>
                </a:solidFill>
                <a:latin typeface="Avenir Heavy"/>
                <a:ea typeface="Avenir Heavy"/>
                <a:cs typeface="Avenir Heavy"/>
                <a:sym typeface="Avenir Heavy"/>
              </a:defRPr>
            </a:pPr>
            <a:r>
              <a:t>Section 4: Corn Plant Anatomy </a:t>
            </a:r>
          </a:p>
          <a:p>
            <a:pPr defTabSz="804672">
              <a:lnSpc>
                <a:spcPct val="90000"/>
              </a:lnSpc>
              <a:defRPr sz="7040">
                <a:solidFill>
                  <a:srgbClr val="67AC39"/>
                </a:solidFill>
                <a:latin typeface="Avenir Heavy"/>
                <a:ea typeface="Avenir Heavy"/>
                <a:cs typeface="Avenir Heavy"/>
                <a:sym typeface="Avenir Heavy"/>
              </a:defRPr>
            </a:pPr>
            <a:r>
              <a:t>Corn Plant Structures and Functions Info and Worksheets</a:t>
            </a:r>
          </a:p>
        </p:txBody>
      </p:sp>
      <p:pic>
        <p:nvPicPr>
          <p:cNvPr id="379" name="2BF1A6BE-59B7-4650-8234-E93FADDEAD68-L0-001.jpeg" descr="2BF1A6BE-59B7-4650-8234-E93FADDEAD68-L0-001.jpeg"/>
          <p:cNvPicPr>
            <a:picLocks noChangeAspect="1"/>
          </p:cNvPicPr>
          <p:nvPr/>
        </p:nvPicPr>
        <p:blipFill>
          <a:blip r:embed="rId3">
            <a:extLst/>
          </a:blip>
          <a:srcRect t="2928" b="4651"/>
          <a:stretch>
            <a:fillRect/>
          </a:stretch>
        </p:blipFill>
        <p:spPr>
          <a:xfrm>
            <a:off x="989452" y="2251044"/>
            <a:ext cx="9164609" cy="10931059"/>
          </a:xfrm>
          <a:prstGeom prst="rect">
            <a:avLst/>
          </a:prstGeom>
          <a:ln w="12700">
            <a:miter lim="400000"/>
          </a:ln>
        </p:spPr>
      </p:pic>
      <p:pic>
        <p:nvPicPr>
          <p:cNvPr id="380" name="A165A04C-A49B-4B5F-8B3A-17079E2B37FD-L0-001.jpeg" descr="A165A04C-A49B-4B5F-8B3A-17079E2B37FD-L0-001.jpeg"/>
          <p:cNvPicPr>
            <a:picLocks noChangeAspect="1"/>
          </p:cNvPicPr>
          <p:nvPr/>
        </p:nvPicPr>
        <p:blipFill>
          <a:blip r:embed="rId4">
            <a:extLst/>
          </a:blip>
          <a:srcRect t="4522" b="2626"/>
          <a:stretch>
            <a:fillRect/>
          </a:stretch>
        </p:blipFill>
        <p:spPr>
          <a:xfrm>
            <a:off x="14083388" y="2317071"/>
            <a:ext cx="8610351" cy="10338566"/>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 name="Section 4: Corn Plant Anatomy…"/>
          <p:cNvSpPr txBox="1"/>
          <p:nvPr/>
        </p:nvSpPr>
        <p:spPr>
          <a:xfrm>
            <a:off x="154509" y="0"/>
            <a:ext cx="24229491" cy="299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95527">
              <a:lnSpc>
                <a:spcPct val="90000"/>
              </a:lnSpc>
              <a:defRPr sz="5220">
                <a:solidFill>
                  <a:srgbClr val="67AC39"/>
                </a:solidFill>
                <a:latin typeface="Avenir Heavy"/>
                <a:ea typeface="Avenir Heavy"/>
                <a:cs typeface="Avenir Heavy"/>
                <a:sym typeface="Avenir Heavy"/>
              </a:defRPr>
            </a:pPr>
            <a:r>
              <a:t>Section 4: Corn Plant Anatomy </a:t>
            </a:r>
          </a:p>
          <a:p>
            <a:pPr defTabSz="795527">
              <a:lnSpc>
                <a:spcPct val="90000"/>
              </a:lnSpc>
              <a:defRPr sz="6960">
                <a:solidFill>
                  <a:srgbClr val="67AC39"/>
                </a:solidFill>
                <a:latin typeface="Avenir Heavy"/>
                <a:ea typeface="Avenir Heavy"/>
                <a:cs typeface="Avenir Heavy"/>
                <a:sym typeface="Avenir Heavy"/>
              </a:defRPr>
            </a:pPr>
            <a:r>
              <a:t>Corn Plant Structures and Functions Interactive Notebook</a:t>
            </a:r>
          </a:p>
        </p:txBody>
      </p:sp>
      <p:pic>
        <p:nvPicPr>
          <p:cNvPr id="383" name="2A36EB2F-846E-418B-B028-C1636E429567-L0-001.jpeg" descr="2A36EB2F-846E-418B-B028-C1636E429567-L0-001.jpeg"/>
          <p:cNvPicPr>
            <a:picLocks noChangeAspect="1"/>
          </p:cNvPicPr>
          <p:nvPr/>
        </p:nvPicPr>
        <p:blipFill>
          <a:blip r:embed="rId3">
            <a:extLst/>
          </a:blip>
          <a:stretch>
            <a:fillRect/>
          </a:stretch>
        </p:blipFill>
        <p:spPr>
          <a:xfrm>
            <a:off x="8385005" y="2312766"/>
            <a:ext cx="7613990" cy="10124843"/>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193"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Answer</a:t>
            </a:r>
          </a:p>
        </p:txBody>
      </p:sp>
      <p:sp>
        <p:nvSpPr>
          <p:cNvPr id="194" name="Content Placeholder 2"/>
          <p:cNvSpPr txBox="1">
            <a:spLocks noGrp="1"/>
          </p:cNvSpPr>
          <p:nvPr>
            <p:ph type="body" idx="1"/>
          </p:nvPr>
        </p:nvSpPr>
        <p:spPr>
          <a:xfrm>
            <a:off x="2866391" y="3570114"/>
            <a:ext cx="19149968" cy="7261951"/>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t>a uni-corn</a:t>
            </a:r>
          </a:p>
        </p:txBody>
      </p:sp>
      <p:pic>
        <p:nvPicPr>
          <p:cNvPr id="195" name="31F02DD9-A127-4791-9AF9-E1124EE09B8F-L0-001.jpeg" descr="31F02DD9-A127-4791-9AF9-E1124EE09B8F-L0-001.jpeg"/>
          <p:cNvPicPr>
            <a:picLocks noChangeAspect="1"/>
          </p:cNvPicPr>
          <p:nvPr/>
        </p:nvPicPr>
        <p:blipFill>
          <a:blip r:embed="rId3">
            <a:extLst/>
          </a:blip>
          <a:stretch>
            <a:fillRect/>
          </a:stretch>
        </p:blipFill>
        <p:spPr>
          <a:xfrm>
            <a:off x="14620127" y="2480281"/>
            <a:ext cx="6364610" cy="737334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5" name="Section 3 and 4: Corn Growth and Development and Anatomy…"/>
          <p:cNvSpPr txBox="1"/>
          <p:nvPr/>
        </p:nvSpPr>
        <p:spPr>
          <a:xfrm>
            <a:off x="1036108" y="274084"/>
            <a:ext cx="22311784" cy="2838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05255">
              <a:lnSpc>
                <a:spcPct val="90000"/>
              </a:lnSpc>
              <a:defRPr sz="5940">
                <a:solidFill>
                  <a:srgbClr val="67AC39"/>
                </a:solidFill>
                <a:latin typeface="Avenir Heavy"/>
                <a:ea typeface="Avenir Heavy"/>
                <a:cs typeface="Avenir Heavy"/>
                <a:sym typeface="Avenir Heavy"/>
              </a:defRPr>
            </a:pPr>
            <a:r>
              <a:t>Section 3 and 4: Corn Growth and Development and Anatomy</a:t>
            </a:r>
          </a:p>
          <a:p>
            <a:pPr defTabSz="905255">
              <a:lnSpc>
                <a:spcPct val="90000"/>
              </a:lnSpc>
              <a:defRPr sz="7919">
                <a:solidFill>
                  <a:srgbClr val="67AC39"/>
                </a:solidFill>
                <a:latin typeface="Avenir Heavy"/>
                <a:ea typeface="Avenir Heavy"/>
                <a:cs typeface="Avenir Heavy"/>
                <a:sym typeface="Avenir Heavy"/>
              </a:defRPr>
            </a:pPr>
            <a:r>
              <a:t>3D Corn Plant Paper Model</a:t>
            </a:r>
          </a:p>
        </p:txBody>
      </p:sp>
      <p:pic>
        <p:nvPicPr>
          <p:cNvPr id="386" name="494021E1-B2DB-4086-B9CA-B963A89C4BAA-L0-001.jpeg" descr="494021E1-B2DB-4086-B9CA-B963A89C4BAA-L0-001.jpeg"/>
          <p:cNvPicPr>
            <a:picLocks noChangeAspect="1"/>
          </p:cNvPicPr>
          <p:nvPr/>
        </p:nvPicPr>
        <p:blipFill>
          <a:blip r:embed="rId3">
            <a:extLst/>
          </a:blip>
          <a:srcRect t="32633" b="39534"/>
          <a:stretch>
            <a:fillRect/>
          </a:stretch>
        </p:blipFill>
        <p:spPr>
          <a:xfrm>
            <a:off x="5315942" y="2903346"/>
            <a:ext cx="13752231" cy="8287861"/>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8" name="Section 4: Corn Plant Anatomy…"/>
          <p:cNvSpPr txBox="1"/>
          <p:nvPr/>
        </p:nvSpPr>
        <p:spPr>
          <a:xfrm>
            <a:off x="154509" y="0"/>
            <a:ext cx="24229491" cy="299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4: Corn Plant Anatomy </a:t>
            </a:r>
          </a:p>
          <a:p>
            <a:pPr defTabSz="914400">
              <a:lnSpc>
                <a:spcPct val="90000"/>
              </a:lnSpc>
              <a:defRPr sz="8000">
                <a:solidFill>
                  <a:srgbClr val="67AC39"/>
                </a:solidFill>
                <a:latin typeface="Avenir Heavy"/>
                <a:ea typeface="Avenir Heavy"/>
                <a:cs typeface="Avenir Heavy"/>
                <a:sym typeface="Avenir Heavy"/>
              </a:defRPr>
            </a:pPr>
            <a:r>
              <a:t>Corn Felting Activity</a:t>
            </a:r>
          </a:p>
        </p:txBody>
      </p:sp>
      <p:pic>
        <p:nvPicPr>
          <p:cNvPr id="389" name="538DEC80-A3D9-432C-9B1C-E57947C2AE4C-L0-001.png" descr="538DEC80-A3D9-432C-9B1C-E57947C2AE4C-L0-001.png"/>
          <p:cNvPicPr>
            <a:picLocks noChangeAspect="1"/>
          </p:cNvPicPr>
          <p:nvPr/>
        </p:nvPicPr>
        <p:blipFill>
          <a:blip r:embed="rId3">
            <a:extLst/>
          </a:blip>
          <a:srcRect t="17805" b="39534"/>
          <a:stretch>
            <a:fillRect/>
          </a:stretch>
        </p:blipFill>
        <p:spPr>
          <a:xfrm>
            <a:off x="7192033" y="2555776"/>
            <a:ext cx="10154445" cy="937987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1" name="Section 5: Mathematics with Corn…"/>
          <p:cNvSpPr txBox="1"/>
          <p:nvPr/>
        </p:nvSpPr>
        <p:spPr>
          <a:xfrm>
            <a:off x="154509" y="0"/>
            <a:ext cx="24229491" cy="299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5: Mathematics with Corn</a:t>
            </a:r>
          </a:p>
          <a:p>
            <a:pPr defTabSz="914400">
              <a:lnSpc>
                <a:spcPct val="90000"/>
              </a:lnSpc>
              <a:defRPr sz="8000">
                <a:solidFill>
                  <a:srgbClr val="67AC39"/>
                </a:solidFill>
                <a:latin typeface="Avenir Heavy"/>
                <a:ea typeface="Avenir Heavy"/>
                <a:cs typeface="Avenir Heavy"/>
                <a:sym typeface="Avenir Heavy"/>
              </a:defRPr>
            </a:pPr>
            <a:r>
              <a:t>Corn Kernel Math with Ear of Corn Dissection</a:t>
            </a:r>
          </a:p>
        </p:txBody>
      </p:sp>
      <p:sp>
        <p:nvSpPr>
          <p:cNvPr id="392" name="A. Corn Kernel Math / Ear of Corn Dissection Labsheet:…"/>
          <p:cNvSpPr txBox="1">
            <a:spLocks noGrp="1"/>
          </p:cNvSpPr>
          <p:nvPr>
            <p:ph type="body" sz="half" idx="4294967295"/>
          </p:nvPr>
        </p:nvSpPr>
        <p:spPr>
          <a:xfrm>
            <a:off x="406940" y="2664779"/>
            <a:ext cx="12213135" cy="9076458"/>
          </a:xfrm>
          <a:prstGeom prst="rect">
            <a:avLst/>
          </a:prstGeom>
          <a:ln w="63500">
            <a:solidFill>
              <a:srgbClr val="FFCF58"/>
            </a:solidFill>
          </a:ln>
        </p:spPr>
        <p:txBody>
          <a:bodyPr lIns="127000" tIns="127000" rIns="127000" bIns="127000"/>
          <a:lstStyle/>
          <a:p>
            <a:pPr marL="0" indent="0" defTabSz="877823">
              <a:lnSpc>
                <a:spcPct val="125000"/>
              </a:lnSpc>
              <a:spcBef>
                <a:spcPts val="900"/>
              </a:spcBef>
              <a:buSzTx/>
              <a:buNone/>
              <a:defRPr sz="3359">
                <a:latin typeface="Avenir Heavy"/>
                <a:ea typeface="Avenir Heavy"/>
                <a:cs typeface="Avenir Heavy"/>
                <a:sym typeface="Avenir Heavy"/>
              </a:defRPr>
            </a:pPr>
            <a:r>
              <a:t>A. </a:t>
            </a:r>
            <a:r>
              <a:rPr i="1" u="sng"/>
              <a:t>Corn Kernel Math / Ear of Corn Dissection </a:t>
            </a:r>
            <a:r>
              <a:rPr i="1"/>
              <a:t>Labsheet</a:t>
            </a:r>
            <a:r>
              <a:t>:</a:t>
            </a:r>
          </a:p>
          <a:p>
            <a:pPr marL="402335" indent="-402335" defTabSz="877823">
              <a:lnSpc>
                <a:spcPct val="125000"/>
              </a:lnSpc>
              <a:spcBef>
                <a:spcPts val="900"/>
              </a:spcBef>
              <a:defRPr sz="3167">
                <a:latin typeface="Avenir Light"/>
                <a:ea typeface="Avenir Light"/>
                <a:cs typeface="Avenir Light"/>
                <a:sym typeface="Avenir Light"/>
              </a:defRPr>
            </a:pPr>
            <a:r>
              <a:t>Print out the Corn Kernel Math Labsheet for each student..</a:t>
            </a:r>
          </a:p>
          <a:p>
            <a:pPr marL="402335" indent="-402335" defTabSz="877823">
              <a:lnSpc>
                <a:spcPct val="125000"/>
              </a:lnSpc>
              <a:spcBef>
                <a:spcPts val="900"/>
              </a:spcBef>
              <a:defRPr sz="3167">
                <a:latin typeface="Avenir Light"/>
                <a:ea typeface="Avenir Light"/>
                <a:cs typeface="Avenir Light"/>
                <a:sym typeface="Avenir Light"/>
              </a:defRPr>
            </a:pPr>
            <a:r>
              <a:rPr>
                <a:latin typeface="Avenir Heavy"/>
                <a:ea typeface="Avenir Heavy"/>
                <a:cs typeface="Avenir Heavy"/>
                <a:sym typeface="Avenir Heavy"/>
              </a:rPr>
              <a:t>Part 1</a:t>
            </a:r>
            <a:r>
              <a:t>: Give each lab station 3-6 ears of corn, a handful of loose corn kernels (at least 50) and a scale.</a:t>
            </a:r>
          </a:p>
          <a:p>
            <a:pPr marL="402335" indent="-402335" defTabSz="877823">
              <a:lnSpc>
                <a:spcPct val="125000"/>
              </a:lnSpc>
              <a:spcBef>
                <a:spcPts val="900"/>
              </a:spcBef>
              <a:defRPr sz="3167">
                <a:latin typeface="Avenir Light"/>
                <a:ea typeface="Avenir Light"/>
                <a:cs typeface="Avenir Light"/>
                <a:sym typeface="Avenir Light"/>
              </a:defRPr>
            </a:pPr>
            <a:r>
              <a:t>Students will count the number of rows found on their ear of corn and the number of kernels found in each row in order to determine the total number of corn kernels found on an ear of corn.</a:t>
            </a:r>
          </a:p>
          <a:p>
            <a:pPr marL="402335" indent="-402335" defTabSz="877823">
              <a:lnSpc>
                <a:spcPct val="125000"/>
              </a:lnSpc>
              <a:spcBef>
                <a:spcPts val="900"/>
              </a:spcBef>
              <a:defRPr sz="3167">
                <a:latin typeface="Avenir Light"/>
                <a:ea typeface="Avenir Light"/>
                <a:cs typeface="Avenir Light"/>
                <a:sym typeface="Avenir Light"/>
              </a:defRPr>
            </a:pPr>
            <a:r>
              <a:rPr>
                <a:latin typeface="Avenir Heavy"/>
                <a:ea typeface="Avenir Heavy"/>
                <a:cs typeface="Avenir Heavy"/>
                <a:sym typeface="Avenir Heavy"/>
              </a:rPr>
              <a:t>Part 2</a:t>
            </a:r>
            <a:r>
              <a:t>: Students will determine the average mass of a corn kernel and use that mass to determine a large number of corn kernels found in a container without counting individual kernels.</a:t>
            </a:r>
          </a:p>
        </p:txBody>
      </p:sp>
      <p:sp>
        <p:nvSpPr>
          <p:cNvPr id="393" name="Part 3: Students will use the average mass of a kernel of corn to determine how many kernels are in a bushel of corn.…"/>
          <p:cNvSpPr txBox="1"/>
          <p:nvPr/>
        </p:nvSpPr>
        <p:spPr>
          <a:xfrm>
            <a:off x="13317221" y="2718869"/>
            <a:ext cx="10455194" cy="8968277"/>
          </a:xfrm>
          <a:prstGeom prst="rect">
            <a:avLst/>
          </a:prstGeom>
          <a:ln w="63500">
            <a:solidFill>
              <a:srgbClr val="FFCF58"/>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7000" tIns="127000" rIns="127000" bIns="127000">
            <a:normAutofit/>
          </a:bodyPr>
          <a:lstStyle/>
          <a:p>
            <a:pPr marL="419100" indent="-419100" algn="l" defTabSz="914400">
              <a:lnSpc>
                <a:spcPct val="125000"/>
              </a:lnSpc>
              <a:spcBef>
                <a:spcPts val="1000"/>
              </a:spcBef>
              <a:buSzPct val="123000"/>
              <a:buChar char="•"/>
              <a:defRPr sz="3300">
                <a:solidFill>
                  <a:srgbClr val="000000"/>
                </a:solidFill>
                <a:latin typeface="Avenir Light"/>
                <a:ea typeface="Avenir Light"/>
                <a:cs typeface="Avenir Light"/>
                <a:sym typeface="Avenir Light"/>
              </a:defRPr>
            </a:pPr>
            <a:r>
              <a:rPr>
                <a:latin typeface="Avenir Heavy"/>
                <a:ea typeface="Avenir Heavy"/>
                <a:cs typeface="Avenir Heavy"/>
                <a:sym typeface="Avenir Heavy"/>
              </a:rPr>
              <a:t>Part 3</a:t>
            </a:r>
            <a:r>
              <a:t>: Students will use the average mass of a kernel of corn to determine how many kernels are in a bushel of corn.</a:t>
            </a:r>
          </a:p>
          <a:p>
            <a:pPr marL="419100" indent="-419100" algn="l" defTabSz="914400">
              <a:lnSpc>
                <a:spcPct val="125000"/>
              </a:lnSpc>
              <a:spcBef>
                <a:spcPts val="1000"/>
              </a:spcBef>
              <a:buSzPct val="123000"/>
              <a:buChar char="•"/>
              <a:defRPr sz="3300">
                <a:solidFill>
                  <a:srgbClr val="000000"/>
                </a:solidFill>
                <a:latin typeface="Avenir Light"/>
                <a:ea typeface="Avenir Light"/>
                <a:cs typeface="Avenir Light"/>
                <a:sym typeface="Avenir Light"/>
              </a:defRPr>
            </a:pPr>
            <a:r>
              <a:rPr>
                <a:latin typeface="Avenir Heavy"/>
                <a:ea typeface="Avenir Heavy"/>
                <a:cs typeface="Avenir Heavy"/>
                <a:sym typeface="Avenir Heavy"/>
              </a:rPr>
              <a:t>Part 4</a:t>
            </a:r>
            <a:r>
              <a:t>: Students will estimate the number of corn plants per acre by determining how many plants or seeds are in a 17.5 feet long row.</a:t>
            </a:r>
          </a:p>
          <a:p>
            <a:pPr marL="419100" indent="-419100" algn="l" defTabSz="914400">
              <a:lnSpc>
                <a:spcPct val="125000"/>
              </a:lnSpc>
              <a:spcBef>
                <a:spcPts val="1000"/>
              </a:spcBef>
              <a:buSzPct val="123000"/>
              <a:buChar char="•"/>
              <a:defRPr sz="3300">
                <a:solidFill>
                  <a:srgbClr val="000000"/>
                </a:solidFill>
                <a:latin typeface="Avenir Light"/>
                <a:ea typeface="Avenir Light"/>
                <a:cs typeface="Avenir Light"/>
                <a:sym typeface="Avenir Light"/>
              </a:defRPr>
            </a:pPr>
            <a:r>
              <a:t>The last part of the lab contains review questions based on the lab. Students will also be able to determine how much carbon in their bodies comes from corn and will also find out how many corn kernels make up their body!</a:t>
            </a:r>
          </a:p>
        </p:txBody>
      </p:sp>
      <p:sp>
        <p:nvSpPr>
          <p:cNvPr id="394" name="12 - 15 minutes"/>
          <p:cNvSpPr txBox="1"/>
          <p:nvPr/>
        </p:nvSpPr>
        <p:spPr>
          <a:xfrm>
            <a:off x="17675527" y="11994612"/>
            <a:ext cx="6677046" cy="10193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6000" b="1">
                <a:solidFill>
                  <a:srgbClr val="E22400"/>
                </a:solidFill>
              </a:defRPr>
            </a:lvl1pPr>
          </a:lstStyle>
          <a:p>
            <a:r>
              <a:t>12 - 15 minutes</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6" name="Section 5: Mathematics with Corn…"/>
          <p:cNvSpPr txBox="1"/>
          <p:nvPr/>
        </p:nvSpPr>
        <p:spPr>
          <a:xfrm>
            <a:off x="154509" y="0"/>
            <a:ext cx="24229491" cy="299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5: Mathematics with Corn</a:t>
            </a:r>
          </a:p>
          <a:p>
            <a:pPr defTabSz="914400">
              <a:lnSpc>
                <a:spcPct val="90000"/>
              </a:lnSpc>
              <a:defRPr sz="8000">
                <a:solidFill>
                  <a:srgbClr val="67AC39"/>
                </a:solidFill>
                <a:latin typeface="Avenir Heavy"/>
                <a:ea typeface="Avenir Heavy"/>
                <a:cs typeface="Avenir Heavy"/>
                <a:sym typeface="Avenir Heavy"/>
              </a:defRPr>
            </a:pPr>
            <a:r>
              <a:t>Corn Kernel Math with Ear of Corn Dissection</a:t>
            </a:r>
          </a:p>
        </p:txBody>
      </p:sp>
      <p:pic>
        <p:nvPicPr>
          <p:cNvPr id="397" name="DB9CC6B2-F95F-4F4C-B40E-F088A81BEAF3-L0-001.jpeg" descr="DB9CC6B2-F95F-4F4C-B40E-F088A81BEAF3-L0-001.jpeg"/>
          <p:cNvPicPr>
            <a:picLocks noChangeAspect="1"/>
          </p:cNvPicPr>
          <p:nvPr/>
        </p:nvPicPr>
        <p:blipFill>
          <a:blip r:embed="rId3">
            <a:extLst/>
          </a:blip>
          <a:stretch>
            <a:fillRect/>
          </a:stretch>
        </p:blipFill>
        <p:spPr>
          <a:xfrm>
            <a:off x="2528551" y="2394530"/>
            <a:ext cx="7955448" cy="10831755"/>
          </a:xfrm>
          <a:prstGeom prst="rect">
            <a:avLst/>
          </a:prstGeom>
          <a:ln w="12700">
            <a:miter lim="400000"/>
          </a:ln>
        </p:spPr>
      </p:pic>
      <p:pic>
        <p:nvPicPr>
          <p:cNvPr id="398" name="29B07B70-A2D0-4F26-B098-4F95A88E2925-L0-001.jpeg" descr="29B07B70-A2D0-4F26-B098-4F95A88E2925-L0-001.jpeg"/>
          <p:cNvPicPr>
            <a:picLocks noChangeAspect="1"/>
          </p:cNvPicPr>
          <p:nvPr/>
        </p:nvPicPr>
        <p:blipFill>
          <a:blip r:embed="rId4">
            <a:extLst/>
          </a:blip>
          <a:stretch>
            <a:fillRect/>
          </a:stretch>
        </p:blipFill>
        <p:spPr>
          <a:xfrm>
            <a:off x="14015173" y="2486677"/>
            <a:ext cx="7865072" cy="1064746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0" name="Section 5: Mathematics with Corn…"/>
          <p:cNvSpPr txBox="1"/>
          <p:nvPr/>
        </p:nvSpPr>
        <p:spPr>
          <a:xfrm>
            <a:off x="154509" y="0"/>
            <a:ext cx="24229491" cy="299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5: Mathematics with Corn</a:t>
            </a:r>
          </a:p>
          <a:p>
            <a:pPr defTabSz="914400">
              <a:lnSpc>
                <a:spcPct val="90000"/>
              </a:lnSpc>
              <a:defRPr sz="8000">
                <a:solidFill>
                  <a:srgbClr val="67AC39"/>
                </a:solidFill>
                <a:latin typeface="Avenir Heavy"/>
                <a:ea typeface="Avenir Heavy"/>
                <a:cs typeface="Avenir Heavy"/>
                <a:sym typeface="Avenir Heavy"/>
              </a:defRPr>
            </a:pPr>
            <a:r>
              <a:t>Corn Kernel Math with Ear of Corn Dissection</a:t>
            </a:r>
          </a:p>
        </p:txBody>
      </p:sp>
      <p:pic>
        <p:nvPicPr>
          <p:cNvPr id="401" name="5560364C-5324-4DF2-8AAF-5A8F9E7F6478-L0-001.jpeg" descr="5560364C-5324-4DF2-8AAF-5A8F9E7F6478-L0-001.jpeg"/>
          <p:cNvPicPr>
            <a:picLocks noChangeAspect="1"/>
          </p:cNvPicPr>
          <p:nvPr/>
        </p:nvPicPr>
        <p:blipFill>
          <a:blip r:embed="rId3">
            <a:extLst/>
          </a:blip>
          <a:stretch>
            <a:fillRect/>
          </a:stretch>
        </p:blipFill>
        <p:spPr>
          <a:xfrm>
            <a:off x="2547601" y="2416281"/>
            <a:ext cx="7906824" cy="10822816"/>
          </a:xfrm>
          <a:prstGeom prst="rect">
            <a:avLst/>
          </a:prstGeom>
          <a:ln w="12700">
            <a:miter lim="400000"/>
          </a:ln>
        </p:spPr>
      </p:pic>
      <p:pic>
        <p:nvPicPr>
          <p:cNvPr id="402" name="CC8C260B-7182-4539-B02C-F9132A029F02-L0-001.jpeg" descr="CC8C260B-7182-4539-B02C-F9132A029F02-L0-001.jpeg"/>
          <p:cNvPicPr>
            <a:picLocks noChangeAspect="1"/>
          </p:cNvPicPr>
          <p:nvPr/>
        </p:nvPicPr>
        <p:blipFill>
          <a:blip r:embed="rId4">
            <a:extLst/>
          </a:blip>
          <a:stretch>
            <a:fillRect/>
          </a:stretch>
        </p:blipFill>
        <p:spPr>
          <a:xfrm>
            <a:off x="13684698" y="2519932"/>
            <a:ext cx="7812462" cy="10615513"/>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4" name="WiFi:…"/>
          <p:cNvSpPr txBox="1">
            <a:spLocks noGrp="1"/>
          </p:cNvSpPr>
          <p:nvPr>
            <p:ph type="body" idx="4294967295"/>
          </p:nvPr>
        </p:nvSpPr>
        <p:spPr>
          <a:xfrm>
            <a:off x="739054" y="3220927"/>
            <a:ext cx="23060402" cy="7815051"/>
          </a:xfrm>
          <a:prstGeom prst="rect">
            <a:avLst/>
          </a:prstGeom>
        </p:spPr>
        <p:txBody>
          <a:bodyPr lIns="45719" tIns="45719" rIns="45719" bIns="45719"/>
          <a:lstStyle/>
          <a:p>
            <a:pPr marL="0" indent="0" algn="ctr" defTabSz="914400">
              <a:lnSpc>
                <a:spcPct val="175000"/>
              </a:lnSpc>
              <a:spcBef>
                <a:spcPts val="1000"/>
              </a:spcBef>
              <a:buSzTx/>
              <a:buNone/>
              <a:defRPr sz="6500">
                <a:latin typeface="Avenir Light"/>
                <a:ea typeface="Avenir Light"/>
                <a:cs typeface="Avenir Light"/>
                <a:sym typeface="Avenir Light"/>
              </a:defRPr>
            </a:pPr>
            <a:r>
              <a:rPr>
                <a:latin typeface="Avenir Heavy"/>
                <a:ea typeface="Avenir Heavy"/>
                <a:cs typeface="Avenir Heavy"/>
                <a:sym typeface="Avenir Heavy"/>
              </a:rPr>
              <a:t>WiFi:</a:t>
            </a:r>
          </a:p>
          <a:p>
            <a:pPr marL="0" indent="0" algn="ctr" defTabSz="914400">
              <a:lnSpc>
                <a:spcPct val="175000"/>
              </a:lnSpc>
              <a:spcBef>
                <a:spcPts val="1000"/>
              </a:spcBef>
              <a:buSzTx/>
              <a:buNone/>
              <a:defRPr sz="6500">
                <a:latin typeface="Avenir Light"/>
                <a:ea typeface="Avenir Light"/>
                <a:cs typeface="Avenir Light"/>
                <a:sym typeface="Avenir Light"/>
              </a:defRPr>
            </a:pPr>
            <a:r>
              <a:rPr>
                <a:latin typeface="Avenir Heavy"/>
                <a:ea typeface="Avenir Heavy"/>
                <a:cs typeface="Avenir Heavy"/>
                <a:sym typeface="Avenir Heavy"/>
              </a:rPr>
              <a:t>Password: </a:t>
            </a:r>
          </a:p>
          <a:p>
            <a:pPr marL="0" indent="0" algn="ctr" defTabSz="914400">
              <a:lnSpc>
                <a:spcPct val="175000"/>
              </a:lnSpc>
              <a:spcBef>
                <a:spcPts val="1000"/>
              </a:spcBef>
              <a:buSzTx/>
              <a:buNone/>
              <a:defRPr sz="6500">
                <a:latin typeface="Avenir Light"/>
                <a:ea typeface="Avenir Light"/>
                <a:cs typeface="Avenir Light"/>
                <a:sym typeface="Avenir Light"/>
              </a:defRPr>
            </a:pPr>
            <a:r>
              <a:rPr>
                <a:latin typeface="Avenir Heavy"/>
                <a:ea typeface="Avenir Heavy"/>
                <a:cs typeface="Avenir Heavy"/>
                <a:sym typeface="Avenir Heavy"/>
              </a:rPr>
              <a:t>Corn Container: 578.71g</a:t>
            </a:r>
          </a:p>
          <a:p>
            <a:pPr marL="0" indent="0" algn="ctr" defTabSz="914400">
              <a:lnSpc>
                <a:spcPct val="175000"/>
              </a:lnSpc>
              <a:spcBef>
                <a:spcPts val="1000"/>
              </a:spcBef>
              <a:buSzTx/>
              <a:buNone/>
              <a:defRPr sz="6500">
                <a:latin typeface="Avenir Light"/>
                <a:ea typeface="Avenir Light"/>
                <a:cs typeface="Avenir Light"/>
                <a:sym typeface="Avenir Light"/>
              </a:defRPr>
            </a:pPr>
            <a:r>
              <a:rPr>
                <a:latin typeface="Avenir Heavy"/>
                <a:ea typeface="Avenir Heavy"/>
                <a:cs typeface="Avenir Heavy"/>
                <a:sym typeface="Avenir Heavy"/>
              </a:rPr>
              <a:t>Empty Container: 56.58g</a:t>
            </a:r>
          </a:p>
        </p:txBody>
      </p:sp>
      <p:sp>
        <p:nvSpPr>
          <p:cNvPr id="405" name="Section 5: Mathematics with Corn…"/>
          <p:cNvSpPr txBox="1"/>
          <p:nvPr/>
        </p:nvSpPr>
        <p:spPr>
          <a:xfrm>
            <a:off x="154509" y="0"/>
            <a:ext cx="24229491" cy="2998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914400">
              <a:lnSpc>
                <a:spcPct val="90000"/>
              </a:lnSpc>
              <a:defRPr sz="6000">
                <a:solidFill>
                  <a:srgbClr val="67AC39"/>
                </a:solidFill>
                <a:latin typeface="Avenir Heavy"/>
                <a:ea typeface="Avenir Heavy"/>
                <a:cs typeface="Avenir Heavy"/>
                <a:sym typeface="Avenir Heavy"/>
              </a:defRPr>
            </a:pPr>
            <a:r>
              <a:t>Section 5: Mathematics with Corn</a:t>
            </a:r>
          </a:p>
          <a:p>
            <a:pPr defTabSz="914400">
              <a:lnSpc>
                <a:spcPct val="90000"/>
              </a:lnSpc>
              <a:defRPr sz="8000">
                <a:solidFill>
                  <a:srgbClr val="67AC39"/>
                </a:solidFill>
                <a:latin typeface="Avenir Heavy"/>
                <a:ea typeface="Avenir Heavy"/>
                <a:cs typeface="Avenir Heavy"/>
                <a:sym typeface="Avenir Heavy"/>
              </a:defRPr>
            </a:pPr>
            <a:r>
              <a:t>Corn Kernel Math with Ear of Corn Dissection</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ontent Placeholder 2"/>
          <p:cNvSpPr txBox="1">
            <a:spLocks noGrp="1"/>
          </p:cNvSpPr>
          <p:nvPr>
            <p:ph type="body" idx="1"/>
          </p:nvPr>
        </p:nvSpPr>
        <p:spPr>
          <a:xfrm>
            <a:off x="-851355" y="3146066"/>
            <a:ext cx="26086710" cy="7423868"/>
          </a:xfrm>
          <a:prstGeom prst="rect">
            <a:avLst/>
          </a:prstGeom>
        </p:spPr>
        <p:txBody>
          <a:bodyPr lIns="101600" tIns="101600" rIns="101600" bIns="101600">
            <a:normAutofit lnSpcReduction="10000"/>
          </a:bodyPr>
          <a:lstStyle/>
          <a:p>
            <a:pPr marL="0" indent="0" algn="ctr" defTabSz="1536191">
              <a:spcBef>
                <a:spcPts val="1600"/>
              </a:spcBef>
              <a:buSzTx/>
              <a:buNone/>
              <a:defRPr sz="13439"/>
            </a:pPr>
            <a:r>
              <a:t>Doing Great?</a:t>
            </a:r>
          </a:p>
          <a:p>
            <a:pPr marL="0" indent="0" algn="ctr" defTabSz="1536191">
              <a:spcBef>
                <a:spcPts val="1600"/>
              </a:spcBef>
              <a:buSzTx/>
              <a:buNone/>
              <a:defRPr sz="13439"/>
            </a:pPr>
            <a:r>
              <a:t>Let’s take a Quiz(let)!</a:t>
            </a:r>
          </a:p>
          <a:p>
            <a:pPr marL="0" indent="0" algn="ctr" defTabSz="1536191">
              <a:spcBef>
                <a:spcPts val="1600"/>
              </a:spcBef>
              <a:buSzTx/>
              <a:buNone/>
              <a:defRPr sz="13439">
                <a:solidFill>
                  <a:srgbClr val="E22400"/>
                </a:solidFill>
              </a:defRPr>
            </a:pPr>
            <a:r>
              <a:t>www.quizlet.live</a:t>
            </a:r>
          </a:p>
          <a:p>
            <a:pPr marL="0" indent="0" algn="ctr" defTabSz="1536191">
              <a:spcBef>
                <a:spcPts val="1600"/>
              </a:spcBef>
              <a:buSzTx/>
              <a:buNone/>
              <a:defRPr sz="13439"/>
            </a:pPr>
            <a:r>
              <a:t>Enter Code: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198"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Joke</a:t>
            </a:r>
          </a:p>
        </p:txBody>
      </p:sp>
      <p:sp>
        <p:nvSpPr>
          <p:cNvPr id="199" name="Content Placeholder 2"/>
          <p:cNvSpPr txBox="1">
            <a:spLocks noGrp="1"/>
          </p:cNvSpPr>
          <p:nvPr>
            <p:ph type="body" sz="half" idx="1"/>
          </p:nvPr>
        </p:nvSpPr>
        <p:spPr>
          <a:xfrm>
            <a:off x="1904698" y="3324935"/>
            <a:ext cx="20574604" cy="6413501"/>
          </a:xfrm>
          <a:prstGeom prst="rect">
            <a:avLst/>
          </a:prstGeom>
          <a:effectLst>
            <a:outerShdw blurRad="203200" dist="266700" dir="5400000" rotWithShape="0">
              <a:srgbClr val="000000">
                <a:alpha val="25762"/>
              </a:srgbClr>
            </a:outerShdw>
          </a:effectLst>
        </p:spPr>
        <p:txBody>
          <a:bodyPr/>
          <a:lstStyle>
            <a:lvl1pPr marL="0" indent="0" defTabSz="1700783">
              <a:spcBef>
                <a:spcPts val="1800"/>
              </a:spcBef>
              <a:buSzTx/>
              <a:buNone/>
              <a:defRPr sz="11346">
                <a:solidFill>
                  <a:srgbClr val="ED4922"/>
                </a:solidFill>
                <a:effectLst>
                  <a:outerShdw blurRad="35433" dist="23622" dir="20700000" rotWithShape="0">
                    <a:srgbClr val="000000"/>
                  </a:outerShdw>
                </a:effectLst>
              </a:defRPr>
            </a:lvl1pPr>
          </a:lstStyle>
          <a:p>
            <a:r>
              <a:t>What advice did a mother give her child for taking a shortcut through the cornfield to go to school?</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02"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Answer</a:t>
            </a:r>
          </a:p>
        </p:txBody>
      </p:sp>
      <p:sp>
        <p:nvSpPr>
          <p:cNvPr id="203" name="Content Placeholder 2"/>
          <p:cNvSpPr txBox="1">
            <a:spLocks noGrp="1"/>
          </p:cNvSpPr>
          <p:nvPr>
            <p:ph type="body" sz="quarter" idx="1"/>
          </p:nvPr>
        </p:nvSpPr>
        <p:spPr>
          <a:xfrm>
            <a:off x="1994975" y="5159365"/>
            <a:ext cx="21205407" cy="2015172"/>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t>Watch out for stalkers!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06"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Joke</a:t>
            </a:r>
          </a:p>
        </p:txBody>
      </p:sp>
      <p:sp>
        <p:nvSpPr>
          <p:cNvPr id="207" name="Content Placeholder 2"/>
          <p:cNvSpPr txBox="1">
            <a:spLocks noGrp="1"/>
          </p:cNvSpPr>
          <p:nvPr>
            <p:ph type="body" sz="half" idx="1"/>
          </p:nvPr>
        </p:nvSpPr>
        <p:spPr>
          <a:xfrm>
            <a:off x="1904698" y="3162663"/>
            <a:ext cx="20574604" cy="6413501"/>
          </a:xfrm>
          <a:prstGeom prst="rect">
            <a:avLst/>
          </a:prstGeom>
          <a:effectLst>
            <a:outerShdw blurRad="203200" dist="266700" dir="5400000" rotWithShape="0">
              <a:srgbClr val="000000">
                <a:alpha val="25762"/>
              </a:srgbClr>
            </a:outerShdw>
          </a:effectLst>
        </p:spPr>
        <p:txBody>
          <a:bodyPr>
            <a:normAutofit lnSpcReduction="10000"/>
          </a:bodyPr>
          <a:lstStyle>
            <a:lvl1pPr marL="0" indent="0">
              <a:buSzTx/>
              <a:buNone/>
              <a:defRPr sz="12200">
                <a:solidFill>
                  <a:srgbClr val="ED4922"/>
                </a:solidFill>
                <a:effectLst>
                  <a:outerShdw blurRad="38100" dist="25400" dir="20700000" rotWithShape="0">
                    <a:srgbClr val="000000"/>
                  </a:outerShdw>
                </a:effectLst>
              </a:defRPr>
            </a:lvl1pPr>
          </a:lstStyle>
          <a:p>
            <a:r>
              <a:t>What did the baby corn say to the mommy corn when Daddy corn did’t come home?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3" descr="Picture 3"/>
          <p:cNvPicPr>
            <a:picLocks noChangeAspect="1"/>
          </p:cNvPicPr>
          <p:nvPr/>
        </p:nvPicPr>
        <p:blipFill>
          <a:blip r:embed="rId2">
            <a:extLst/>
          </a:blip>
          <a:stretch>
            <a:fillRect/>
          </a:stretch>
        </p:blipFill>
        <p:spPr>
          <a:xfrm>
            <a:off x="1676400" y="960662"/>
            <a:ext cx="21031200" cy="10412579"/>
          </a:xfrm>
          <a:prstGeom prst="rect">
            <a:avLst/>
          </a:prstGeom>
          <a:ln w="12700">
            <a:miter lim="400000"/>
          </a:ln>
          <a:effectLst>
            <a:outerShdw blurRad="304800" dist="101600" dir="5400000" rotWithShape="0">
              <a:srgbClr val="000000">
                <a:alpha val="64886"/>
              </a:srgbClr>
            </a:outerShdw>
          </a:effectLst>
        </p:spPr>
      </p:pic>
      <p:sp>
        <p:nvSpPr>
          <p:cNvPr id="210" name="Title 1"/>
          <p:cNvSpPr txBox="1">
            <a:spLocks noGrp="1"/>
          </p:cNvSpPr>
          <p:nvPr>
            <p:ph type="title"/>
          </p:nvPr>
        </p:nvSpPr>
        <p:spPr>
          <a:prstGeom prst="rect">
            <a:avLst/>
          </a:prstGeom>
          <a:effectLst>
            <a:outerShdw blurRad="76200" dist="139700" dir="5400000" rotWithShape="0">
              <a:srgbClr val="000000">
                <a:alpha val="18238"/>
              </a:srgbClr>
            </a:outerShdw>
          </a:effectLst>
        </p:spPr>
        <p:txBody>
          <a:bodyPr/>
          <a:lstStyle>
            <a:lvl1pPr>
              <a:defRPr b="1">
                <a:latin typeface="Copperplate"/>
                <a:ea typeface="Copperplate"/>
                <a:cs typeface="Copperplate"/>
                <a:sym typeface="Copperplate"/>
              </a:defRPr>
            </a:lvl1pPr>
          </a:lstStyle>
          <a:p>
            <a:r>
              <a:t>Answer</a:t>
            </a:r>
          </a:p>
        </p:txBody>
      </p:sp>
      <p:sp>
        <p:nvSpPr>
          <p:cNvPr id="211" name="Content Placeholder 2"/>
          <p:cNvSpPr txBox="1">
            <a:spLocks noGrp="1"/>
          </p:cNvSpPr>
          <p:nvPr>
            <p:ph type="body" idx="1"/>
          </p:nvPr>
        </p:nvSpPr>
        <p:spPr>
          <a:xfrm>
            <a:off x="2379576" y="3227024"/>
            <a:ext cx="19149969" cy="7261952"/>
          </a:xfrm>
          <a:prstGeom prst="rect">
            <a:avLst/>
          </a:prstGeom>
          <a:effectLst>
            <a:outerShdw blurRad="203200" dist="266700" dir="5400000" rotWithShape="0">
              <a:srgbClr val="000000">
                <a:alpha val="25762"/>
              </a:srgbClr>
            </a:outerShdw>
          </a:effectLst>
        </p:spPr>
        <p:txBody>
          <a:bodyPr/>
          <a:lstStyle>
            <a:lvl1pPr marL="0" indent="0">
              <a:buSzTx/>
              <a:buNone/>
              <a:defRPr sz="12200">
                <a:solidFill>
                  <a:srgbClr val="ED4922"/>
                </a:solidFill>
                <a:effectLst>
                  <a:outerShdw blurRad="38100" dist="25400" dir="20700000" rotWithShape="0">
                    <a:srgbClr val="000000"/>
                  </a:outerShdw>
                </a:effectLst>
              </a:defRPr>
            </a:lvl1pPr>
          </a:lstStyle>
          <a:p>
            <a:r>
              <a:t>Where’s Popcorn?</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3023</Words>
  <Application>Microsoft Office PowerPoint</Application>
  <PresentationFormat>Custom</PresentationFormat>
  <Paragraphs>282</Paragraphs>
  <Slides>57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vt:lpstr>
      <vt:lpstr>Avenir Book Oblique</vt:lpstr>
      <vt:lpstr>Avenir Heavy</vt:lpstr>
      <vt:lpstr>Avenir Light</vt:lpstr>
      <vt:lpstr>Calibri</vt:lpstr>
      <vt:lpstr>Copperplate</vt:lpstr>
      <vt:lpstr>Helvetica</vt:lpstr>
      <vt:lpstr>Helvetica Neue</vt:lpstr>
      <vt:lpstr>Helvetica Neue Medium</vt:lpstr>
      <vt:lpstr>21_BasicWhite</vt:lpstr>
      <vt:lpstr>Corn-ucopia  (Explore Corn)</vt:lpstr>
      <vt:lpstr>Goals - Corn-ucopia </vt:lpstr>
      <vt:lpstr>PowerPoint Presentation</vt:lpstr>
      <vt:lpstr>Joke</vt:lpstr>
      <vt:lpstr>Answer</vt:lpstr>
      <vt:lpstr>Joke</vt:lpstr>
      <vt:lpstr>Answer</vt:lpstr>
      <vt:lpstr>Joke</vt:lpstr>
      <vt:lpstr>Answer</vt:lpstr>
      <vt:lpstr>Joke</vt:lpstr>
      <vt:lpstr>Answer</vt:lpstr>
      <vt:lpstr>Joke</vt:lpstr>
      <vt:lpstr>Answer</vt:lpstr>
      <vt:lpstr>Joke</vt:lpstr>
      <vt:lpstr>Answer</vt:lpstr>
      <vt:lpstr>Joke</vt:lpstr>
      <vt:lpstr>Answer</vt:lpstr>
      <vt:lpstr>Joke</vt:lpstr>
      <vt:lpstr>Answer</vt:lpstr>
      <vt:lpstr>JOKE!</vt:lpstr>
      <vt:lpstr>Answer</vt:lpstr>
      <vt:lpstr>Joke</vt:lpstr>
      <vt:lpstr>Answer</vt:lpstr>
      <vt:lpstr>Well Done! You all deserve.........</vt:lpstr>
      <vt:lpstr>Introduction to Corn Article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Corn-ucopia  (Explore Corn)</dc:title>
  <dc:creator>Remmich, Christopher</dc:creator>
  <cp:lastModifiedBy>Anonymous</cp:lastModifiedBy>
  <cp:revision>1</cp:revision>
  <dcterms:modified xsi:type="dcterms:W3CDTF">2022-06-06T18:17:03Z</dcterms:modified>
</cp:coreProperties>
</file>