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scorn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rnSTARch"/>
          <p:cNvSpPr txBox="1">
            <a:spLocks noGrp="1"/>
          </p:cNvSpPr>
          <p:nvPr>
            <p:ph type="title" idx="4294967295"/>
          </p:nvPr>
        </p:nvSpPr>
        <p:spPr>
          <a:xfrm>
            <a:off x="7084921" y="1465152"/>
            <a:ext cx="16513946" cy="4511198"/>
          </a:xfrm>
          <a:prstGeom prst="rect">
            <a:avLst/>
          </a:prstGeom>
          <a:solidFill>
            <a:srgbClr val="FFDD6A"/>
          </a:solidFill>
          <a:ln w="508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45719" tIns="45719" rIns="45719" bIns="45719" anchor="ctr"/>
          <a:lstStyle/>
          <a:p>
            <a:pPr algn="just" defTabSz="914400">
              <a:lnSpc>
                <a:spcPct val="90000"/>
              </a:lnSpc>
              <a:defRPr sz="10000" b="0" spc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     </a:t>
            </a:r>
            <a:r>
              <a:rPr sz="16000"/>
              <a:t>Corn</a:t>
            </a:r>
            <a:r>
              <a:rPr sz="16000">
                <a:solidFill>
                  <a:srgbClr val="669D34"/>
                </a:solidFill>
              </a:rPr>
              <a:t>STAR</a:t>
            </a:r>
            <a:r>
              <a:rPr sz="16000"/>
              <a:t>ch</a:t>
            </a:r>
          </a:p>
        </p:txBody>
      </p:sp>
      <p:sp>
        <p:nvSpPr>
          <p:cNvPr id="152" name="Kansas Corn STEM - kscorn.com…"/>
          <p:cNvSpPr txBox="1">
            <a:spLocks noGrp="1"/>
          </p:cNvSpPr>
          <p:nvPr>
            <p:ph type="body" sz="half" idx="4294967295"/>
          </p:nvPr>
        </p:nvSpPr>
        <p:spPr>
          <a:xfrm>
            <a:off x="7689851" y="6991288"/>
            <a:ext cx="15304086" cy="5158129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algn="ctr" defTabSz="914400">
              <a:spcBef>
                <a:spcPts val="1000"/>
              </a:spcBef>
              <a:buSzTx/>
              <a:buNone/>
              <a:defRPr sz="7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Kansas Corn STEM</a:t>
            </a:r>
            <a:r>
              <a:t> -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kscorn.com</a:t>
            </a:r>
          </a:p>
          <a:p>
            <a:pPr marL="0" indent="0" algn="ctr" defTabSz="914400">
              <a:spcBef>
                <a:spcPts val="1000"/>
              </a:spcBef>
              <a:buSzTx/>
              <a:buNone/>
              <a:defRPr sz="7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Presenter: Christopher Remmich</a:t>
            </a:r>
          </a:p>
          <a:p>
            <a:pPr marL="0" indent="0" algn="ctr" defTabSz="914400">
              <a:spcBef>
                <a:spcPts val="1000"/>
              </a:spcBef>
              <a:buSzTx/>
              <a:buNone/>
              <a:defRPr sz="7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Garden City High School</a:t>
            </a:r>
          </a:p>
          <a:p>
            <a:pPr marL="0" indent="0" algn="ctr" defTabSz="914400">
              <a:spcBef>
                <a:spcPts val="1000"/>
              </a:spcBef>
              <a:buSzTx/>
              <a:buNone/>
              <a:defRPr sz="7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cremmich@gckschools.com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sco Dancing Oobleck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Disco Dancing Oobleck - Procedure</a:t>
            </a:r>
          </a:p>
        </p:txBody>
      </p:sp>
      <p:sp>
        <p:nvSpPr>
          <p:cNvPr id="181" name="How can Sound Waves display the properties of a Non-Newtonian Fluid?…"/>
          <p:cNvSpPr txBox="1">
            <a:spLocks noGrp="1"/>
          </p:cNvSpPr>
          <p:nvPr>
            <p:ph type="body" idx="4294967295"/>
          </p:nvPr>
        </p:nvSpPr>
        <p:spPr>
          <a:xfrm>
            <a:off x="156952" y="1759516"/>
            <a:ext cx="24070096" cy="1019696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694944">
              <a:lnSpc>
                <a:spcPct val="125000"/>
              </a:lnSpc>
              <a:spcBef>
                <a:spcPts val="700"/>
              </a:spcBef>
              <a:buSzTx/>
              <a:buNone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How can Sound Waves display the properties of a Non-Newtonian Fluid?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Find a speaker with a decent-sized subwoofer cone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Cover the cone with plastic wrap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Color the water before adding to the cornstarch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Connect the speaker system to a frequency generator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Set the frequency to a low setting between 20 and 40 Hz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Set the subwoofer to its highest setting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Adjust the volume and the frequency of your system to get the party started!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Record how Oobleck behaves using the Slo-Mo feature on your phone</a:t>
            </a:r>
          </a:p>
          <a:p>
            <a:pPr marL="774170" indent="-774170" defTabSz="694944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8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frequency made the Oobleck dance the most?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esign the Perfect Oobleck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Design the Perfect Oobleck - Procedure</a:t>
            </a:r>
          </a:p>
        </p:txBody>
      </p:sp>
      <p:sp>
        <p:nvSpPr>
          <p:cNvPr id="184" name="What ratio of Cornstarch to Water will Maximize it’s Non-Newtonian properties?…"/>
          <p:cNvSpPr txBox="1">
            <a:spLocks noGrp="1"/>
          </p:cNvSpPr>
          <p:nvPr>
            <p:ph type="body" idx="4294967295"/>
          </p:nvPr>
        </p:nvSpPr>
        <p:spPr>
          <a:xfrm>
            <a:off x="156952" y="1759516"/>
            <a:ext cx="24070096" cy="9899470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822959">
              <a:lnSpc>
                <a:spcPct val="125000"/>
              </a:lnSpc>
              <a:spcBef>
                <a:spcPts val="900"/>
              </a:spcBef>
              <a:buSzTx/>
              <a:buNone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ratio of Cornstarch to Water will Maximize it’s Non-Newtonian properties?</a:t>
            </a:r>
          </a:p>
          <a:p>
            <a:pPr marL="91678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would the “perfect” Non-Newtonian properties look like?</a:t>
            </a:r>
          </a:p>
          <a:p>
            <a:pPr marL="91678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How could you test for that?</a:t>
            </a:r>
          </a:p>
          <a:p>
            <a:pPr marL="91678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Mass the starting amounts of Cornstarch and Water - Record in Table</a:t>
            </a:r>
          </a:p>
          <a:p>
            <a:pPr marL="91678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Adjust the amounts until it passes your “perfect” criteria</a:t>
            </a:r>
          </a:p>
          <a:p>
            <a:pPr marL="1716881" lvl="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Don’t forget to record these additions (in grams and mL)</a:t>
            </a:r>
          </a:p>
          <a:p>
            <a:pPr marL="1716881" lvl="1" indent="-916781" defTabSz="822959">
              <a:lnSpc>
                <a:spcPct val="125000"/>
              </a:lnSpc>
              <a:spcBef>
                <a:spcPts val="900"/>
              </a:spcBef>
              <a:buSzPct val="100000"/>
              <a:buAutoNum type="arabicPeriod"/>
              <a:defRPr sz="49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“perfect” ratio by dividing the total mass of Cornstarch used by the total volume of Water used.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obleck - Real World Applications"/>
          <p:cNvSpPr txBox="1"/>
          <p:nvPr/>
        </p:nvSpPr>
        <p:spPr>
          <a:xfrm>
            <a:off x="1478764" y="247039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 - Real World Applications</a:t>
            </a:r>
          </a:p>
        </p:txBody>
      </p:sp>
      <p:sp>
        <p:nvSpPr>
          <p:cNvPr id="187" name="Individually brainstorm uses of Non-Newtonian fluids…"/>
          <p:cNvSpPr txBox="1">
            <a:spLocks noGrp="1"/>
          </p:cNvSpPr>
          <p:nvPr>
            <p:ph type="body" idx="4294967295"/>
          </p:nvPr>
        </p:nvSpPr>
        <p:spPr>
          <a:xfrm>
            <a:off x="1225239" y="2165194"/>
            <a:ext cx="21933522" cy="6654040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698500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Individually brainstorm uses of Non-Newtonian fluids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Together, as a group, determine the top two most interesting</a:t>
            </a:r>
          </a:p>
          <a:p>
            <a:pPr marL="698500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Design/Sketch your useful Oobleck inspired product</a:t>
            </a:r>
          </a:p>
          <a:p>
            <a:pPr marL="698500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Develop a marketing campaign to pitch your product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Try to make a prototype if possible!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obleck - Egg Drop Test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 - Egg Drop Test</a:t>
            </a:r>
          </a:p>
        </p:txBody>
      </p:sp>
      <p:sp>
        <p:nvSpPr>
          <p:cNvPr id="190" name="Design an Oobleck Safety System to protect a falling egg…"/>
          <p:cNvSpPr txBox="1">
            <a:spLocks noGrp="1"/>
          </p:cNvSpPr>
          <p:nvPr>
            <p:ph type="body" idx="4294967295"/>
          </p:nvPr>
        </p:nvSpPr>
        <p:spPr>
          <a:xfrm>
            <a:off x="156952" y="1759516"/>
            <a:ext cx="24070096" cy="9899470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850391">
              <a:lnSpc>
                <a:spcPct val="125000"/>
              </a:lnSpc>
              <a:spcBef>
                <a:spcPts val="900"/>
              </a:spcBef>
              <a:buSzTx/>
              <a:buNone/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Design an Oobleck Safety System to protect a falling egg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Brainstorm possible ideas on how to protect your egg using Oobleck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Use other materials provided by your instructor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Choose the best idea from your group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Design your Oobleck Safety System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Record each height you drop your egg from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Note any observations on what worked and what didn’t </a:t>
            </a:r>
          </a:p>
          <a:p>
            <a:pPr marL="649605" indent="-649605" defTabSz="850391">
              <a:lnSpc>
                <a:spcPct val="125000"/>
              </a:lnSpc>
              <a:spcBef>
                <a:spcPts val="900"/>
              </a:spcBef>
              <a:defRPr sz="511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Get as high as you can!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iscosity Races - Procedure"/>
          <p:cNvSpPr txBox="1"/>
          <p:nvPr/>
        </p:nvSpPr>
        <p:spPr>
          <a:xfrm>
            <a:off x="1478764" y="192948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Viscosity Races - Procedure</a:t>
            </a:r>
          </a:p>
        </p:txBody>
      </p:sp>
      <p:sp>
        <p:nvSpPr>
          <p:cNvPr id="193" name="Determine the Flow Rate (Viscosity) of Oobleck and compare it to other household items…"/>
          <p:cNvSpPr txBox="1">
            <a:spLocks noGrp="1"/>
          </p:cNvSpPr>
          <p:nvPr>
            <p:ph type="body" idx="4294967295"/>
          </p:nvPr>
        </p:nvSpPr>
        <p:spPr>
          <a:xfrm>
            <a:off x="156952" y="2057013"/>
            <a:ext cx="24070096" cy="8628344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740663">
              <a:lnSpc>
                <a:spcPct val="125000"/>
              </a:lnSpc>
              <a:spcBef>
                <a:spcPts val="800"/>
              </a:spcBef>
              <a:buSzTx/>
              <a:buNone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Flow Rate (Viscosity) of Oobleck and compare it to other household items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Measure out the same amount of each liquid and pour them into small cups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Create a Racing Board with a starting and finishing line - measure that distance and cover it in plastic wrap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Pour each liquid at the starting line and time how long it takes to reach the finish line. 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substance’s Flow Rate by dividing your distance travelled by the time it took in seconds.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Rank, in order, the fastest flow rates to the slowest flow rates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raduated Cylinder Viscosity Test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886968">
              <a:lnSpc>
                <a:spcPct val="90000"/>
              </a:lnSpc>
              <a:defRPr sz="776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Graduated Cylinder Viscosity Test - Procedure</a:t>
            </a:r>
          </a:p>
        </p:txBody>
      </p:sp>
      <p:sp>
        <p:nvSpPr>
          <p:cNvPr id="196" name="Determine the Flow Rate (Viscosity) of Oobleck and compare it to other household items…"/>
          <p:cNvSpPr txBox="1">
            <a:spLocks noGrp="1"/>
          </p:cNvSpPr>
          <p:nvPr>
            <p:ph type="body" idx="4294967295"/>
          </p:nvPr>
        </p:nvSpPr>
        <p:spPr>
          <a:xfrm>
            <a:off x="156952" y="2057013"/>
            <a:ext cx="24070096" cy="8628344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740663">
              <a:lnSpc>
                <a:spcPct val="125000"/>
              </a:lnSpc>
              <a:spcBef>
                <a:spcPts val="800"/>
              </a:spcBef>
              <a:buSzTx/>
              <a:buNone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Flow Rate (Viscosity) of Oobleck and compare it to other household items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Measure out the same amount of each liquid in each granted cylinder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Hold a marble at the top of each graduated cylinder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Drop it and start your timer right as it hits the top of the liquid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Measure how long it takes to reach the bottom of the cylinder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substance’s Flow Rate by dividing the volume travelled by the time it took in seconds.</a:t>
            </a:r>
          </a:p>
          <a:p>
            <a:pPr marL="825103" indent="-825103" defTabSz="740663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45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Rank, in order, the fastest flow rates to the slowest flow rates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iscosity Cup Test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Viscosity Cup Test - Procedure</a:t>
            </a:r>
          </a:p>
        </p:txBody>
      </p:sp>
      <p:sp>
        <p:nvSpPr>
          <p:cNvPr id="199" name="Determine the Flow Rate (Viscosity) of Corn Syrup at different temperatures - ice bath, room temperature, and warm water - using a Viscosity Cup…"/>
          <p:cNvSpPr txBox="1">
            <a:spLocks noGrp="1"/>
          </p:cNvSpPr>
          <p:nvPr>
            <p:ph type="body" idx="4294967295"/>
          </p:nvPr>
        </p:nvSpPr>
        <p:spPr>
          <a:xfrm>
            <a:off x="156952" y="2057013"/>
            <a:ext cx="24070096" cy="8628344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749808">
              <a:lnSpc>
                <a:spcPct val="125000"/>
              </a:lnSpc>
              <a:spcBef>
                <a:spcPts val="800"/>
              </a:spcBef>
              <a:buSzTx/>
              <a:buNone/>
              <a:defRPr sz="45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Determine the Flow Rate (Viscosity) of Corn Syrup at different temperatures - ice bath, room temperature, and warm water - using a Viscosity Cup</a:t>
            </a:r>
          </a:p>
          <a:p>
            <a:pPr marL="835289" indent="-835289" defTabSz="749808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5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Make a viscosity cup by taking a plastic cup and making a hole in the bottom center of the cup using a nail or drill bit. Cover the hole with Duct tape</a:t>
            </a:r>
          </a:p>
          <a:p>
            <a:pPr marL="835289" indent="-835289" defTabSz="749808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5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Place the cup on a Ring stand with another cup underneath to collect each substance</a:t>
            </a:r>
          </a:p>
          <a:p>
            <a:pPr marL="835289" indent="-835289" defTabSz="749808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5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Fill each Viscosity Cup with the same amount of each Corn Syrup</a:t>
            </a:r>
          </a:p>
          <a:p>
            <a:pPr marL="835289" indent="-835289" defTabSz="749808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5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Completely remove the Duct tape and record how long it takes the syrup to empty through the opening at the bottom of the cup.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obleck Form and Function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 Form and Function - Procedure</a:t>
            </a:r>
          </a:p>
        </p:txBody>
      </p:sp>
      <p:sp>
        <p:nvSpPr>
          <p:cNvPr id="202" name="To observe and simulate the structure and properties of Oobleck and compare the difference between Newtonian and Non-Newtonian fluids.…"/>
          <p:cNvSpPr txBox="1">
            <a:spLocks noGrp="1"/>
          </p:cNvSpPr>
          <p:nvPr>
            <p:ph type="body" idx="4294967295"/>
          </p:nvPr>
        </p:nvSpPr>
        <p:spPr>
          <a:xfrm>
            <a:off x="156952" y="1570199"/>
            <a:ext cx="24070096" cy="10927190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685800">
              <a:lnSpc>
                <a:spcPct val="125000"/>
              </a:lnSpc>
              <a:spcBef>
                <a:spcPts val="700"/>
              </a:spcBef>
              <a:buSzTx/>
              <a:buNone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 observe and simulate the structure and properties of Oobleck and compare the difference between Newtonian and Non-Newtonian fluids.</a:t>
            </a:r>
          </a:p>
          <a:p>
            <a:pPr marL="0" indent="0" defTabSz="685800">
              <a:lnSpc>
                <a:spcPct val="125000"/>
              </a:lnSpc>
              <a:spcBef>
                <a:spcPts val="700"/>
              </a:spcBef>
              <a:buSzTx/>
              <a:buNone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Part 1: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Make Cornstarch, but this time add sprinkles - lots of sprinkles - to the powder. 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Mix it and stir in about 1/4th the amount of water as powder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sprinkles are there to simulate the cornstarch molecules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Gently and slowly stir the mixture - pay close attention to the sprinkles and how they behave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Then quickly pull upwards to force the Oobleck to solidify around the stirrer.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Have a phone to record video of these interactions</a:t>
            </a:r>
          </a:p>
          <a:p>
            <a:pPr marL="981075" lvl="1" indent="-523875" defTabSz="685800">
              <a:lnSpc>
                <a:spcPct val="125000"/>
              </a:lnSpc>
              <a:spcBef>
                <a:spcPts val="700"/>
              </a:spcBef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Use these videos to go back, zoom in and/or slow down</a:t>
            </a:r>
          </a:p>
          <a:p>
            <a:pPr marL="763984" indent="-763984" defTabSz="685800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12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Note your observations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obleck Form and Function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 Form and Function - Procedure</a:t>
            </a:r>
          </a:p>
        </p:txBody>
      </p:sp>
      <p:sp>
        <p:nvSpPr>
          <p:cNvPr id="205" name="To observe and simulate the structure and properties of Oobleck and compare the difference between Newtonian and Non-Newtonian fluids.…"/>
          <p:cNvSpPr txBox="1">
            <a:spLocks noGrp="1"/>
          </p:cNvSpPr>
          <p:nvPr>
            <p:ph type="body" idx="4294967295"/>
          </p:nvPr>
        </p:nvSpPr>
        <p:spPr>
          <a:xfrm>
            <a:off x="156952" y="1651335"/>
            <a:ext cx="24070096" cy="11170596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676655">
              <a:lnSpc>
                <a:spcPct val="125000"/>
              </a:lnSpc>
              <a:spcBef>
                <a:spcPts val="700"/>
              </a:spcBef>
              <a:buSzTx/>
              <a:buNone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 observe and simulate the structure and properties of Oobleck and compare the difference between Newtonian and Non-Newtonian fluids.</a:t>
            </a:r>
          </a:p>
          <a:p>
            <a:pPr marL="0" indent="0" defTabSz="676655">
              <a:lnSpc>
                <a:spcPct val="125000"/>
              </a:lnSpc>
              <a:spcBef>
                <a:spcPts val="700"/>
              </a:spcBef>
              <a:buSzTx/>
              <a:buNone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Part 2: This part is MESSY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Fill three wide-mouthed plastic cups 3/4 full with the following:</a:t>
            </a:r>
          </a:p>
          <a:p>
            <a:pPr marL="967994" lvl="1" indent="-516890" defTabSz="676655">
              <a:lnSpc>
                <a:spcPct val="125000"/>
              </a:lnSpc>
              <a:spcBef>
                <a:spcPts val="700"/>
              </a:spcBef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Water, Oobleck and Ketchup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Lay these cups on the ground on top of a generous amount of newspaper or plastic trash bags</a:t>
            </a:r>
          </a:p>
          <a:p>
            <a:pPr marL="967994" lvl="1" indent="-516890" defTabSz="676655">
              <a:lnSpc>
                <a:spcPct val="125000"/>
              </a:lnSpc>
              <a:spcBef>
                <a:spcPts val="700"/>
              </a:spcBef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Or you can contain them inside a clear storage bin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Record video: Gently set a golf ball in each one. Record the observed behavior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Then, remove the golf ball and wipe it off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This time, drop each golf ball a little higher up - make sure they are all from the same height</a:t>
            </a:r>
          </a:p>
          <a:p>
            <a:pPr marL="753797" indent="-753797" defTabSz="676655">
              <a:lnSpc>
                <a:spcPct val="125000"/>
              </a:lnSpc>
              <a:spcBef>
                <a:spcPts val="700"/>
              </a:spcBef>
              <a:buSzPct val="100000"/>
              <a:buAutoNum type="arabicPeriod"/>
              <a:defRPr sz="407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Record video of this and document in Lab Report.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obleck Explanation Comic  Activity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 Explanation Comic  Activity</a:t>
            </a:r>
          </a:p>
        </p:txBody>
      </p:sp>
      <p:sp>
        <p:nvSpPr>
          <p:cNvPr id="208" name="To visually summarize how Oobleck works as a Non-Newtonian fluid at the molecular scale…"/>
          <p:cNvSpPr txBox="1">
            <a:spLocks noGrp="1"/>
          </p:cNvSpPr>
          <p:nvPr>
            <p:ph type="body" idx="4294967295"/>
          </p:nvPr>
        </p:nvSpPr>
        <p:spPr>
          <a:xfrm>
            <a:off x="156952" y="1840651"/>
            <a:ext cx="24070096" cy="9236862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0" indent="0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5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 visually summarize how Oobleck works as a Non-Newtonian fluid at the molecular scale</a:t>
            </a:r>
          </a:p>
          <a:p>
            <a:pPr marL="926041" indent="-926041" defTabSz="914400">
              <a:lnSpc>
                <a:spcPct val="125000"/>
              </a:lnSpc>
              <a:spcBef>
                <a:spcPts val="1000"/>
              </a:spcBef>
              <a:buSzPct val="100000"/>
              <a:buAutoNum type="arabicPeriod"/>
              <a:defRPr sz="5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Using the boxes, create a comic strip that explains how Oobleck behaves as a Non-Newtonian fluid at the microscopic and macroscopic scale</a:t>
            </a:r>
          </a:p>
          <a:p>
            <a:pPr marL="926041" indent="-926041" defTabSz="914400">
              <a:lnSpc>
                <a:spcPct val="125000"/>
              </a:lnSpc>
              <a:spcBef>
                <a:spcPts val="1000"/>
              </a:spcBef>
              <a:buSzPct val="100000"/>
              <a:buAutoNum type="arabicPeriod"/>
              <a:defRPr sz="50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 sure to include any relevant keyterms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ystifying Mysterious Mixture - Introduction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Mystifying Mysterious Mixture - Introduction</a:t>
            </a:r>
          </a:p>
        </p:txBody>
      </p:sp>
      <p:sp>
        <p:nvSpPr>
          <p:cNvPr id="155" name="You have a mysterious white powder and want to test its properties.…"/>
          <p:cNvSpPr txBox="1">
            <a:spLocks noGrp="1"/>
          </p:cNvSpPr>
          <p:nvPr>
            <p:ph type="body" idx="4294967295"/>
          </p:nvPr>
        </p:nvSpPr>
        <p:spPr>
          <a:xfrm>
            <a:off x="156952" y="1759516"/>
            <a:ext cx="24070096" cy="1019696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 numCol="2" spcCol="269553"/>
          <a:lstStyle/>
          <a:p>
            <a:pPr marL="682492" indent="-682492" defTabSz="612648">
              <a:lnSpc>
                <a:spcPct val="125000"/>
              </a:lnSpc>
              <a:spcBef>
                <a:spcPts val="600"/>
              </a:spcBef>
              <a:buSzPct val="100000"/>
              <a:buAutoNum type="arabicPeriod"/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You have a mysterious white powder and want to test its properties. </a:t>
            </a:r>
          </a:p>
          <a:p>
            <a:pPr marL="682492" indent="-682492" defTabSz="612648">
              <a:lnSpc>
                <a:spcPct val="125000"/>
              </a:lnSpc>
              <a:spcBef>
                <a:spcPts val="600"/>
              </a:spcBef>
              <a:buSzPct val="100000"/>
              <a:buAutoNum type="arabicPeriod"/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For one of the tests, you decide to add water to see if it dissolves the mystery substance.</a:t>
            </a:r>
          </a:p>
          <a:p>
            <a:pPr marL="682492" indent="-682492" defTabSz="612648">
              <a:lnSpc>
                <a:spcPct val="125000"/>
              </a:lnSpc>
              <a:spcBef>
                <a:spcPts val="600"/>
              </a:spcBef>
              <a:buSzPct val="100000"/>
              <a:buAutoNum type="arabicPeriod"/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When you add approximately 1/4th to 1/3rd the amount of water compared to powder, you get a homogenous mixture that has the consistency of school glue, but.........</a:t>
            </a:r>
          </a:p>
          <a:p>
            <a:pPr marL="682492" indent="-682492" defTabSz="612648">
              <a:lnSpc>
                <a:spcPct val="125000"/>
              </a:lnSpc>
              <a:spcBef>
                <a:spcPts val="600"/>
              </a:spcBef>
              <a:buSzPct val="100000"/>
              <a:buAutoNum type="arabicPeriod"/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You notice that it has some strange properties........</a:t>
            </a:r>
          </a:p>
          <a:p>
            <a:pPr marL="682492" indent="-682492" defTabSz="612648">
              <a:lnSpc>
                <a:spcPct val="125000"/>
              </a:lnSpc>
              <a:spcBef>
                <a:spcPts val="600"/>
              </a:spcBef>
              <a:buSzPct val="100000"/>
              <a:buAutoNum type="arabicPeriod"/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So, you begin to experiment and play with it by.......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Stirring it slowly and then really fast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Tossing it in the air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Playing “hot potato” with your friend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Placing it on the ground and hit it with a hammer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Throwing it against a wall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Inserting your hands in it, squeezing it and scratching it along its surface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Floating a wooden block on top of the substance and hammer nails into it</a:t>
            </a:r>
          </a:p>
          <a:p>
            <a:pPr marL="876427" lvl="1" indent="-467995" defTabSz="612648">
              <a:lnSpc>
                <a:spcPct val="125000"/>
              </a:lnSpc>
              <a:spcBef>
                <a:spcPts val="600"/>
              </a:spcBef>
              <a:defRPr sz="3685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And ultimately comparing this substance to water and its properties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ystifying Mysterious Mixture - Procedure"/>
          <p:cNvSpPr txBox="1"/>
          <p:nvPr/>
        </p:nvSpPr>
        <p:spPr>
          <a:xfrm>
            <a:off x="1478764" y="57722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Mystifying Mysterious Mixture - Procedure</a:t>
            </a:r>
          </a:p>
        </p:txBody>
      </p:sp>
      <p:sp>
        <p:nvSpPr>
          <p:cNvPr id="158" name="Each person gets a plastic cup and a popsicle stick…"/>
          <p:cNvSpPr txBox="1">
            <a:spLocks noGrp="1"/>
          </p:cNvSpPr>
          <p:nvPr>
            <p:ph type="body" idx="4294967295"/>
          </p:nvPr>
        </p:nvSpPr>
        <p:spPr>
          <a:xfrm>
            <a:off x="156952" y="1759516"/>
            <a:ext cx="24070096" cy="9358565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Each person gets a plastic cup and a popsicle stick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Fill your cup 1/2 - 1/3 full of the mystery powder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Then add about 1/4th to 1/3rd the amount of water compared to the powder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Stir to combine until you get the consistency of school glue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Play with it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Throw cup, popsicle stick, substance and paper towels in the trash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Rinse hands in the water bucket, then thoroughly wash them in the bathroom</a:t>
            </a:r>
          </a:p>
          <a:p>
            <a:pPr marL="896408" indent="-896408" defTabSz="804672">
              <a:lnSpc>
                <a:spcPct val="125000"/>
              </a:lnSpc>
              <a:spcBef>
                <a:spcPts val="800"/>
              </a:spcBef>
              <a:buSzPct val="100000"/>
              <a:buAutoNum type="arabicPeriod"/>
              <a:defRPr sz="484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This substance easily washes away with water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ystifying Mysterious Mixture - Properties"/>
          <p:cNvSpPr txBox="1"/>
          <p:nvPr/>
        </p:nvSpPr>
        <p:spPr>
          <a:xfrm>
            <a:off x="1478764" y="247039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Mystifying Mysterious Mixture - Properties</a:t>
            </a:r>
          </a:p>
        </p:txBody>
      </p:sp>
      <p:sp>
        <p:nvSpPr>
          <p:cNvPr id="161" name="Thick-ish, glue-like consistency…"/>
          <p:cNvSpPr txBox="1">
            <a:spLocks noGrp="1"/>
          </p:cNvSpPr>
          <p:nvPr>
            <p:ph type="body" idx="4294967295"/>
          </p:nvPr>
        </p:nvSpPr>
        <p:spPr>
          <a:xfrm>
            <a:off x="156952" y="3111778"/>
            <a:ext cx="24070096" cy="823618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Thick-ish, glue-like consistency 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Liquid when moving slowly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Solid when a force was applied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Shattered when too much force was applied too quickly </a:t>
            </a:r>
          </a:p>
          <a:p>
            <a:pPr marL="2527300" lvl="3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Would then return to a liquid when force was removed</a:t>
            </a:r>
          </a:p>
          <a:p>
            <a:pPr marL="1308100" lvl="1" indent="-698500" defTabSz="914400">
              <a:lnSpc>
                <a:spcPct val="125000"/>
              </a:lnSpc>
              <a:spcBef>
                <a:spcPts val="1000"/>
              </a:spcBef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Would get dry and crumbly after awhile</a:t>
            </a:r>
          </a:p>
        </p:txBody>
      </p:sp>
      <p:sp>
        <p:nvSpPr>
          <p:cNvPr id="162" name="What properties did this mystery substance display?"/>
          <p:cNvSpPr txBox="1"/>
          <p:nvPr/>
        </p:nvSpPr>
        <p:spPr>
          <a:xfrm>
            <a:off x="213454" y="1855548"/>
            <a:ext cx="1720659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ct val="125000"/>
              </a:lnSpc>
              <a:spcBef>
                <a:spcPts val="1000"/>
              </a:spcBef>
              <a:defRPr sz="5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What properties did this mystery substance display?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obleck"/>
          <p:cNvSpPr txBox="1"/>
          <p:nvPr/>
        </p:nvSpPr>
        <p:spPr>
          <a:xfrm>
            <a:off x="1478764" y="111813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Oobleck</a:t>
            </a:r>
          </a:p>
        </p:txBody>
      </p:sp>
      <p:sp>
        <p:nvSpPr>
          <p:cNvPr id="165" name="Named after gooey green substance from Dr. Seuss’ “Bartholomew and the Oobleck”…"/>
          <p:cNvSpPr txBox="1">
            <a:spLocks noGrp="1"/>
          </p:cNvSpPr>
          <p:nvPr>
            <p:ph type="body" idx="4294967295"/>
          </p:nvPr>
        </p:nvSpPr>
        <p:spPr>
          <a:xfrm>
            <a:off x="156952" y="1975878"/>
            <a:ext cx="24070096" cy="7844031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Named after gooey green substance from Dr. Seuss’ “Bartholomew and the Oobleck”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homogenous mixture</a:t>
            </a:r>
            <a:r>
              <a:t> of </a:t>
            </a:r>
            <a:r>
              <a:rPr u="sng"/>
              <a:t>cornstarch and water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From the corn plant and is used as a </a:t>
            </a:r>
            <a:r>
              <a:rPr>
                <a:solidFill>
                  <a:srgbClr val="669D34"/>
                </a:solidFill>
              </a:rPr>
              <a:t>thickening agent</a:t>
            </a:r>
            <a:r>
              <a:t> in sauces, soups and gravies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It is a </a:t>
            </a:r>
            <a:r>
              <a:rPr>
                <a:solidFill>
                  <a:srgbClr val="982ABC"/>
                </a:solidFill>
              </a:rPr>
              <a:t>starch</a:t>
            </a:r>
            <a:r>
              <a:t> that contains a lot of </a:t>
            </a:r>
            <a:r>
              <a:rPr u="sng"/>
              <a:t>sugars linked together</a:t>
            </a:r>
            <a:r>
              <a:t> that like to absorb water: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Straight Chain - Amylose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Branched Chain - Amylopectin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0061FE"/>
                </a:solidFill>
              </a:rPr>
              <a:t>Non-Newtonian Fluid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756" y="7066743"/>
            <a:ext cx="6671195" cy="258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ixtures"/>
          <p:cNvSpPr txBox="1"/>
          <p:nvPr/>
        </p:nvSpPr>
        <p:spPr>
          <a:xfrm>
            <a:off x="1478764" y="409310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Mixtures</a:t>
            </a:r>
          </a:p>
        </p:txBody>
      </p:sp>
      <p:sp>
        <p:nvSpPr>
          <p:cNvPr id="169" name="A homogenous mixture…"/>
          <p:cNvSpPr txBox="1">
            <a:spLocks noGrp="1"/>
          </p:cNvSpPr>
          <p:nvPr>
            <p:ph type="body" idx="4294967295"/>
          </p:nvPr>
        </p:nvSpPr>
        <p:spPr>
          <a:xfrm>
            <a:off x="1854041" y="2219285"/>
            <a:ext cx="20675918" cy="8411982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homogenous mixture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substance that has only one phase and looks the same throughout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Kool-Aid, Vegetable Oil, Milk Chocolate, Air</a:t>
            </a:r>
            <a:endParaRPr>
              <a:solidFill>
                <a:srgbClr val="E22400"/>
              </a:solidFill>
            </a:endParaRP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heterogeneous mixture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substance that has multiple phases and is not the same throughout</a:t>
            </a:r>
          </a:p>
          <a:p>
            <a:pPr marL="1790700" lvl="2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It has layers, parts or is “chunky”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Salad, Pizza, Chocolate Chips Cookies, Snack Mix, Soda with Ice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Non-Newtonian Fluid"/>
          <p:cNvSpPr txBox="1"/>
          <p:nvPr/>
        </p:nvSpPr>
        <p:spPr>
          <a:xfrm>
            <a:off x="1478764" y="409310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Non-Newtonian Fluid</a:t>
            </a:r>
          </a:p>
        </p:txBody>
      </p:sp>
      <p:sp>
        <p:nvSpPr>
          <p:cNvPr id="172" name="A Non-Newtonian Fluid…"/>
          <p:cNvSpPr txBox="1">
            <a:spLocks noGrp="1"/>
          </p:cNvSpPr>
          <p:nvPr>
            <p:ph type="body" idx="4294967295"/>
          </p:nvPr>
        </p:nvSpPr>
        <p:spPr>
          <a:xfrm>
            <a:off x="1144103" y="2401841"/>
            <a:ext cx="22095794" cy="891231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Non-Newtonian Fluid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fluid does not follow </a:t>
            </a:r>
            <a:r>
              <a:rPr>
                <a:solidFill>
                  <a:srgbClr val="0061FE"/>
                </a:solidFill>
              </a:rPr>
              <a:t>Newton’s Law of Viscosity</a:t>
            </a:r>
          </a:p>
          <a:p>
            <a:pPr marL="1790700" lvl="2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When a </a:t>
            </a:r>
            <a:r>
              <a:rPr u="sng"/>
              <a:t>force</a:t>
            </a:r>
            <a:r>
              <a:t> is applied, the fluid becomes </a:t>
            </a:r>
            <a:r>
              <a:rPr u="sng"/>
              <a:t>more liquid or solid</a:t>
            </a:r>
            <a:r>
              <a:t> instead of remaining constant 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E22400"/>
                </a:solidFill>
              </a:rPr>
              <a:t>Viscosity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substance’s thickness and how easily it can flow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solidFill>
                  <a:srgbClr val="982ABC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Higher Viscosity = Thicker Fluid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solidFill>
                  <a:srgbClr val="982ABC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Lower Viscosity = Thinner Fluid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low Rate"/>
          <p:cNvSpPr txBox="1"/>
          <p:nvPr/>
        </p:nvSpPr>
        <p:spPr>
          <a:xfrm>
            <a:off x="1478764" y="247039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Flow Rate</a:t>
            </a:r>
          </a:p>
        </p:txBody>
      </p:sp>
      <p:sp>
        <p:nvSpPr>
          <p:cNvPr id="175" name="Flow Rate…"/>
          <p:cNvSpPr txBox="1">
            <a:spLocks noGrp="1"/>
          </p:cNvSpPr>
          <p:nvPr>
            <p:ph type="body" idx="4294967295"/>
          </p:nvPr>
        </p:nvSpPr>
        <p:spPr>
          <a:xfrm>
            <a:off x="961548" y="2111104"/>
            <a:ext cx="22460904" cy="8898796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7A219E"/>
                </a:solidFill>
              </a:rPr>
              <a:t>Flow Rate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rate at which molecules within a fluid are able to move past one another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faster the the fluid moves, the faster its flow rate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>
                <a:solidFill>
                  <a:srgbClr val="982ABC"/>
                </a:solidFill>
              </a:rPr>
              <a:t>Cohesive Forces (Cohesion)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attraction of similar molecules to each other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0" indent="0" algn="ctr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4500">
                <a:solidFill>
                  <a:srgbClr val="FF4015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Stronger Cohesive Forces = Slower Flow Rate = Higher Viscosity = Thicker Fluid</a:t>
            </a:r>
          </a:p>
          <a:p>
            <a:pPr marL="0" indent="0" algn="ctr" defTabSz="914400">
              <a:lnSpc>
                <a:spcPct val="125000"/>
              </a:lnSpc>
              <a:spcBef>
                <a:spcPts val="1000"/>
              </a:spcBef>
              <a:buSzTx/>
              <a:buNone/>
              <a:defRPr sz="4500">
                <a:solidFill>
                  <a:srgbClr val="FF4015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Weaker Cohesive Forces = Faster Flow Rate = Lower Viscosity = Thinner Fluid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Ketchup and Cornstarch"/>
          <p:cNvSpPr txBox="1"/>
          <p:nvPr/>
        </p:nvSpPr>
        <p:spPr>
          <a:xfrm>
            <a:off x="1478764" y="409310"/>
            <a:ext cx="21426472" cy="1627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lnSpc>
                <a:spcPct val="90000"/>
              </a:lnSpc>
              <a:defRPr sz="800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Ketchup and Cornstarch</a:t>
            </a:r>
          </a:p>
        </p:txBody>
      </p:sp>
      <p:sp>
        <p:nvSpPr>
          <p:cNvPr id="178" name="A Thixotropic or Pseudoplastic Fluid…"/>
          <p:cNvSpPr txBox="1">
            <a:spLocks noGrp="1"/>
          </p:cNvSpPr>
          <p:nvPr>
            <p:ph type="body" idx="4294967295"/>
          </p:nvPr>
        </p:nvSpPr>
        <p:spPr>
          <a:xfrm>
            <a:off x="1144103" y="2564112"/>
            <a:ext cx="22095794" cy="7722328"/>
          </a:xfrm>
          <a:prstGeom prst="rect">
            <a:avLst/>
          </a:prstGeom>
          <a:ln w="63500">
            <a:solidFill>
              <a:srgbClr val="FFCF58"/>
            </a:solidFill>
          </a:ln>
        </p:spPr>
        <p:txBody>
          <a:bodyPr lIns="127000" tIns="127000" rIns="127000" bIns="127000"/>
          <a:lstStyle/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Thixotropic or Pseudoplastic Fluid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viscous fluid becomes thinner (less viscous) over a period of time or due to an outside force or agitation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Hitting or shaking a ketchup bottle</a:t>
            </a:r>
          </a:p>
          <a:p>
            <a:pPr marL="571500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 </a:t>
            </a:r>
            <a:r>
              <a:rPr>
                <a:solidFill>
                  <a:srgbClr val="E22400"/>
                </a:solidFill>
              </a:rPr>
              <a:t>Dilatant Fluid </a:t>
            </a:r>
          </a:p>
          <a:p>
            <a:pPr marL="1181100" lvl="1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fluid becomes thicker (more viscous) or harder when a force is applied</a:t>
            </a:r>
          </a:p>
          <a:p>
            <a:pPr marL="2400300" lvl="3" indent="-571500" defTabSz="914400">
              <a:lnSpc>
                <a:spcPct val="125000"/>
              </a:lnSpc>
              <a:spcBef>
                <a:spcPts val="1000"/>
              </a:spcBef>
              <a:defRPr sz="4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Hitting Oobleck or stirring it really fast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Office PowerPoint</Application>
  <PresentationFormat>Custom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Avenir Heavy</vt:lpstr>
      <vt:lpstr>Avenir Light</vt:lpstr>
      <vt:lpstr>Helvetica Neue</vt:lpstr>
      <vt:lpstr>Helvetica Neue Medium</vt:lpstr>
      <vt:lpstr>21_BasicWhite</vt:lpstr>
      <vt:lpstr>      CornSTARch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CornSTARch</dc:title>
  <dc:creator>Sharon Thielen</dc:creator>
  <cp:lastModifiedBy>Sharon Thielen</cp:lastModifiedBy>
  <cp:revision>1</cp:revision>
  <dcterms:modified xsi:type="dcterms:W3CDTF">2021-11-04T17:56:36Z</dcterms:modified>
</cp:coreProperties>
</file>