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sldIdLst>
    <p:sldId id="257" r:id="rId4"/>
    <p:sldId id="292" r:id="rId5"/>
    <p:sldId id="261" r:id="rId6"/>
    <p:sldId id="262" r:id="rId7"/>
    <p:sldId id="293" r:id="rId8"/>
    <p:sldId id="294" r:id="rId9"/>
    <p:sldId id="295" r:id="rId10"/>
    <p:sldId id="296" r:id="rId11"/>
    <p:sldId id="298" r:id="rId12"/>
    <p:sldId id="299" r:id="rId13"/>
    <p:sldId id="300" r:id="rId14"/>
    <p:sldId id="301" r:id="rId15"/>
    <p:sldId id="302" r:id="rId16"/>
    <p:sldId id="305" r:id="rId17"/>
    <p:sldId id="303" r:id="rId18"/>
    <p:sldId id="306" r:id="rId19"/>
    <p:sldId id="304" r:id="rId20"/>
    <p:sldId id="307" r:id="rId21"/>
    <p:sldId id="308" r:id="rId22"/>
    <p:sldId id="309" r:id="rId23"/>
    <p:sldId id="310" r:id="rId24"/>
    <p:sldId id="311" r:id="rId25"/>
    <p:sldId id="312"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FF9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74" d="100"/>
          <a:sy n="74" d="100"/>
        </p:scale>
        <p:origin x="58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E3C353-8F31-4EEF-8B06-C8DFF097D527}" type="datetimeFigureOut">
              <a:rPr lang="en-US" smtClean="0"/>
              <a:pPr/>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229328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3C353-8F31-4EEF-8B06-C8DFF097D527}" type="datetimeFigureOut">
              <a:rPr lang="en-US" smtClean="0"/>
              <a:pPr/>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32155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3C353-8F31-4EEF-8B06-C8DFF097D527}" type="datetimeFigureOut">
              <a:rPr lang="en-US" smtClean="0"/>
              <a:pPr/>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3931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E3C353-8F31-4EEF-8B06-C8DFF097D527}" type="datetimeFigureOut">
              <a:rPr lang="en-US" smtClean="0"/>
              <a:pPr/>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389223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Fdg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E3C353-8F31-4EEF-8B06-C8DFF097D527}" type="datetimeFigureOut">
              <a:rPr lang="en-US" smtClean="0"/>
              <a:pPr/>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31601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3C353-8F31-4EEF-8B06-C8DFF097D527}" type="datetimeFigureOut">
              <a:rPr lang="en-US" smtClean="0"/>
              <a:pPr/>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6323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E3C353-8F31-4EEF-8B06-C8DFF097D527}" type="datetimeFigureOut">
              <a:rPr lang="en-US" smtClean="0"/>
              <a:pPr/>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300384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E3C353-8F31-4EEF-8B06-C8DFF097D527}" type="datetimeFigureOut">
              <a:rPr lang="en-US" smtClean="0"/>
              <a:pPr/>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346272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3C353-8F31-4EEF-8B06-C8DFF097D527}" type="datetimeFigureOut">
              <a:rPr lang="en-US" smtClean="0"/>
              <a:pPr/>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238171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pPr/>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17069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pPr/>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pPr/>
              <a:t>‹#›</a:t>
            </a:fld>
            <a:endParaRPr lang="en-US"/>
          </a:p>
        </p:txBody>
      </p:sp>
    </p:spTree>
    <p:extLst>
      <p:ext uri="{BB962C8B-B14F-4D97-AF65-F5344CB8AC3E}">
        <p14:creationId xmlns:p14="http://schemas.microsoft.com/office/powerpoint/2010/main" val="10317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3C353-8F31-4EEF-8B06-C8DFF097D527}" type="datetimeFigureOut">
              <a:rPr lang="en-US" smtClean="0"/>
              <a:pPr/>
              <a:t>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912E-AB9E-4C28-988B-7D2BBEB5BA15}" type="slidenum">
              <a:rPr lang="en-US" smtClean="0"/>
              <a:pPr/>
              <a:t>‹#›</a:t>
            </a:fld>
            <a:endParaRPr lang="en-US"/>
          </a:p>
        </p:txBody>
      </p:sp>
    </p:spTree>
    <p:extLst>
      <p:ext uri="{BB962C8B-B14F-4D97-AF65-F5344CB8AC3E}">
        <p14:creationId xmlns:p14="http://schemas.microsoft.com/office/powerpoint/2010/main" val="36400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alpha val="65000"/>
                  </a:prstClr>
                </a:solidFill>
                <a:effectLst/>
                <a:uLnTx/>
                <a:uFillTx/>
                <a:latin typeface="Avenir Light" charset="0"/>
                <a:ea typeface="Avenir Light" charset="0"/>
                <a:cs typeface="Avenir Light" charset="0"/>
              </a:rPr>
              <a:t>Connect with us: </a:t>
            </a:r>
          </a:p>
        </p:txBody>
      </p:sp>
      <p:grpSp>
        <p:nvGrpSpPr>
          <p:cNvPr id="14" name="Group 13"/>
          <p:cNvGrpSpPr/>
          <p:nvPr/>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5256281" y="5334223"/>
              <a:ext cx="1691057" cy="1552959"/>
            </a:xfrm>
            <a:prstGeom prst="rect">
              <a:avLst/>
            </a:prstGeom>
          </p:spPr>
        </p:pic>
      </p:gr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4625" y="867690"/>
            <a:ext cx="3202750" cy="2619977"/>
          </a:xfrm>
          <a:prstGeom prst="rect">
            <a:avLst/>
          </a:prstGeom>
        </p:spPr>
      </p:pic>
      <p:sp>
        <p:nvSpPr>
          <p:cNvPr id="2" name="TextBox 1"/>
          <p:cNvSpPr txBox="1"/>
          <p:nvPr/>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venir Medium" charset="0"/>
                <a:ea typeface="Avenir Medium" charset="0"/>
                <a:cs typeface="Avenir Medium" charset="0"/>
              </a:rPr>
              <a:t>Brought to you by:</a:t>
            </a:r>
            <a:endPar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endParaRPr>
          </a:p>
        </p:txBody>
      </p:sp>
      <p:sp>
        <p:nvSpPr>
          <p:cNvPr id="12" name="TextBox 11"/>
          <p:cNvSpPr txBox="1"/>
          <p:nvPr/>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smtClean="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smtClean="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smtClean="0">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6" name="Group 25"/>
          <p:cNvGrpSpPr/>
          <p:nvPr/>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2446" y="860612"/>
            <a:ext cx="7225553" cy="2649351"/>
          </a:xfrm>
        </p:spPr>
        <p:txBody>
          <a:bodyPr/>
          <a:lstStyle/>
          <a:p>
            <a:r>
              <a:rPr lang="en-US" dirty="0" smtClean="0"/>
              <a:t>Top Fuel: Ethanol Production Analysis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33499">
            <a:off x="-2764338" y="400020"/>
            <a:ext cx="8295805" cy="5530537"/>
          </a:xfrm>
          <a:prstGeom prst="rect">
            <a:avLst/>
          </a:prstGeom>
        </p:spPr>
      </p:pic>
    </p:spTree>
    <p:extLst>
      <p:ext uri="{BB962C8B-B14F-4D97-AF65-F5344CB8AC3E}">
        <p14:creationId xmlns:p14="http://schemas.microsoft.com/office/powerpoint/2010/main" val="650811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411"/>
            <a:ext cx="10515600" cy="4844552"/>
          </a:xfrm>
        </p:spPr>
        <p:txBody>
          <a:bodyPr/>
          <a:lstStyle/>
          <a:p>
            <a:pPr marL="0" indent="0">
              <a:buNone/>
            </a:pPr>
            <a:r>
              <a:rPr lang="en-US" dirty="0" smtClean="0"/>
              <a:t>Use the density vs percent by volume table to determine the percentage of ethanol in the distillate. </a:t>
            </a:r>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
        <p:nvSpPr>
          <p:cNvPr id="6" name="TextBox 5"/>
          <p:cNvSpPr txBox="1"/>
          <p:nvPr/>
        </p:nvSpPr>
        <p:spPr>
          <a:xfrm>
            <a:off x="4117072" y="2829804"/>
            <a:ext cx="883575" cy="369332"/>
          </a:xfrm>
          <a:prstGeom prst="rect">
            <a:avLst/>
          </a:prstGeom>
          <a:noFill/>
        </p:spPr>
        <p:txBody>
          <a:bodyPr wrap="none" rtlCol="0">
            <a:spAutoFit/>
          </a:bodyPr>
          <a:lstStyle/>
          <a:p>
            <a:r>
              <a:rPr lang="en-US" dirty="0" smtClean="0"/>
              <a:t>9.45 ml</a:t>
            </a:r>
            <a:endParaRPr lang="en-US" dirty="0"/>
          </a:p>
        </p:txBody>
      </p:sp>
      <p:sp>
        <p:nvSpPr>
          <p:cNvPr id="7" name="TextBox 6"/>
          <p:cNvSpPr txBox="1"/>
          <p:nvPr/>
        </p:nvSpPr>
        <p:spPr>
          <a:xfrm>
            <a:off x="5981736" y="2855930"/>
            <a:ext cx="755335" cy="369332"/>
          </a:xfrm>
          <a:prstGeom prst="rect">
            <a:avLst/>
          </a:prstGeom>
          <a:noFill/>
        </p:spPr>
        <p:txBody>
          <a:bodyPr wrap="none" rtlCol="0">
            <a:spAutoFit/>
          </a:bodyPr>
          <a:lstStyle/>
          <a:p>
            <a:r>
              <a:rPr lang="en-US" dirty="0" smtClean="0"/>
              <a:t>7.82 g</a:t>
            </a:r>
            <a:endParaRPr lang="en-US" dirty="0"/>
          </a:p>
        </p:txBody>
      </p:sp>
      <p:sp>
        <p:nvSpPr>
          <p:cNvPr id="8" name="TextBox 7"/>
          <p:cNvSpPr txBox="1"/>
          <p:nvPr/>
        </p:nvSpPr>
        <p:spPr>
          <a:xfrm>
            <a:off x="7759776" y="2855930"/>
            <a:ext cx="1207575" cy="369332"/>
          </a:xfrm>
          <a:prstGeom prst="rect">
            <a:avLst/>
          </a:prstGeom>
          <a:noFill/>
        </p:spPr>
        <p:txBody>
          <a:bodyPr wrap="none" rtlCol="0">
            <a:spAutoFit/>
          </a:bodyPr>
          <a:lstStyle/>
          <a:p>
            <a:r>
              <a:rPr lang="en-US" dirty="0" smtClean="0"/>
              <a:t>0.828 g/ml</a:t>
            </a:r>
            <a:endParaRPr lang="en-US" dirty="0"/>
          </a:p>
        </p:txBody>
      </p:sp>
      <p:pic>
        <p:nvPicPr>
          <p:cNvPr id="9" name="Picture 8"/>
          <p:cNvPicPr>
            <a:picLocks noChangeAspect="1"/>
          </p:cNvPicPr>
          <p:nvPr/>
        </p:nvPicPr>
        <p:blipFill>
          <a:blip r:embed="rId3"/>
          <a:stretch>
            <a:fillRect/>
          </a:stretch>
        </p:blipFill>
        <p:spPr>
          <a:xfrm>
            <a:off x="0" y="-125188"/>
            <a:ext cx="6012253" cy="7109083"/>
          </a:xfrm>
          <a:prstGeom prst="rect">
            <a:avLst/>
          </a:prstGeom>
        </p:spPr>
      </p:pic>
      <p:sp>
        <p:nvSpPr>
          <p:cNvPr id="10" name="Rectangle 9"/>
          <p:cNvSpPr/>
          <p:nvPr/>
        </p:nvSpPr>
        <p:spPr>
          <a:xfrm>
            <a:off x="4396969" y="5280171"/>
            <a:ext cx="2430153" cy="575114"/>
          </a:xfrm>
          <a:prstGeom prst="rect">
            <a:avLst/>
          </a:prstGeom>
          <a:solidFill>
            <a:srgbClr val="FFFF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9"/>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411"/>
            <a:ext cx="10515600" cy="4844552"/>
          </a:xfrm>
        </p:spPr>
        <p:txBody>
          <a:bodyPr/>
          <a:lstStyle/>
          <a:p>
            <a:pPr marL="0" indent="0">
              <a:buNone/>
            </a:pPr>
            <a:r>
              <a:rPr lang="en-US" dirty="0"/>
              <a:t>Use the density vs percent by volume table to determine the percentage of ethanol in the distillate. </a:t>
            </a:r>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
        <p:nvSpPr>
          <p:cNvPr id="6" name="TextBox 5"/>
          <p:cNvSpPr txBox="1"/>
          <p:nvPr/>
        </p:nvSpPr>
        <p:spPr>
          <a:xfrm>
            <a:off x="4117072" y="2829804"/>
            <a:ext cx="883575" cy="369332"/>
          </a:xfrm>
          <a:prstGeom prst="rect">
            <a:avLst/>
          </a:prstGeom>
          <a:noFill/>
        </p:spPr>
        <p:txBody>
          <a:bodyPr wrap="none" rtlCol="0">
            <a:spAutoFit/>
          </a:bodyPr>
          <a:lstStyle/>
          <a:p>
            <a:r>
              <a:rPr lang="en-US" dirty="0" smtClean="0"/>
              <a:t>9.45 ml</a:t>
            </a:r>
            <a:endParaRPr lang="en-US" dirty="0"/>
          </a:p>
        </p:txBody>
      </p:sp>
      <p:sp>
        <p:nvSpPr>
          <p:cNvPr id="7" name="TextBox 6"/>
          <p:cNvSpPr txBox="1"/>
          <p:nvPr/>
        </p:nvSpPr>
        <p:spPr>
          <a:xfrm>
            <a:off x="5981736" y="2855930"/>
            <a:ext cx="755335" cy="369332"/>
          </a:xfrm>
          <a:prstGeom prst="rect">
            <a:avLst/>
          </a:prstGeom>
          <a:noFill/>
        </p:spPr>
        <p:txBody>
          <a:bodyPr wrap="none" rtlCol="0">
            <a:spAutoFit/>
          </a:bodyPr>
          <a:lstStyle/>
          <a:p>
            <a:r>
              <a:rPr lang="en-US" dirty="0" smtClean="0"/>
              <a:t>7.82 g</a:t>
            </a:r>
            <a:endParaRPr lang="en-US" dirty="0"/>
          </a:p>
        </p:txBody>
      </p:sp>
      <p:sp>
        <p:nvSpPr>
          <p:cNvPr id="8" name="TextBox 7"/>
          <p:cNvSpPr txBox="1"/>
          <p:nvPr/>
        </p:nvSpPr>
        <p:spPr>
          <a:xfrm>
            <a:off x="7759776" y="2855930"/>
            <a:ext cx="1207575" cy="369332"/>
          </a:xfrm>
          <a:prstGeom prst="rect">
            <a:avLst/>
          </a:prstGeom>
          <a:noFill/>
        </p:spPr>
        <p:txBody>
          <a:bodyPr wrap="none" rtlCol="0">
            <a:spAutoFit/>
          </a:bodyPr>
          <a:lstStyle/>
          <a:p>
            <a:r>
              <a:rPr lang="en-US" dirty="0" smtClean="0"/>
              <a:t>0.828 g/ml</a:t>
            </a:r>
            <a:endParaRPr lang="en-US" dirty="0"/>
          </a:p>
        </p:txBody>
      </p:sp>
      <p:sp>
        <p:nvSpPr>
          <p:cNvPr id="9" name="TextBox 8"/>
          <p:cNvSpPr txBox="1"/>
          <p:nvPr/>
        </p:nvSpPr>
        <p:spPr>
          <a:xfrm>
            <a:off x="2399650" y="4784879"/>
            <a:ext cx="636713" cy="369332"/>
          </a:xfrm>
          <a:prstGeom prst="rect">
            <a:avLst/>
          </a:prstGeom>
          <a:noFill/>
        </p:spPr>
        <p:txBody>
          <a:bodyPr wrap="none" rtlCol="0">
            <a:spAutoFit/>
          </a:bodyPr>
          <a:lstStyle/>
          <a:p>
            <a:r>
              <a:rPr lang="en-US" dirty="0" smtClean="0"/>
              <a:t>90 %</a:t>
            </a:r>
            <a:endParaRPr lang="en-US" dirty="0"/>
          </a:p>
        </p:txBody>
      </p:sp>
    </p:spTree>
    <p:extLst>
      <p:ext uri="{BB962C8B-B14F-4D97-AF65-F5344CB8AC3E}">
        <p14:creationId xmlns:p14="http://schemas.microsoft.com/office/powerpoint/2010/main" val="30583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411"/>
            <a:ext cx="10515600" cy="4844552"/>
          </a:xfrm>
        </p:spPr>
        <p:txBody>
          <a:bodyPr/>
          <a:lstStyle/>
          <a:p>
            <a:pPr marL="0" indent="0">
              <a:buNone/>
            </a:pPr>
            <a:r>
              <a:rPr lang="en-US" dirty="0" smtClean="0"/>
              <a:t>Multiply the total sample volume by the percent by volume to calculate total pure ethanol volume. </a:t>
            </a:r>
            <a:endParaRPr lang="en-US" dirty="0"/>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
        <p:nvSpPr>
          <p:cNvPr id="6" name="TextBox 5"/>
          <p:cNvSpPr txBox="1"/>
          <p:nvPr/>
        </p:nvSpPr>
        <p:spPr>
          <a:xfrm>
            <a:off x="4117072" y="2829804"/>
            <a:ext cx="883575" cy="369332"/>
          </a:xfrm>
          <a:prstGeom prst="rect">
            <a:avLst/>
          </a:prstGeom>
          <a:noFill/>
        </p:spPr>
        <p:txBody>
          <a:bodyPr wrap="none" rtlCol="0">
            <a:spAutoFit/>
          </a:bodyPr>
          <a:lstStyle/>
          <a:p>
            <a:r>
              <a:rPr lang="en-US" dirty="0" smtClean="0"/>
              <a:t>9.45 ml</a:t>
            </a:r>
            <a:endParaRPr lang="en-US" dirty="0"/>
          </a:p>
        </p:txBody>
      </p:sp>
      <p:sp>
        <p:nvSpPr>
          <p:cNvPr id="7" name="TextBox 6"/>
          <p:cNvSpPr txBox="1"/>
          <p:nvPr/>
        </p:nvSpPr>
        <p:spPr>
          <a:xfrm>
            <a:off x="5981736" y="2855930"/>
            <a:ext cx="755335" cy="369332"/>
          </a:xfrm>
          <a:prstGeom prst="rect">
            <a:avLst/>
          </a:prstGeom>
          <a:noFill/>
        </p:spPr>
        <p:txBody>
          <a:bodyPr wrap="none" rtlCol="0">
            <a:spAutoFit/>
          </a:bodyPr>
          <a:lstStyle/>
          <a:p>
            <a:r>
              <a:rPr lang="en-US" dirty="0" smtClean="0"/>
              <a:t>7.82 g</a:t>
            </a:r>
            <a:endParaRPr lang="en-US" dirty="0"/>
          </a:p>
        </p:txBody>
      </p:sp>
      <p:sp>
        <p:nvSpPr>
          <p:cNvPr id="8" name="TextBox 7"/>
          <p:cNvSpPr txBox="1"/>
          <p:nvPr/>
        </p:nvSpPr>
        <p:spPr>
          <a:xfrm>
            <a:off x="7759776" y="2855930"/>
            <a:ext cx="1207575" cy="369332"/>
          </a:xfrm>
          <a:prstGeom prst="rect">
            <a:avLst/>
          </a:prstGeom>
          <a:noFill/>
        </p:spPr>
        <p:txBody>
          <a:bodyPr wrap="none" rtlCol="0">
            <a:spAutoFit/>
          </a:bodyPr>
          <a:lstStyle/>
          <a:p>
            <a:r>
              <a:rPr lang="en-US" dirty="0" smtClean="0"/>
              <a:t>0.828 g/ml</a:t>
            </a:r>
            <a:endParaRPr lang="en-US" dirty="0"/>
          </a:p>
        </p:txBody>
      </p:sp>
      <p:sp>
        <p:nvSpPr>
          <p:cNvPr id="9" name="TextBox 8"/>
          <p:cNvSpPr txBox="1"/>
          <p:nvPr/>
        </p:nvSpPr>
        <p:spPr>
          <a:xfrm>
            <a:off x="2399650" y="4784879"/>
            <a:ext cx="811441" cy="369332"/>
          </a:xfrm>
          <a:prstGeom prst="rect">
            <a:avLst/>
          </a:prstGeom>
          <a:noFill/>
        </p:spPr>
        <p:txBody>
          <a:bodyPr wrap="none" rtlCol="0">
            <a:spAutoFit/>
          </a:bodyPr>
          <a:lstStyle/>
          <a:p>
            <a:r>
              <a:rPr lang="en-US" dirty="0" smtClean="0"/>
              <a:t>90.1 %</a:t>
            </a:r>
            <a:endParaRPr lang="en-US" dirty="0"/>
          </a:p>
        </p:txBody>
      </p:sp>
      <p:sp>
        <p:nvSpPr>
          <p:cNvPr id="10" name="TextBox 9"/>
          <p:cNvSpPr txBox="1"/>
          <p:nvPr/>
        </p:nvSpPr>
        <p:spPr>
          <a:xfrm>
            <a:off x="5350859" y="4784879"/>
            <a:ext cx="883575" cy="369332"/>
          </a:xfrm>
          <a:prstGeom prst="rect">
            <a:avLst/>
          </a:prstGeom>
          <a:noFill/>
        </p:spPr>
        <p:txBody>
          <a:bodyPr wrap="none" rtlCol="0">
            <a:spAutoFit/>
          </a:bodyPr>
          <a:lstStyle/>
          <a:p>
            <a:r>
              <a:rPr lang="en-US" dirty="0" smtClean="0"/>
              <a:t>24.5 ml</a:t>
            </a:r>
            <a:endParaRPr lang="en-US" dirty="0"/>
          </a:p>
        </p:txBody>
      </p:sp>
    </p:spTree>
    <p:extLst>
      <p:ext uri="{BB962C8B-B14F-4D97-AF65-F5344CB8AC3E}">
        <p14:creationId xmlns:p14="http://schemas.microsoft.com/office/powerpoint/2010/main" val="33449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Calorimetry: Testing fuel energy density</a:t>
            </a:r>
            <a:endParaRPr lang="en-US" dirty="0"/>
          </a:p>
        </p:txBody>
      </p:sp>
      <p:pic>
        <p:nvPicPr>
          <p:cNvPr id="4" name="Content Placeholder 3"/>
          <p:cNvPicPr>
            <a:picLocks noGrp="1" noChangeAspect="1"/>
          </p:cNvPicPr>
          <p:nvPr>
            <p:ph idx="1"/>
          </p:nvPr>
        </p:nvPicPr>
        <p:blipFill>
          <a:blip r:embed="rId2"/>
          <a:stretch>
            <a:fillRect/>
          </a:stretch>
        </p:blipFill>
        <p:spPr>
          <a:xfrm>
            <a:off x="7894868" y="1558995"/>
            <a:ext cx="2633796" cy="3734487"/>
          </a:xfrm>
          <a:prstGeom prst="rect">
            <a:avLst/>
          </a:prstGeom>
        </p:spPr>
      </p:pic>
      <p:sp>
        <p:nvSpPr>
          <p:cNvPr id="7" name="TextBox 6"/>
          <p:cNvSpPr txBox="1"/>
          <p:nvPr/>
        </p:nvSpPr>
        <p:spPr>
          <a:xfrm>
            <a:off x="716230" y="1841863"/>
            <a:ext cx="6481405" cy="1938992"/>
          </a:xfrm>
          <a:prstGeom prst="rect">
            <a:avLst/>
          </a:prstGeom>
          <a:noFill/>
        </p:spPr>
        <p:txBody>
          <a:bodyPr wrap="square" rtlCol="0">
            <a:spAutoFit/>
          </a:bodyPr>
          <a:lstStyle/>
          <a:p>
            <a:pPr lvl="0"/>
            <a:r>
              <a:rPr lang="en-US" sz="2400" dirty="0" smtClean="0"/>
              <a:t>1. Mass </a:t>
            </a:r>
            <a:r>
              <a:rPr lang="en-US" sz="2400" dirty="0"/>
              <a:t>an empty. clean soda can. </a:t>
            </a:r>
          </a:p>
          <a:p>
            <a:pPr lvl="0"/>
            <a:r>
              <a:rPr lang="en-US" sz="2400" dirty="0" smtClean="0"/>
              <a:t>2. Using </a:t>
            </a:r>
            <a:r>
              <a:rPr lang="en-US" sz="2400" dirty="0"/>
              <a:t>a graduated cylinder. measure and add </a:t>
            </a:r>
            <a:endParaRPr lang="en-US" sz="2400" dirty="0" smtClean="0"/>
          </a:p>
          <a:p>
            <a:pPr lvl="0"/>
            <a:r>
              <a:rPr lang="en-US" sz="2400" dirty="0"/>
              <a:t> </a:t>
            </a:r>
            <a:r>
              <a:rPr lang="en-US" sz="2400" dirty="0" smtClean="0"/>
              <a:t>    100.0 </a:t>
            </a:r>
            <a:r>
              <a:rPr lang="en-US" sz="2400" dirty="0"/>
              <a:t>mL of water to the soda can</a:t>
            </a:r>
            <a:r>
              <a:rPr lang="en-US" sz="2400" dirty="0" smtClean="0"/>
              <a:t>.</a:t>
            </a:r>
          </a:p>
          <a:p>
            <a:pPr lvl="0"/>
            <a:r>
              <a:rPr lang="en-US" sz="2400" dirty="0" smtClean="0"/>
              <a:t>3. Measure </a:t>
            </a:r>
            <a:r>
              <a:rPr lang="en-US" sz="2400" dirty="0"/>
              <a:t>and record the mass of the water</a:t>
            </a:r>
          </a:p>
          <a:p>
            <a:endParaRPr lang="en-US" sz="2400" dirty="0"/>
          </a:p>
        </p:txBody>
      </p:sp>
    </p:spTree>
    <p:extLst>
      <p:ext uri="{BB962C8B-B14F-4D97-AF65-F5344CB8AC3E}">
        <p14:creationId xmlns:p14="http://schemas.microsoft.com/office/powerpoint/2010/main" val="3926676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36237"/>
          <a:stretch/>
        </p:blipFill>
        <p:spPr>
          <a:xfrm>
            <a:off x="1771808" y="574765"/>
            <a:ext cx="8443346" cy="5363967"/>
          </a:xfrm>
          <a:prstGeom prst="rect">
            <a:avLst/>
          </a:prstGeom>
        </p:spPr>
      </p:pic>
      <p:sp>
        <p:nvSpPr>
          <p:cNvPr id="5" name="TextBox 4"/>
          <p:cNvSpPr txBox="1"/>
          <p:nvPr/>
        </p:nvSpPr>
        <p:spPr>
          <a:xfrm>
            <a:off x="4434932" y="1440472"/>
            <a:ext cx="872355" cy="369332"/>
          </a:xfrm>
          <a:prstGeom prst="rect">
            <a:avLst/>
          </a:prstGeom>
          <a:noFill/>
        </p:spPr>
        <p:txBody>
          <a:bodyPr wrap="none" rtlCol="0">
            <a:spAutoFit/>
          </a:bodyPr>
          <a:lstStyle/>
          <a:p>
            <a:r>
              <a:rPr lang="en-US" dirty="0" smtClean="0"/>
              <a:t>14.65 g</a:t>
            </a:r>
            <a:endParaRPr lang="en-US" dirty="0"/>
          </a:p>
        </p:txBody>
      </p:sp>
    </p:spTree>
    <p:extLst>
      <p:ext uri="{BB962C8B-B14F-4D97-AF65-F5344CB8AC3E}">
        <p14:creationId xmlns:p14="http://schemas.microsoft.com/office/powerpoint/2010/main" val="3695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Calorimetry: Testing fuel energy density</a:t>
            </a:r>
            <a:endParaRPr lang="en-US" dirty="0"/>
          </a:p>
        </p:txBody>
      </p:sp>
      <p:pic>
        <p:nvPicPr>
          <p:cNvPr id="4" name="Content Placeholder 3"/>
          <p:cNvPicPr>
            <a:picLocks noGrp="1" noChangeAspect="1"/>
          </p:cNvPicPr>
          <p:nvPr>
            <p:ph idx="1"/>
          </p:nvPr>
        </p:nvPicPr>
        <p:blipFill>
          <a:blip r:embed="rId2"/>
          <a:stretch>
            <a:fillRect/>
          </a:stretch>
        </p:blipFill>
        <p:spPr>
          <a:xfrm>
            <a:off x="7894868" y="1558995"/>
            <a:ext cx="2633796" cy="3734487"/>
          </a:xfrm>
          <a:prstGeom prst="rect">
            <a:avLst/>
          </a:prstGeom>
        </p:spPr>
      </p:pic>
      <p:sp>
        <p:nvSpPr>
          <p:cNvPr id="7" name="TextBox 6"/>
          <p:cNvSpPr txBox="1"/>
          <p:nvPr/>
        </p:nvSpPr>
        <p:spPr>
          <a:xfrm>
            <a:off x="716230" y="1841863"/>
            <a:ext cx="6781850" cy="3785652"/>
          </a:xfrm>
          <a:prstGeom prst="rect">
            <a:avLst/>
          </a:prstGeom>
          <a:noFill/>
        </p:spPr>
        <p:txBody>
          <a:bodyPr wrap="square" rtlCol="0">
            <a:spAutoFit/>
          </a:bodyPr>
          <a:lstStyle/>
          <a:p>
            <a:pPr lvl="0"/>
            <a:r>
              <a:rPr lang="en-US" sz="2400" dirty="0" smtClean="0"/>
              <a:t>4. Pour </a:t>
            </a:r>
            <a:r>
              <a:rPr lang="en-US" sz="2400" dirty="0"/>
              <a:t>the sample of ethanol used to calculate density into a clean evaporating dish. Record the volume. </a:t>
            </a:r>
          </a:p>
          <a:p>
            <a:pPr lvl="0"/>
            <a:r>
              <a:rPr lang="en-US" sz="2400" dirty="0" smtClean="0"/>
              <a:t>5. Place </a:t>
            </a:r>
            <a:r>
              <a:rPr lang="en-US" sz="2400" dirty="0"/>
              <a:t>the evaporating dish on the base of a support stand. </a:t>
            </a:r>
          </a:p>
          <a:p>
            <a:r>
              <a:rPr lang="en-US" sz="2400" dirty="0" smtClean="0"/>
              <a:t>6. Bend </a:t>
            </a:r>
            <a:r>
              <a:rPr lang="en-US" sz="2400" dirty="0"/>
              <a:t>the tab on the soda can and slide a glass stirring rod through the hole. Suspend the can on a support stand using a metal ring (see Figure 2). </a:t>
            </a:r>
            <a:r>
              <a:rPr lang="en-US" sz="2400" dirty="0" smtClean="0"/>
              <a:t>Adjust </a:t>
            </a:r>
            <a:r>
              <a:rPr lang="en-US" sz="2400" dirty="0"/>
              <a:t>the height of the can so that it is about 2.5 cm above the evaporating dish. </a:t>
            </a:r>
          </a:p>
        </p:txBody>
      </p:sp>
    </p:spTree>
    <p:extLst>
      <p:ext uri="{BB962C8B-B14F-4D97-AF65-F5344CB8AC3E}">
        <p14:creationId xmlns:p14="http://schemas.microsoft.com/office/powerpoint/2010/main" val="2762625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36237"/>
          <a:stretch/>
        </p:blipFill>
        <p:spPr>
          <a:xfrm>
            <a:off x="1771808" y="574765"/>
            <a:ext cx="8443346" cy="5363967"/>
          </a:xfrm>
          <a:prstGeom prst="rect">
            <a:avLst/>
          </a:prstGeom>
        </p:spPr>
      </p:pic>
      <p:sp>
        <p:nvSpPr>
          <p:cNvPr id="5" name="TextBox 4"/>
          <p:cNvSpPr txBox="1"/>
          <p:nvPr/>
        </p:nvSpPr>
        <p:spPr>
          <a:xfrm>
            <a:off x="4434932" y="1440472"/>
            <a:ext cx="872355" cy="369332"/>
          </a:xfrm>
          <a:prstGeom prst="rect">
            <a:avLst/>
          </a:prstGeom>
          <a:noFill/>
        </p:spPr>
        <p:txBody>
          <a:bodyPr wrap="none" rtlCol="0">
            <a:spAutoFit/>
          </a:bodyPr>
          <a:lstStyle/>
          <a:p>
            <a:r>
              <a:rPr lang="en-US" dirty="0" smtClean="0"/>
              <a:t>14.65 g</a:t>
            </a:r>
            <a:endParaRPr lang="en-US" dirty="0"/>
          </a:p>
        </p:txBody>
      </p:sp>
      <p:sp>
        <p:nvSpPr>
          <p:cNvPr id="6" name="TextBox 5"/>
          <p:cNvSpPr txBox="1"/>
          <p:nvPr/>
        </p:nvSpPr>
        <p:spPr>
          <a:xfrm>
            <a:off x="4376422" y="2019444"/>
            <a:ext cx="989373" cy="369332"/>
          </a:xfrm>
          <a:prstGeom prst="rect">
            <a:avLst/>
          </a:prstGeom>
          <a:noFill/>
        </p:spPr>
        <p:txBody>
          <a:bodyPr wrap="none" rtlCol="0">
            <a:spAutoFit/>
          </a:bodyPr>
          <a:lstStyle/>
          <a:p>
            <a:r>
              <a:rPr lang="en-US" dirty="0" smtClean="0"/>
              <a:t>111.32 g</a:t>
            </a:r>
            <a:endParaRPr lang="en-US" dirty="0"/>
          </a:p>
        </p:txBody>
      </p:sp>
      <p:sp>
        <p:nvSpPr>
          <p:cNvPr id="7" name="TextBox 6"/>
          <p:cNvSpPr txBox="1"/>
          <p:nvPr/>
        </p:nvSpPr>
        <p:spPr>
          <a:xfrm>
            <a:off x="4493440" y="2766951"/>
            <a:ext cx="872355" cy="369332"/>
          </a:xfrm>
          <a:prstGeom prst="rect">
            <a:avLst/>
          </a:prstGeom>
          <a:noFill/>
        </p:spPr>
        <p:txBody>
          <a:bodyPr wrap="none" rtlCol="0">
            <a:spAutoFit/>
          </a:bodyPr>
          <a:lstStyle/>
          <a:p>
            <a:r>
              <a:rPr lang="en-US" dirty="0" smtClean="0"/>
              <a:t>96.67 g</a:t>
            </a:r>
            <a:endParaRPr lang="en-US" dirty="0"/>
          </a:p>
        </p:txBody>
      </p:sp>
    </p:spTree>
    <p:extLst>
      <p:ext uri="{BB962C8B-B14F-4D97-AF65-F5344CB8AC3E}">
        <p14:creationId xmlns:p14="http://schemas.microsoft.com/office/powerpoint/2010/main" val="31918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Calorimetry: Testing fuel energy density</a:t>
            </a:r>
            <a:endParaRPr lang="en-US" dirty="0"/>
          </a:p>
        </p:txBody>
      </p:sp>
      <p:pic>
        <p:nvPicPr>
          <p:cNvPr id="4" name="Content Placeholder 3"/>
          <p:cNvPicPr>
            <a:picLocks noGrp="1" noChangeAspect="1"/>
          </p:cNvPicPr>
          <p:nvPr>
            <p:ph idx="1"/>
          </p:nvPr>
        </p:nvPicPr>
        <p:blipFill>
          <a:blip r:embed="rId2"/>
          <a:stretch>
            <a:fillRect/>
          </a:stretch>
        </p:blipFill>
        <p:spPr>
          <a:xfrm>
            <a:off x="7894868" y="1558995"/>
            <a:ext cx="2633796" cy="3734487"/>
          </a:xfrm>
          <a:prstGeom prst="rect">
            <a:avLst/>
          </a:prstGeom>
        </p:spPr>
      </p:pic>
      <p:sp>
        <p:nvSpPr>
          <p:cNvPr id="7" name="TextBox 6"/>
          <p:cNvSpPr txBox="1"/>
          <p:nvPr/>
        </p:nvSpPr>
        <p:spPr>
          <a:xfrm>
            <a:off x="716230" y="1841863"/>
            <a:ext cx="6781850" cy="2308324"/>
          </a:xfrm>
          <a:prstGeom prst="rect">
            <a:avLst/>
          </a:prstGeom>
          <a:noFill/>
        </p:spPr>
        <p:txBody>
          <a:bodyPr wrap="square" rtlCol="0">
            <a:spAutoFit/>
          </a:bodyPr>
          <a:lstStyle/>
          <a:p>
            <a:pPr lvl="0"/>
            <a:r>
              <a:rPr lang="en-US" sz="2400" dirty="0" smtClean="0"/>
              <a:t>7. Insert </a:t>
            </a:r>
            <a:r>
              <a:rPr lang="en-US" sz="2400" dirty="0"/>
              <a:t>a thermometer into the can. Measure and record the initial temperature of the water. </a:t>
            </a:r>
          </a:p>
          <a:p>
            <a:pPr lvl="0"/>
            <a:r>
              <a:rPr lang="en-US" sz="2400" dirty="0" smtClean="0"/>
              <a:t>8. Light </a:t>
            </a:r>
            <a:r>
              <a:rPr lang="en-US" sz="2400" dirty="0"/>
              <a:t>the ethanol sample and center it under the soda can. Allow the water to be heated until the ethanol stops burning. Record the maximum (final) temperature of the water in the can. </a:t>
            </a:r>
          </a:p>
        </p:txBody>
      </p:sp>
    </p:spTree>
    <p:extLst>
      <p:ext uri="{BB962C8B-B14F-4D97-AF65-F5344CB8AC3E}">
        <p14:creationId xmlns:p14="http://schemas.microsoft.com/office/powerpoint/2010/main" val="2680232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36237"/>
          <a:stretch/>
        </p:blipFill>
        <p:spPr>
          <a:xfrm>
            <a:off x="1771808" y="574765"/>
            <a:ext cx="8443346" cy="5363967"/>
          </a:xfrm>
          <a:prstGeom prst="rect">
            <a:avLst/>
          </a:prstGeom>
        </p:spPr>
      </p:pic>
      <p:sp>
        <p:nvSpPr>
          <p:cNvPr id="5" name="TextBox 4"/>
          <p:cNvSpPr txBox="1"/>
          <p:nvPr/>
        </p:nvSpPr>
        <p:spPr>
          <a:xfrm>
            <a:off x="4434932" y="1440472"/>
            <a:ext cx="872355" cy="369332"/>
          </a:xfrm>
          <a:prstGeom prst="rect">
            <a:avLst/>
          </a:prstGeom>
          <a:noFill/>
        </p:spPr>
        <p:txBody>
          <a:bodyPr wrap="none" rtlCol="0">
            <a:spAutoFit/>
          </a:bodyPr>
          <a:lstStyle/>
          <a:p>
            <a:r>
              <a:rPr lang="en-US" dirty="0" smtClean="0"/>
              <a:t>14.65 g</a:t>
            </a:r>
            <a:endParaRPr lang="en-US" dirty="0"/>
          </a:p>
        </p:txBody>
      </p:sp>
      <p:sp>
        <p:nvSpPr>
          <p:cNvPr id="6" name="TextBox 5"/>
          <p:cNvSpPr txBox="1"/>
          <p:nvPr/>
        </p:nvSpPr>
        <p:spPr>
          <a:xfrm>
            <a:off x="4376422" y="2019444"/>
            <a:ext cx="989373" cy="369332"/>
          </a:xfrm>
          <a:prstGeom prst="rect">
            <a:avLst/>
          </a:prstGeom>
          <a:noFill/>
        </p:spPr>
        <p:txBody>
          <a:bodyPr wrap="none" rtlCol="0">
            <a:spAutoFit/>
          </a:bodyPr>
          <a:lstStyle/>
          <a:p>
            <a:r>
              <a:rPr lang="en-US" dirty="0" smtClean="0"/>
              <a:t>111.32 g</a:t>
            </a:r>
            <a:endParaRPr lang="en-US" dirty="0"/>
          </a:p>
        </p:txBody>
      </p:sp>
      <p:sp>
        <p:nvSpPr>
          <p:cNvPr id="7" name="TextBox 6"/>
          <p:cNvSpPr txBox="1"/>
          <p:nvPr/>
        </p:nvSpPr>
        <p:spPr>
          <a:xfrm>
            <a:off x="4493440" y="2766951"/>
            <a:ext cx="872355" cy="369332"/>
          </a:xfrm>
          <a:prstGeom prst="rect">
            <a:avLst/>
          </a:prstGeom>
          <a:noFill/>
        </p:spPr>
        <p:txBody>
          <a:bodyPr wrap="none" rtlCol="0">
            <a:spAutoFit/>
          </a:bodyPr>
          <a:lstStyle/>
          <a:p>
            <a:r>
              <a:rPr lang="en-US" dirty="0" smtClean="0"/>
              <a:t>96.67 g</a:t>
            </a:r>
            <a:endParaRPr lang="en-US" dirty="0"/>
          </a:p>
        </p:txBody>
      </p:sp>
      <p:sp>
        <p:nvSpPr>
          <p:cNvPr id="8" name="TextBox 7"/>
          <p:cNvSpPr txBox="1"/>
          <p:nvPr/>
        </p:nvSpPr>
        <p:spPr>
          <a:xfrm>
            <a:off x="4493440" y="3420668"/>
            <a:ext cx="883575" cy="369332"/>
          </a:xfrm>
          <a:prstGeom prst="rect">
            <a:avLst/>
          </a:prstGeom>
          <a:noFill/>
        </p:spPr>
        <p:txBody>
          <a:bodyPr wrap="none" rtlCol="0">
            <a:spAutoFit/>
          </a:bodyPr>
          <a:lstStyle/>
          <a:p>
            <a:r>
              <a:rPr lang="en-US" dirty="0"/>
              <a:t>9.45 </a:t>
            </a:r>
            <a:r>
              <a:rPr lang="en-US" dirty="0" smtClean="0"/>
              <a:t>ml</a:t>
            </a:r>
            <a:endParaRPr lang="en-US" dirty="0"/>
          </a:p>
        </p:txBody>
      </p:sp>
      <p:sp>
        <p:nvSpPr>
          <p:cNvPr id="9" name="TextBox 8"/>
          <p:cNvSpPr txBox="1"/>
          <p:nvPr/>
        </p:nvSpPr>
        <p:spPr>
          <a:xfrm>
            <a:off x="4596032" y="4015543"/>
            <a:ext cx="769763" cy="369332"/>
          </a:xfrm>
          <a:prstGeom prst="rect">
            <a:avLst/>
          </a:prstGeom>
          <a:noFill/>
        </p:spPr>
        <p:txBody>
          <a:bodyPr wrap="none" rtlCol="0">
            <a:spAutoFit/>
          </a:bodyPr>
          <a:lstStyle/>
          <a:p>
            <a:r>
              <a:rPr lang="en-US" dirty="0" smtClean="0"/>
              <a:t>21.2 C</a:t>
            </a:r>
            <a:endParaRPr lang="en-US" dirty="0"/>
          </a:p>
        </p:txBody>
      </p:sp>
      <p:sp>
        <p:nvSpPr>
          <p:cNvPr id="10" name="TextBox 9"/>
          <p:cNvSpPr txBox="1"/>
          <p:nvPr/>
        </p:nvSpPr>
        <p:spPr>
          <a:xfrm>
            <a:off x="4624082" y="4679700"/>
            <a:ext cx="769763" cy="369332"/>
          </a:xfrm>
          <a:prstGeom prst="rect">
            <a:avLst/>
          </a:prstGeom>
          <a:noFill/>
        </p:spPr>
        <p:txBody>
          <a:bodyPr wrap="none" rtlCol="0">
            <a:spAutoFit/>
          </a:bodyPr>
          <a:lstStyle/>
          <a:p>
            <a:r>
              <a:rPr lang="en-US" dirty="0" smtClean="0"/>
              <a:t>68.4 C</a:t>
            </a:r>
            <a:endParaRPr lang="en-US" dirty="0"/>
          </a:p>
        </p:txBody>
      </p:sp>
      <p:sp>
        <p:nvSpPr>
          <p:cNvPr id="11" name="TextBox 10"/>
          <p:cNvSpPr txBox="1"/>
          <p:nvPr/>
        </p:nvSpPr>
        <p:spPr>
          <a:xfrm>
            <a:off x="4624082" y="5343857"/>
            <a:ext cx="769763" cy="369332"/>
          </a:xfrm>
          <a:prstGeom prst="rect">
            <a:avLst/>
          </a:prstGeom>
          <a:noFill/>
        </p:spPr>
        <p:txBody>
          <a:bodyPr wrap="none" rtlCol="0">
            <a:spAutoFit/>
          </a:bodyPr>
          <a:lstStyle/>
          <a:p>
            <a:r>
              <a:rPr lang="en-US" dirty="0" smtClean="0"/>
              <a:t>47.2 C</a:t>
            </a:r>
            <a:endParaRPr lang="en-US" dirty="0"/>
          </a:p>
        </p:txBody>
      </p:sp>
    </p:spTree>
    <p:extLst>
      <p:ext uri="{BB962C8B-B14F-4D97-AF65-F5344CB8AC3E}">
        <p14:creationId xmlns:p14="http://schemas.microsoft.com/office/powerpoint/2010/main" val="1047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36237"/>
          <a:stretch/>
        </p:blipFill>
        <p:spPr>
          <a:xfrm>
            <a:off x="1771808" y="574765"/>
            <a:ext cx="8443346" cy="5363967"/>
          </a:xfrm>
          <a:prstGeom prst="rect">
            <a:avLst/>
          </a:prstGeom>
        </p:spPr>
      </p:pic>
      <p:sp>
        <p:nvSpPr>
          <p:cNvPr id="5" name="TextBox 4"/>
          <p:cNvSpPr txBox="1"/>
          <p:nvPr/>
        </p:nvSpPr>
        <p:spPr>
          <a:xfrm>
            <a:off x="4434932" y="1440472"/>
            <a:ext cx="872355" cy="369332"/>
          </a:xfrm>
          <a:prstGeom prst="rect">
            <a:avLst/>
          </a:prstGeom>
          <a:noFill/>
        </p:spPr>
        <p:txBody>
          <a:bodyPr wrap="none" rtlCol="0">
            <a:spAutoFit/>
          </a:bodyPr>
          <a:lstStyle/>
          <a:p>
            <a:r>
              <a:rPr lang="en-US" dirty="0" smtClean="0"/>
              <a:t>14.65 g</a:t>
            </a:r>
            <a:endParaRPr lang="en-US" dirty="0"/>
          </a:p>
        </p:txBody>
      </p:sp>
      <p:sp>
        <p:nvSpPr>
          <p:cNvPr id="6" name="TextBox 5"/>
          <p:cNvSpPr txBox="1"/>
          <p:nvPr/>
        </p:nvSpPr>
        <p:spPr>
          <a:xfrm>
            <a:off x="4376422" y="2019444"/>
            <a:ext cx="989373" cy="369332"/>
          </a:xfrm>
          <a:prstGeom prst="rect">
            <a:avLst/>
          </a:prstGeom>
          <a:noFill/>
        </p:spPr>
        <p:txBody>
          <a:bodyPr wrap="none" rtlCol="0">
            <a:spAutoFit/>
          </a:bodyPr>
          <a:lstStyle/>
          <a:p>
            <a:r>
              <a:rPr lang="en-US" dirty="0" smtClean="0"/>
              <a:t>111.32 g</a:t>
            </a:r>
            <a:endParaRPr lang="en-US" dirty="0"/>
          </a:p>
        </p:txBody>
      </p:sp>
      <p:sp>
        <p:nvSpPr>
          <p:cNvPr id="7" name="TextBox 6"/>
          <p:cNvSpPr txBox="1"/>
          <p:nvPr/>
        </p:nvSpPr>
        <p:spPr>
          <a:xfrm>
            <a:off x="4493440" y="2766951"/>
            <a:ext cx="872355" cy="369332"/>
          </a:xfrm>
          <a:prstGeom prst="rect">
            <a:avLst/>
          </a:prstGeom>
          <a:noFill/>
        </p:spPr>
        <p:txBody>
          <a:bodyPr wrap="none" rtlCol="0">
            <a:spAutoFit/>
          </a:bodyPr>
          <a:lstStyle/>
          <a:p>
            <a:r>
              <a:rPr lang="en-US" dirty="0" smtClean="0"/>
              <a:t>96.67 g</a:t>
            </a:r>
            <a:endParaRPr lang="en-US" dirty="0"/>
          </a:p>
        </p:txBody>
      </p:sp>
      <p:sp>
        <p:nvSpPr>
          <p:cNvPr id="8" name="TextBox 7"/>
          <p:cNvSpPr txBox="1"/>
          <p:nvPr/>
        </p:nvSpPr>
        <p:spPr>
          <a:xfrm>
            <a:off x="4493440" y="3420668"/>
            <a:ext cx="883575" cy="369332"/>
          </a:xfrm>
          <a:prstGeom prst="rect">
            <a:avLst/>
          </a:prstGeom>
          <a:noFill/>
        </p:spPr>
        <p:txBody>
          <a:bodyPr wrap="none" rtlCol="0">
            <a:spAutoFit/>
          </a:bodyPr>
          <a:lstStyle/>
          <a:p>
            <a:r>
              <a:rPr lang="en-US" dirty="0"/>
              <a:t>9.45 </a:t>
            </a:r>
            <a:r>
              <a:rPr lang="en-US" dirty="0" smtClean="0"/>
              <a:t>ml</a:t>
            </a:r>
            <a:endParaRPr lang="en-US" dirty="0"/>
          </a:p>
        </p:txBody>
      </p:sp>
      <p:sp>
        <p:nvSpPr>
          <p:cNvPr id="9" name="TextBox 8"/>
          <p:cNvSpPr txBox="1"/>
          <p:nvPr/>
        </p:nvSpPr>
        <p:spPr>
          <a:xfrm>
            <a:off x="4596032" y="4015543"/>
            <a:ext cx="769763" cy="369332"/>
          </a:xfrm>
          <a:prstGeom prst="rect">
            <a:avLst/>
          </a:prstGeom>
          <a:noFill/>
        </p:spPr>
        <p:txBody>
          <a:bodyPr wrap="none" rtlCol="0">
            <a:spAutoFit/>
          </a:bodyPr>
          <a:lstStyle/>
          <a:p>
            <a:r>
              <a:rPr lang="en-US" dirty="0" smtClean="0"/>
              <a:t>21.2 C</a:t>
            </a:r>
            <a:endParaRPr lang="en-US" dirty="0"/>
          </a:p>
        </p:txBody>
      </p:sp>
      <p:sp>
        <p:nvSpPr>
          <p:cNvPr id="10" name="TextBox 9"/>
          <p:cNvSpPr txBox="1"/>
          <p:nvPr/>
        </p:nvSpPr>
        <p:spPr>
          <a:xfrm>
            <a:off x="4624082" y="4679700"/>
            <a:ext cx="769763" cy="369332"/>
          </a:xfrm>
          <a:prstGeom prst="rect">
            <a:avLst/>
          </a:prstGeom>
          <a:noFill/>
        </p:spPr>
        <p:txBody>
          <a:bodyPr wrap="none" rtlCol="0">
            <a:spAutoFit/>
          </a:bodyPr>
          <a:lstStyle/>
          <a:p>
            <a:r>
              <a:rPr lang="en-US" dirty="0" smtClean="0"/>
              <a:t>68.4 C</a:t>
            </a:r>
            <a:endParaRPr lang="en-US" dirty="0"/>
          </a:p>
        </p:txBody>
      </p:sp>
      <p:sp>
        <p:nvSpPr>
          <p:cNvPr id="11" name="TextBox 10"/>
          <p:cNvSpPr txBox="1"/>
          <p:nvPr/>
        </p:nvSpPr>
        <p:spPr>
          <a:xfrm>
            <a:off x="4624082" y="5343857"/>
            <a:ext cx="769763" cy="369332"/>
          </a:xfrm>
          <a:prstGeom prst="rect">
            <a:avLst/>
          </a:prstGeom>
          <a:noFill/>
        </p:spPr>
        <p:txBody>
          <a:bodyPr wrap="none" rtlCol="0">
            <a:spAutoFit/>
          </a:bodyPr>
          <a:lstStyle/>
          <a:p>
            <a:r>
              <a:rPr lang="en-US" dirty="0" smtClean="0"/>
              <a:t>47.2 C</a:t>
            </a:r>
            <a:endParaRPr lang="en-US" dirty="0"/>
          </a:p>
        </p:txBody>
      </p:sp>
    </p:spTree>
    <p:extLst>
      <p:ext uri="{BB962C8B-B14F-4D97-AF65-F5344CB8AC3E}">
        <p14:creationId xmlns:p14="http://schemas.microsoft.com/office/powerpoint/2010/main" val="110227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838200" y="1690688"/>
            <a:ext cx="10515600" cy="4486275"/>
          </a:xfrm>
        </p:spPr>
        <p:txBody>
          <a:bodyPr>
            <a:normAutofit/>
          </a:bodyPr>
          <a:lstStyle/>
          <a:p>
            <a:pPr lvl="0"/>
            <a:r>
              <a:rPr lang="en-US" dirty="0" smtClean="0"/>
              <a:t>Determine </a:t>
            </a:r>
            <a:r>
              <a:rPr lang="en-US" dirty="0"/>
              <a:t>the percent ethanol in the distillate sample. </a:t>
            </a:r>
          </a:p>
          <a:p>
            <a:pPr lvl="0"/>
            <a:r>
              <a:rPr lang="en-US" dirty="0"/>
              <a:t>Determine the total volume of ethanol collected.</a:t>
            </a:r>
          </a:p>
          <a:p>
            <a:pPr lvl="0"/>
            <a:r>
              <a:rPr lang="en-US" dirty="0"/>
              <a:t>Determine the energy density of student’s distillate samples. </a:t>
            </a:r>
          </a:p>
        </p:txBody>
      </p:sp>
    </p:spTree>
    <p:extLst>
      <p:ext uri="{BB962C8B-B14F-4D97-AF65-F5344CB8AC3E}">
        <p14:creationId xmlns:p14="http://schemas.microsoft.com/office/powerpoint/2010/main" val="2298918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joules of energy</a:t>
            </a:r>
            <a:endParaRPr lang="en-US" dirty="0"/>
          </a:p>
        </p:txBody>
      </p:sp>
      <p:sp>
        <p:nvSpPr>
          <p:cNvPr id="3" name="Content Placeholder 2"/>
          <p:cNvSpPr>
            <a:spLocks noGrp="1"/>
          </p:cNvSpPr>
          <p:nvPr>
            <p:ph idx="1"/>
          </p:nvPr>
        </p:nvSpPr>
        <p:spPr>
          <a:xfrm>
            <a:off x="6324600" y="1825625"/>
            <a:ext cx="5867400" cy="4351338"/>
          </a:xfrm>
        </p:spPr>
        <p:txBody>
          <a:bodyPr/>
          <a:lstStyle/>
          <a:p>
            <a:r>
              <a:rPr lang="en-US" dirty="0"/>
              <a:t>Q = Energy in Joules</a:t>
            </a:r>
          </a:p>
          <a:p>
            <a:r>
              <a:rPr lang="en-US" dirty="0"/>
              <a:t>Q = </a:t>
            </a:r>
            <a:r>
              <a:rPr lang="en-US" dirty="0" err="1"/>
              <a:t>mc</a:t>
            </a:r>
            <a:r>
              <a:rPr lang="en-US" dirty="0" err="1">
                <a:latin typeface="Symbol" panose="05050102010706020507" pitchFamily="18" charset="2"/>
              </a:rPr>
              <a:t>D</a:t>
            </a:r>
            <a:r>
              <a:rPr lang="en-US" dirty="0" err="1"/>
              <a:t>t</a:t>
            </a:r>
            <a:endParaRPr lang="en-US" dirty="0"/>
          </a:p>
          <a:p>
            <a:r>
              <a:rPr lang="en-US" dirty="0"/>
              <a:t>c = 4.18 J/°</a:t>
            </a:r>
            <a:r>
              <a:rPr lang="en-US" dirty="0" err="1" smtClean="0"/>
              <a:t>C·g</a:t>
            </a:r>
            <a:endParaRPr lang="en-US" dirty="0" smtClean="0"/>
          </a:p>
          <a:p>
            <a:r>
              <a:rPr lang="en-US" dirty="0"/>
              <a:t>Q = </a:t>
            </a:r>
            <a:r>
              <a:rPr lang="en-US" dirty="0" smtClean="0"/>
              <a:t>(96.67g) </a:t>
            </a:r>
            <a:r>
              <a:rPr lang="en-US" dirty="0" err="1" smtClean="0"/>
              <a:t>c</a:t>
            </a:r>
            <a:r>
              <a:rPr lang="en-US" dirty="0" err="1" smtClean="0">
                <a:latin typeface="Symbol" panose="05050102010706020507" pitchFamily="18" charset="2"/>
              </a:rPr>
              <a:t>D</a:t>
            </a:r>
            <a:r>
              <a:rPr lang="en-US" dirty="0" err="1" smtClean="0"/>
              <a:t>t</a:t>
            </a:r>
            <a:endParaRPr lang="en-US" dirty="0" smtClean="0"/>
          </a:p>
          <a:p>
            <a:r>
              <a:rPr lang="en-US" dirty="0"/>
              <a:t>Q = (</a:t>
            </a:r>
            <a:r>
              <a:rPr lang="en-US" dirty="0" smtClean="0"/>
              <a:t>96.67g) c (</a:t>
            </a:r>
            <a:r>
              <a:rPr lang="en-US" dirty="0" smtClean="0">
                <a:latin typeface="Avenir Light"/>
              </a:rPr>
              <a:t>47.2C)</a:t>
            </a:r>
          </a:p>
          <a:p>
            <a:r>
              <a:rPr lang="en-US" dirty="0"/>
              <a:t>Q = (96.67g</a:t>
            </a:r>
            <a:r>
              <a:rPr lang="en-US" dirty="0" smtClean="0"/>
              <a:t>)</a:t>
            </a:r>
            <a:r>
              <a:rPr lang="en-US" dirty="0"/>
              <a:t> 4.18 J/°</a:t>
            </a:r>
            <a:r>
              <a:rPr lang="en-US" dirty="0" err="1" smtClean="0"/>
              <a:t>C·g</a:t>
            </a:r>
            <a:r>
              <a:rPr lang="en-US" dirty="0" smtClean="0"/>
              <a:t> (</a:t>
            </a:r>
            <a:r>
              <a:rPr lang="en-US" dirty="0" smtClean="0">
                <a:latin typeface="Avenir Light"/>
              </a:rPr>
              <a:t>47.2C)</a:t>
            </a:r>
          </a:p>
          <a:p>
            <a:r>
              <a:rPr lang="en-US" dirty="0"/>
              <a:t>Q = </a:t>
            </a:r>
            <a:r>
              <a:rPr lang="en-US" dirty="0" smtClean="0">
                <a:latin typeface="Avenir Light"/>
              </a:rPr>
              <a:t>19,100 J</a:t>
            </a:r>
            <a:endParaRPr lang="en-US" dirty="0">
              <a:latin typeface="Avenir Light"/>
            </a:endParaRPr>
          </a:p>
          <a:p>
            <a:endParaRPr lang="en-US" dirty="0">
              <a:latin typeface="Avenir Light"/>
            </a:endParaRPr>
          </a:p>
          <a:p>
            <a:endParaRPr lang="en-US" dirty="0"/>
          </a:p>
          <a:p>
            <a:endParaRPr lang="en-US" dirty="0"/>
          </a:p>
          <a:p>
            <a:endParaRPr lang="en-US" dirty="0"/>
          </a:p>
        </p:txBody>
      </p:sp>
      <p:pic>
        <p:nvPicPr>
          <p:cNvPr id="4" name="Picture 3"/>
          <p:cNvPicPr>
            <a:picLocks noChangeAspect="1"/>
          </p:cNvPicPr>
          <p:nvPr/>
        </p:nvPicPr>
        <p:blipFill rotWithShape="1">
          <a:blip r:embed="rId2"/>
          <a:srcRect l="1" r="49353" b="36237"/>
          <a:stretch/>
        </p:blipFill>
        <p:spPr>
          <a:xfrm>
            <a:off x="1524158" y="1298665"/>
            <a:ext cx="4276295" cy="5363967"/>
          </a:xfrm>
          <a:prstGeom prst="rect">
            <a:avLst/>
          </a:prstGeom>
        </p:spPr>
      </p:pic>
      <p:sp>
        <p:nvSpPr>
          <p:cNvPr id="5" name="TextBox 4"/>
          <p:cNvSpPr txBox="1"/>
          <p:nvPr/>
        </p:nvSpPr>
        <p:spPr>
          <a:xfrm>
            <a:off x="4187282" y="2164372"/>
            <a:ext cx="872355" cy="369332"/>
          </a:xfrm>
          <a:prstGeom prst="rect">
            <a:avLst/>
          </a:prstGeom>
          <a:noFill/>
        </p:spPr>
        <p:txBody>
          <a:bodyPr wrap="none" rtlCol="0">
            <a:spAutoFit/>
          </a:bodyPr>
          <a:lstStyle/>
          <a:p>
            <a:r>
              <a:rPr lang="en-US" dirty="0" smtClean="0"/>
              <a:t>14.65 g</a:t>
            </a:r>
            <a:endParaRPr lang="en-US" dirty="0"/>
          </a:p>
        </p:txBody>
      </p:sp>
      <p:sp>
        <p:nvSpPr>
          <p:cNvPr id="6" name="TextBox 5"/>
          <p:cNvSpPr txBox="1"/>
          <p:nvPr/>
        </p:nvSpPr>
        <p:spPr>
          <a:xfrm>
            <a:off x="4128772" y="2743344"/>
            <a:ext cx="989373" cy="369332"/>
          </a:xfrm>
          <a:prstGeom prst="rect">
            <a:avLst/>
          </a:prstGeom>
          <a:noFill/>
        </p:spPr>
        <p:txBody>
          <a:bodyPr wrap="none" rtlCol="0">
            <a:spAutoFit/>
          </a:bodyPr>
          <a:lstStyle/>
          <a:p>
            <a:r>
              <a:rPr lang="en-US" dirty="0" smtClean="0"/>
              <a:t>111.32 g</a:t>
            </a:r>
            <a:endParaRPr lang="en-US" dirty="0"/>
          </a:p>
        </p:txBody>
      </p:sp>
      <p:sp>
        <p:nvSpPr>
          <p:cNvPr id="7" name="TextBox 6"/>
          <p:cNvSpPr txBox="1"/>
          <p:nvPr/>
        </p:nvSpPr>
        <p:spPr>
          <a:xfrm>
            <a:off x="4245790" y="3490851"/>
            <a:ext cx="872355" cy="369332"/>
          </a:xfrm>
          <a:prstGeom prst="rect">
            <a:avLst/>
          </a:prstGeom>
          <a:noFill/>
        </p:spPr>
        <p:txBody>
          <a:bodyPr wrap="none" rtlCol="0">
            <a:spAutoFit/>
          </a:bodyPr>
          <a:lstStyle/>
          <a:p>
            <a:r>
              <a:rPr lang="en-US" dirty="0" smtClean="0"/>
              <a:t>96.67 g</a:t>
            </a:r>
            <a:endParaRPr lang="en-US" dirty="0"/>
          </a:p>
        </p:txBody>
      </p:sp>
      <p:sp>
        <p:nvSpPr>
          <p:cNvPr id="8" name="TextBox 7"/>
          <p:cNvSpPr txBox="1"/>
          <p:nvPr/>
        </p:nvSpPr>
        <p:spPr>
          <a:xfrm>
            <a:off x="4245790" y="4144568"/>
            <a:ext cx="883575" cy="369332"/>
          </a:xfrm>
          <a:prstGeom prst="rect">
            <a:avLst/>
          </a:prstGeom>
          <a:noFill/>
        </p:spPr>
        <p:txBody>
          <a:bodyPr wrap="none" rtlCol="0">
            <a:spAutoFit/>
          </a:bodyPr>
          <a:lstStyle/>
          <a:p>
            <a:r>
              <a:rPr lang="en-US" dirty="0"/>
              <a:t>9.45 </a:t>
            </a:r>
            <a:r>
              <a:rPr lang="en-US" dirty="0" smtClean="0"/>
              <a:t>ml</a:t>
            </a:r>
            <a:endParaRPr lang="en-US" dirty="0"/>
          </a:p>
        </p:txBody>
      </p:sp>
      <p:sp>
        <p:nvSpPr>
          <p:cNvPr id="9" name="TextBox 8"/>
          <p:cNvSpPr txBox="1"/>
          <p:nvPr/>
        </p:nvSpPr>
        <p:spPr>
          <a:xfrm>
            <a:off x="4348382" y="4739443"/>
            <a:ext cx="769763" cy="369332"/>
          </a:xfrm>
          <a:prstGeom prst="rect">
            <a:avLst/>
          </a:prstGeom>
          <a:noFill/>
        </p:spPr>
        <p:txBody>
          <a:bodyPr wrap="none" rtlCol="0">
            <a:spAutoFit/>
          </a:bodyPr>
          <a:lstStyle/>
          <a:p>
            <a:r>
              <a:rPr lang="en-US" dirty="0" smtClean="0"/>
              <a:t>21.2 C</a:t>
            </a:r>
            <a:endParaRPr lang="en-US" dirty="0"/>
          </a:p>
        </p:txBody>
      </p:sp>
      <p:sp>
        <p:nvSpPr>
          <p:cNvPr id="10" name="TextBox 9"/>
          <p:cNvSpPr txBox="1"/>
          <p:nvPr/>
        </p:nvSpPr>
        <p:spPr>
          <a:xfrm>
            <a:off x="4376432" y="5403600"/>
            <a:ext cx="769763" cy="369332"/>
          </a:xfrm>
          <a:prstGeom prst="rect">
            <a:avLst/>
          </a:prstGeom>
          <a:noFill/>
        </p:spPr>
        <p:txBody>
          <a:bodyPr wrap="none" rtlCol="0">
            <a:spAutoFit/>
          </a:bodyPr>
          <a:lstStyle/>
          <a:p>
            <a:r>
              <a:rPr lang="en-US" dirty="0" smtClean="0"/>
              <a:t>68.4 C</a:t>
            </a:r>
            <a:endParaRPr lang="en-US" dirty="0"/>
          </a:p>
        </p:txBody>
      </p:sp>
      <p:sp>
        <p:nvSpPr>
          <p:cNvPr id="11" name="TextBox 10"/>
          <p:cNvSpPr txBox="1"/>
          <p:nvPr/>
        </p:nvSpPr>
        <p:spPr>
          <a:xfrm>
            <a:off x="4376432" y="6067757"/>
            <a:ext cx="769763" cy="369332"/>
          </a:xfrm>
          <a:prstGeom prst="rect">
            <a:avLst/>
          </a:prstGeom>
          <a:noFill/>
        </p:spPr>
        <p:txBody>
          <a:bodyPr wrap="none" rtlCol="0">
            <a:spAutoFit/>
          </a:bodyPr>
          <a:lstStyle/>
          <a:p>
            <a:r>
              <a:rPr lang="en-US" dirty="0" smtClean="0"/>
              <a:t>47.2 C</a:t>
            </a:r>
            <a:endParaRPr lang="en-US" dirty="0"/>
          </a:p>
        </p:txBody>
      </p:sp>
      <p:sp>
        <p:nvSpPr>
          <p:cNvPr id="13" name="Rectangle 12"/>
          <p:cNvSpPr/>
          <p:nvPr/>
        </p:nvSpPr>
        <p:spPr>
          <a:xfrm>
            <a:off x="3848100" y="3338218"/>
            <a:ext cx="1952353" cy="662281"/>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48099" y="5968936"/>
            <a:ext cx="1952353" cy="662281"/>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64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energy density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24600" y="1825625"/>
                <a:ext cx="5867400" cy="4351338"/>
              </a:xfrm>
            </p:spPr>
            <p:txBody>
              <a:bodyPr/>
              <a:lstStyle/>
              <a:p>
                <a:r>
                  <a:rPr lang="en-US" dirty="0" smtClean="0"/>
                  <a:t>Q </a:t>
                </a:r>
                <a:r>
                  <a:rPr lang="en-US" dirty="0"/>
                  <a:t>= </a:t>
                </a:r>
                <a:r>
                  <a:rPr lang="en-US" dirty="0" smtClean="0">
                    <a:latin typeface="Avenir Light"/>
                  </a:rPr>
                  <a:t>19,100 J of energy in 9.45 ml</a:t>
                </a:r>
              </a:p>
              <a:p>
                <a:r>
                  <a:rPr lang="en-US" dirty="0"/>
                  <a:t>Q = </a:t>
                </a:r>
                <a14:m>
                  <m:oMath xmlns:m="http://schemas.openxmlformats.org/officeDocument/2006/math">
                    <m:f>
                      <m:fPr>
                        <m:ctrlPr>
                          <a:rPr lang="en-US" i="1" smtClean="0">
                            <a:latin typeface="Cambria Math" panose="02040503050406030204" pitchFamily="18" charset="0"/>
                          </a:rPr>
                        </m:ctrlPr>
                      </m:fPr>
                      <m:num>
                        <m:r>
                          <m:rPr>
                            <m:nor/>
                          </m:rPr>
                          <a:rPr lang="en-US" dirty="0">
                            <a:latin typeface="Avenir Light"/>
                          </a:rPr>
                          <m:t>19,100</m:t>
                        </m:r>
                        <m:r>
                          <m:rPr>
                            <m:nor/>
                          </m:rPr>
                          <a:rPr lang="en-US" b="0" i="0" dirty="0" smtClean="0">
                            <a:latin typeface="Avenir Light"/>
                          </a:rPr>
                          <m:t> </m:t>
                        </m:r>
                        <m:r>
                          <m:rPr>
                            <m:nor/>
                          </m:rPr>
                          <a:rPr lang="en-US" dirty="0">
                            <a:latin typeface="Avenir Light"/>
                          </a:rPr>
                          <m:t>J</m:t>
                        </m:r>
                      </m:num>
                      <m:den>
                        <m:r>
                          <m:rPr>
                            <m:nor/>
                          </m:rPr>
                          <a:rPr lang="en-US" dirty="0">
                            <a:latin typeface="Avenir Light"/>
                          </a:rPr>
                          <m:t>9.45 </m:t>
                        </m:r>
                        <m:r>
                          <m:rPr>
                            <m:nor/>
                          </m:rPr>
                          <a:rPr lang="en-US" dirty="0">
                            <a:latin typeface="Avenir Light"/>
                          </a:rPr>
                          <m:t>ml</m:t>
                        </m:r>
                        <m:r>
                          <m:rPr>
                            <m:nor/>
                          </m:rPr>
                          <a:rPr lang="en-US" dirty="0">
                            <a:latin typeface="Avenir Light"/>
                          </a:rPr>
                          <m:t> </m:t>
                        </m:r>
                      </m:den>
                    </m:f>
                  </m:oMath>
                </a14:m>
                <a:endParaRPr lang="en-US" dirty="0" smtClean="0"/>
              </a:p>
              <a:p>
                <a:r>
                  <a:rPr lang="en-US" dirty="0" smtClean="0">
                    <a:latin typeface="Avenir Light"/>
                  </a:rPr>
                  <a:t>2020 J/ml</a:t>
                </a:r>
                <a:endParaRPr lang="en-US" dirty="0">
                  <a:latin typeface="Avenir Light"/>
                </a:endParaRPr>
              </a:p>
              <a:p>
                <a:endParaRPr lang="en-US" dirty="0">
                  <a:latin typeface="Avenir Light"/>
                </a:endParaRP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24600" y="1825625"/>
                <a:ext cx="5867400" cy="4351338"/>
              </a:xfrm>
              <a:blipFill rotWithShape="0">
                <a:blip r:embed="rId2"/>
                <a:stretch>
                  <a:fillRect l="-1871" t="-238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1" r="49353" b="36237"/>
          <a:stretch/>
        </p:blipFill>
        <p:spPr>
          <a:xfrm>
            <a:off x="1524158" y="1298665"/>
            <a:ext cx="4276295" cy="5363967"/>
          </a:xfrm>
          <a:prstGeom prst="rect">
            <a:avLst/>
          </a:prstGeom>
        </p:spPr>
      </p:pic>
      <p:sp>
        <p:nvSpPr>
          <p:cNvPr id="5" name="TextBox 4"/>
          <p:cNvSpPr txBox="1"/>
          <p:nvPr/>
        </p:nvSpPr>
        <p:spPr>
          <a:xfrm>
            <a:off x="4187282" y="2164372"/>
            <a:ext cx="872355" cy="369332"/>
          </a:xfrm>
          <a:prstGeom prst="rect">
            <a:avLst/>
          </a:prstGeom>
          <a:noFill/>
        </p:spPr>
        <p:txBody>
          <a:bodyPr wrap="none" rtlCol="0">
            <a:spAutoFit/>
          </a:bodyPr>
          <a:lstStyle/>
          <a:p>
            <a:r>
              <a:rPr lang="en-US" dirty="0" smtClean="0"/>
              <a:t>14.65 g</a:t>
            </a:r>
            <a:endParaRPr lang="en-US" dirty="0"/>
          </a:p>
        </p:txBody>
      </p:sp>
      <p:sp>
        <p:nvSpPr>
          <p:cNvPr id="6" name="TextBox 5"/>
          <p:cNvSpPr txBox="1"/>
          <p:nvPr/>
        </p:nvSpPr>
        <p:spPr>
          <a:xfrm>
            <a:off x="4128772" y="2743344"/>
            <a:ext cx="989373" cy="369332"/>
          </a:xfrm>
          <a:prstGeom prst="rect">
            <a:avLst/>
          </a:prstGeom>
          <a:noFill/>
        </p:spPr>
        <p:txBody>
          <a:bodyPr wrap="none" rtlCol="0">
            <a:spAutoFit/>
          </a:bodyPr>
          <a:lstStyle/>
          <a:p>
            <a:r>
              <a:rPr lang="en-US" dirty="0" smtClean="0"/>
              <a:t>111.32 g</a:t>
            </a:r>
            <a:endParaRPr lang="en-US" dirty="0"/>
          </a:p>
        </p:txBody>
      </p:sp>
      <p:sp>
        <p:nvSpPr>
          <p:cNvPr id="7" name="TextBox 6"/>
          <p:cNvSpPr txBox="1"/>
          <p:nvPr/>
        </p:nvSpPr>
        <p:spPr>
          <a:xfrm>
            <a:off x="4245790" y="3490851"/>
            <a:ext cx="872355" cy="369332"/>
          </a:xfrm>
          <a:prstGeom prst="rect">
            <a:avLst/>
          </a:prstGeom>
          <a:noFill/>
        </p:spPr>
        <p:txBody>
          <a:bodyPr wrap="none" rtlCol="0">
            <a:spAutoFit/>
          </a:bodyPr>
          <a:lstStyle/>
          <a:p>
            <a:r>
              <a:rPr lang="en-US" dirty="0" smtClean="0"/>
              <a:t>96.67 g</a:t>
            </a:r>
            <a:endParaRPr lang="en-US" dirty="0"/>
          </a:p>
        </p:txBody>
      </p:sp>
      <p:sp>
        <p:nvSpPr>
          <p:cNvPr id="8" name="TextBox 7"/>
          <p:cNvSpPr txBox="1"/>
          <p:nvPr/>
        </p:nvSpPr>
        <p:spPr>
          <a:xfrm>
            <a:off x="4245790" y="4144568"/>
            <a:ext cx="883575" cy="369332"/>
          </a:xfrm>
          <a:prstGeom prst="rect">
            <a:avLst/>
          </a:prstGeom>
          <a:noFill/>
        </p:spPr>
        <p:txBody>
          <a:bodyPr wrap="none" rtlCol="0">
            <a:spAutoFit/>
          </a:bodyPr>
          <a:lstStyle/>
          <a:p>
            <a:r>
              <a:rPr lang="en-US" dirty="0"/>
              <a:t>9.45 </a:t>
            </a:r>
            <a:r>
              <a:rPr lang="en-US" dirty="0" smtClean="0"/>
              <a:t>ml</a:t>
            </a:r>
            <a:endParaRPr lang="en-US" dirty="0"/>
          </a:p>
        </p:txBody>
      </p:sp>
      <p:sp>
        <p:nvSpPr>
          <p:cNvPr id="9" name="TextBox 8"/>
          <p:cNvSpPr txBox="1"/>
          <p:nvPr/>
        </p:nvSpPr>
        <p:spPr>
          <a:xfrm>
            <a:off x="4348382" y="4739443"/>
            <a:ext cx="769763" cy="369332"/>
          </a:xfrm>
          <a:prstGeom prst="rect">
            <a:avLst/>
          </a:prstGeom>
          <a:noFill/>
        </p:spPr>
        <p:txBody>
          <a:bodyPr wrap="none" rtlCol="0">
            <a:spAutoFit/>
          </a:bodyPr>
          <a:lstStyle/>
          <a:p>
            <a:r>
              <a:rPr lang="en-US" dirty="0" smtClean="0"/>
              <a:t>21.2 C</a:t>
            </a:r>
            <a:endParaRPr lang="en-US" dirty="0"/>
          </a:p>
        </p:txBody>
      </p:sp>
      <p:sp>
        <p:nvSpPr>
          <p:cNvPr id="10" name="TextBox 9"/>
          <p:cNvSpPr txBox="1"/>
          <p:nvPr/>
        </p:nvSpPr>
        <p:spPr>
          <a:xfrm>
            <a:off x="4376432" y="5403600"/>
            <a:ext cx="769763" cy="369332"/>
          </a:xfrm>
          <a:prstGeom prst="rect">
            <a:avLst/>
          </a:prstGeom>
          <a:noFill/>
        </p:spPr>
        <p:txBody>
          <a:bodyPr wrap="none" rtlCol="0">
            <a:spAutoFit/>
          </a:bodyPr>
          <a:lstStyle/>
          <a:p>
            <a:r>
              <a:rPr lang="en-US" dirty="0" smtClean="0"/>
              <a:t>68.4 C</a:t>
            </a:r>
            <a:endParaRPr lang="en-US" dirty="0"/>
          </a:p>
        </p:txBody>
      </p:sp>
      <p:sp>
        <p:nvSpPr>
          <p:cNvPr id="11" name="TextBox 10"/>
          <p:cNvSpPr txBox="1"/>
          <p:nvPr/>
        </p:nvSpPr>
        <p:spPr>
          <a:xfrm>
            <a:off x="4376432" y="6067757"/>
            <a:ext cx="769763" cy="369332"/>
          </a:xfrm>
          <a:prstGeom prst="rect">
            <a:avLst/>
          </a:prstGeom>
          <a:noFill/>
        </p:spPr>
        <p:txBody>
          <a:bodyPr wrap="none" rtlCol="0">
            <a:spAutoFit/>
          </a:bodyPr>
          <a:lstStyle/>
          <a:p>
            <a:r>
              <a:rPr lang="en-US" dirty="0" smtClean="0"/>
              <a:t>47.2 C</a:t>
            </a:r>
            <a:endParaRPr lang="en-US" dirty="0"/>
          </a:p>
        </p:txBody>
      </p:sp>
      <p:sp>
        <p:nvSpPr>
          <p:cNvPr id="14" name="Rectangle 13"/>
          <p:cNvSpPr/>
          <p:nvPr/>
        </p:nvSpPr>
        <p:spPr>
          <a:xfrm>
            <a:off x="3848100" y="3977541"/>
            <a:ext cx="1952353" cy="662281"/>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41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total energy</a:t>
            </a:r>
            <a:endParaRPr lang="en-US" dirty="0"/>
          </a:p>
        </p:txBody>
      </p:sp>
      <p:sp>
        <p:nvSpPr>
          <p:cNvPr id="3" name="Content Placeholder 2"/>
          <p:cNvSpPr>
            <a:spLocks noGrp="1"/>
          </p:cNvSpPr>
          <p:nvPr>
            <p:ph idx="1"/>
          </p:nvPr>
        </p:nvSpPr>
        <p:spPr>
          <a:xfrm>
            <a:off x="6324600" y="1825625"/>
            <a:ext cx="5867400" cy="4351338"/>
          </a:xfrm>
        </p:spPr>
        <p:txBody>
          <a:bodyPr/>
          <a:lstStyle/>
          <a:p>
            <a:pPr marL="0" indent="0">
              <a:buNone/>
            </a:pPr>
            <a:r>
              <a:rPr lang="en-US" dirty="0" smtClean="0"/>
              <a:t>J/ml x ml </a:t>
            </a:r>
          </a:p>
          <a:p>
            <a:r>
              <a:rPr lang="en-US" dirty="0" smtClean="0">
                <a:latin typeface="Avenir Light"/>
              </a:rPr>
              <a:t>2020 J/ml (28.25 ml)</a:t>
            </a:r>
          </a:p>
          <a:p>
            <a:r>
              <a:rPr lang="en-US" dirty="0" smtClean="0">
                <a:latin typeface="Avenir Light"/>
              </a:rPr>
              <a:t>57,100J</a:t>
            </a:r>
          </a:p>
          <a:p>
            <a:endParaRPr lang="en-US" dirty="0">
              <a:latin typeface="Avenir Light"/>
            </a:endParaRPr>
          </a:p>
          <a:p>
            <a:endParaRPr lang="en-US" dirty="0">
              <a:latin typeface="Avenir Light"/>
            </a:endParaRPr>
          </a:p>
          <a:p>
            <a:endParaRPr lang="en-US" dirty="0"/>
          </a:p>
          <a:p>
            <a:endParaRPr lang="en-US" dirty="0"/>
          </a:p>
          <a:p>
            <a:endParaRPr lang="en-US" dirty="0"/>
          </a:p>
        </p:txBody>
      </p:sp>
      <p:sp>
        <p:nvSpPr>
          <p:cNvPr id="11" name="TextBox 10"/>
          <p:cNvSpPr txBox="1"/>
          <p:nvPr/>
        </p:nvSpPr>
        <p:spPr>
          <a:xfrm>
            <a:off x="4376432" y="6067757"/>
            <a:ext cx="769763" cy="369332"/>
          </a:xfrm>
          <a:prstGeom prst="rect">
            <a:avLst/>
          </a:prstGeom>
          <a:noFill/>
        </p:spPr>
        <p:txBody>
          <a:bodyPr wrap="none" rtlCol="0">
            <a:spAutoFit/>
          </a:bodyPr>
          <a:lstStyle/>
          <a:p>
            <a:r>
              <a:rPr lang="en-US" dirty="0" smtClean="0"/>
              <a:t>47.2 C</a:t>
            </a:r>
            <a:endParaRPr lang="en-US" dirty="0"/>
          </a:p>
        </p:txBody>
      </p:sp>
      <p:pic>
        <p:nvPicPr>
          <p:cNvPr id="12" name="Picture 11"/>
          <p:cNvPicPr>
            <a:picLocks noChangeAspect="1"/>
          </p:cNvPicPr>
          <p:nvPr/>
        </p:nvPicPr>
        <p:blipFill rotWithShape="1">
          <a:blip r:embed="rId2"/>
          <a:srcRect b="7926"/>
          <a:stretch/>
        </p:blipFill>
        <p:spPr>
          <a:xfrm>
            <a:off x="838200" y="1894791"/>
            <a:ext cx="3829120" cy="1762809"/>
          </a:xfrm>
          <a:prstGeom prst="rect">
            <a:avLst/>
          </a:prstGeom>
        </p:spPr>
      </p:pic>
      <p:sp>
        <p:nvSpPr>
          <p:cNvPr id="14" name="Rectangle 13"/>
          <p:cNvSpPr/>
          <p:nvPr/>
        </p:nvSpPr>
        <p:spPr>
          <a:xfrm>
            <a:off x="1028700" y="2800351"/>
            <a:ext cx="3505200" cy="747732"/>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04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cost effectiveness of protocol </a:t>
            </a:r>
            <a:endParaRPr lang="en-US" dirty="0"/>
          </a:p>
        </p:txBody>
      </p:sp>
      <p:sp>
        <p:nvSpPr>
          <p:cNvPr id="3" name="Content Placeholder 2"/>
          <p:cNvSpPr>
            <a:spLocks noGrp="1"/>
          </p:cNvSpPr>
          <p:nvPr>
            <p:ph idx="1"/>
          </p:nvPr>
        </p:nvSpPr>
        <p:spPr>
          <a:xfrm>
            <a:off x="2247900" y="1825625"/>
            <a:ext cx="9944100" cy="4351338"/>
          </a:xfrm>
        </p:spPr>
        <p:txBody>
          <a:bodyPr/>
          <a:lstStyle/>
          <a:p>
            <a:r>
              <a:rPr lang="en-US" dirty="0" smtClean="0">
                <a:latin typeface="Avenir Light"/>
              </a:rPr>
              <a:t>57,100J/cost of protocol</a:t>
            </a:r>
          </a:p>
          <a:p>
            <a:endParaRPr lang="en-US" dirty="0">
              <a:latin typeface="Avenir Light"/>
            </a:endParaRPr>
          </a:p>
          <a:p>
            <a:endParaRPr lang="en-US" dirty="0">
              <a:latin typeface="Avenir Light"/>
            </a:endParaRPr>
          </a:p>
          <a:p>
            <a:endParaRPr lang="en-US" dirty="0"/>
          </a:p>
          <a:p>
            <a:endParaRPr lang="en-US" dirty="0"/>
          </a:p>
          <a:p>
            <a:endParaRPr lang="en-US" dirty="0"/>
          </a:p>
        </p:txBody>
      </p:sp>
      <p:sp>
        <p:nvSpPr>
          <p:cNvPr id="11" name="TextBox 10"/>
          <p:cNvSpPr txBox="1"/>
          <p:nvPr/>
        </p:nvSpPr>
        <p:spPr>
          <a:xfrm>
            <a:off x="4376432" y="6067757"/>
            <a:ext cx="769763" cy="369332"/>
          </a:xfrm>
          <a:prstGeom prst="rect">
            <a:avLst/>
          </a:prstGeom>
          <a:noFill/>
        </p:spPr>
        <p:txBody>
          <a:bodyPr wrap="none" rtlCol="0">
            <a:spAutoFit/>
          </a:bodyPr>
          <a:lstStyle/>
          <a:p>
            <a:r>
              <a:rPr lang="en-US" dirty="0" smtClean="0"/>
              <a:t>47.2 C</a:t>
            </a:r>
            <a:endParaRPr lang="en-US" dirty="0"/>
          </a:p>
        </p:txBody>
      </p:sp>
    </p:spTree>
    <p:extLst>
      <p:ext uri="{BB962C8B-B14F-4D97-AF65-F5344CB8AC3E}">
        <p14:creationId xmlns:p14="http://schemas.microsoft.com/office/powerpoint/2010/main" val="20403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34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4105"/>
            <a:ext cx="10515600" cy="4612858"/>
          </a:xfrm>
        </p:spPr>
        <p:txBody>
          <a:bodyPr/>
          <a:lstStyle/>
          <a:p>
            <a:r>
              <a:rPr lang="en-US" dirty="0" smtClean="0"/>
              <a:t>The amount of ethanol produced in the fermentation and collected during distillation can be determined by the density of the distillate. </a:t>
            </a:r>
            <a:endParaRPr lang="en-US" dirty="0"/>
          </a:p>
        </p:txBody>
      </p:sp>
      <p:sp>
        <p:nvSpPr>
          <p:cNvPr id="4" name="Title 1"/>
          <p:cNvSpPr>
            <a:spLocks noGrp="1"/>
          </p:cNvSpPr>
          <p:nvPr>
            <p:ph type="title"/>
          </p:nvPr>
        </p:nvSpPr>
        <p:spPr>
          <a:xfrm>
            <a:off x="838200" y="365125"/>
            <a:ext cx="10515600" cy="1325563"/>
          </a:xfrm>
        </p:spPr>
        <p:txBody>
          <a:bodyPr/>
          <a:lstStyle/>
          <a:p>
            <a:r>
              <a:rPr lang="en-US" dirty="0" smtClean="0"/>
              <a:t>What Percent Ethanol?  </a:t>
            </a:r>
            <a:endParaRPr lang="en-US" dirty="0"/>
          </a:p>
        </p:txBody>
      </p:sp>
    </p:spTree>
    <p:extLst>
      <p:ext uri="{BB962C8B-B14F-4D97-AF65-F5344CB8AC3E}">
        <p14:creationId xmlns:p14="http://schemas.microsoft.com/office/powerpoint/2010/main" val="2584059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4105"/>
            <a:ext cx="10515600" cy="4612858"/>
          </a:xfrm>
        </p:spPr>
        <p:txBody>
          <a:bodyPr/>
          <a:lstStyle/>
          <a:p>
            <a:pPr marL="0" indent="0">
              <a:buNone/>
            </a:pPr>
            <a:r>
              <a:rPr lang="en-US" dirty="0" smtClean="0"/>
              <a:t>In order to determine the total volume of ethanol collected, the total volume of the distillate and the percent by volume ethanol in the distillate need to be determined.  </a:t>
            </a:r>
          </a:p>
        </p:txBody>
      </p:sp>
      <p:sp>
        <p:nvSpPr>
          <p:cNvPr id="4" name="Title 1"/>
          <p:cNvSpPr>
            <a:spLocks noGrp="1"/>
          </p:cNvSpPr>
          <p:nvPr>
            <p:ph type="title"/>
          </p:nvPr>
        </p:nvSpPr>
        <p:spPr>
          <a:xfrm>
            <a:off x="838200" y="365125"/>
            <a:ext cx="10515600" cy="1325563"/>
          </a:xfrm>
        </p:spPr>
        <p:txBody>
          <a:bodyPr/>
          <a:lstStyle/>
          <a:p>
            <a:r>
              <a:rPr lang="en-US" dirty="0" smtClean="0"/>
              <a:t>Determining Density </a:t>
            </a:r>
            <a:endParaRPr lang="en-US" dirty="0"/>
          </a:p>
        </p:txBody>
      </p:sp>
    </p:spTree>
    <p:extLst>
      <p:ext uri="{BB962C8B-B14F-4D97-AF65-F5344CB8AC3E}">
        <p14:creationId xmlns:p14="http://schemas.microsoft.com/office/powerpoint/2010/main" val="2584059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4105"/>
            <a:ext cx="10515600" cy="4612858"/>
          </a:xfrm>
        </p:spPr>
        <p:txBody>
          <a:bodyPr/>
          <a:lstStyle/>
          <a:p>
            <a:pPr marL="0" indent="0">
              <a:buNone/>
            </a:pPr>
            <a:r>
              <a:rPr lang="en-US" dirty="0" smtClean="0"/>
              <a:t>Use a graduated cylinder to determine the total volume of the distillate. Record this amount in the data table. </a:t>
            </a:r>
            <a:endParaRPr lang="en-US" dirty="0"/>
          </a:p>
        </p:txBody>
      </p:sp>
      <p:sp>
        <p:nvSpPr>
          <p:cNvPr id="4" name="Title 1"/>
          <p:cNvSpPr>
            <a:spLocks noGrp="1"/>
          </p:cNvSpPr>
          <p:nvPr>
            <p:ph type="title"/>
          </p:nvPr>
        </p:nvSpPr>
        <p:spPr>
          <a:xfrm>
            <a:off x="838200" y="365125"/>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Tree>
    <p:extLst>
      <p:ext uri="{BB962C8B-B14F-4D97-AF65-F5344CB8AC3E}">
        <p14:creationId xmlns:p14="http://schemas.microsoft.com/office/powerpoint/2010/main" val="17959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23851"/>
            <a:ext cx="10515600" cy="4753112"/>
          </a:xfrm>
        </p:spPr>
        <p:txBody>
          <a:bodyPr/>
          <a:lstStyle/>
          <a:p>
            <a:pPr marL="0" indent="0">
              <a:buNone/>
            </a:pPr>
            <a:r>
              <a:rPr lang="en-US" dirty="0" smtClean="0"/>
              <a:t>Place a small beaker or graduated cylinder on the balance and tare or zero it out. </a:t>
            </a:r>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Tree>
    <p:extLst>
      <p:ext uri="{BB962C8B-B14F-4D97-AF65-F5344CB8AC3E}">
        <p14:creationId xmlns:p14="http://schemas.microsoft.com/office/powerpoint/2010/main" val="1273840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411"/>
            <a:ext cx="10515600" cy="4844552"/>
          </a:xfrm>
        </p:spPr>
        <p:txBody>
          <a:bodyPr/>
          <a:lstStyle/>
          <a:p>
            <a:pPr marL="0" indent="0">
              <a:buNone/>
            </a:pPr>
            <a:r>
              <a:rPr lang="en-US" dirty="0" smtClean="0"/>
              <a:t>Use a pipette to add a sample less than 10 ml to the beaker or graduated cylinder. Record the volume from the pipette or cylinder. </a:t>
            </a:r>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
        <p:nvSpPr>
          <p:cNvPr id="6" name="TextBox 5"/>
          <p:cNvSpPr txBox="1"/>
          <p:nvPr/>
        </p:nvSpPr>
        <p:spPr>
          <a:xfrm>
            <a:off x="4117072" y="2829804"/>
            <a:ext cx="883575" cy="369332"/>
          </a:xfrm>
          <a:prstGeom prst="rect">
            <a:avLst/>
          </a:prstGeom>
          <a:noFill/>
        </p:spPr>
        <p:txBody>
          <a:bodyPr wrap="none" rtlCol="0">
            <a:spAutoFit/>
          </a:bodyPr>
          <a:lstStyle/>
          <a:p>
            <a:r>
              <a:rPr lang="en-US" dirty="0" smtClean="0"/>
              <a:t>9.45 ml</a:t>
            </a:r>
            <a:endParaRPr lang="en-US" dirty="0"/>
          </a:p>
        </p:txBody>
      </p:sp>
    </p:spTree>
    <p:extLst>
      <p:ext uri="{BB962C8B-B14F-4D97-AF65-F5344CB8AC3E}">
        <p14:creationId xmlns:p14="http://schemas.microsoft.com/office/powerpoint/2010/main" val="103228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411"/>
            <a:ext cx="10515600" cy="4844552"/>
          </a:xfrm>
        </p:spPr>
        <p:txBody>
          <a:bodyPr/>
          <a:lstStyle/>
          <a:p>
            <a:pPr marL="0" indent="0">
              <a:buNone/>
            </a:pPr>
            <a:r>
              <a:rPr lang="en-US" dirty="0" smtClean="0"/>
              <a:t>Read the balance and record mass of sample. </a:t>
            </a:r>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
        <p:nvSpPr>
          <p:cNvPr id="6" name="TextBox 5"/>
          <p:cNvSpPr txBox="1"/>
          <p:nvPr/>
        </p:nvSpPr>
        <p:spPr>
          <a:xfrm>
            <a:off x="4117072" y="2829804"/>
            <a:ext cx="883575" cy="369332"/>
          </a:xfrm>
          <a:prstGeom prst="rect">
            <a:avLst/>
          </a:prstGeom>
          <a:noFill/>
        </p:spPr>
        <p:txBody>
          <a:bodyPr wrap="none" rtlCol="0">
            <a:spAutoFit/>
          </a:bodyPr>
          <a:lstStyle/>
          <a:p>
            <a:r>
              <a:rPr lang="en-US" dirty="0" smtClean="0"/>
              <a:t>9.45 ml</a:t>
            </a:r>
            <a:endParaRPr lang="en-US" dirty="0"/>
          </a:p>
        </p:txBody>
      </p:sp>
      <p:sp>
        <p:nvSpPr>
          <p:cNvPr id="7" name="TextBox 6"/>
          <p:cNvSpPr txBox="1"/>
          <p:nvPr/>
        </p:nvSpPr>
        <p:spPr>
          <a:xfrm>
            <a:off x="5981736" y="2855930"/>
            <a:ext cx="755335" cy="369332"/>
          </a:xfrm>
          <a:prstGeom prst="rect">
            <a:avLst/>
          </a:prstGeom>
          <a:noFill/>
        </p:spPr>
        <p:txBody>
          <a:bodyPr wrap="none" rtlCol="0">
            <a:spAutoFit/>
          </a:bodyPr>
          <a:lstStyle/>
          <a:p>
            <a:r>
              <a:rPr lang="en-US" dirty="0" smtClean="0"/>
              <a:t>7.82 g</a:t>
            </a:r>
            <a:endParaRPr lang="en-US" dirty="0"/>
          </a:p>
        </p:txBody>
      </p:sp>
    </p:spTree>
    <p:extLst>
      <p:ext uri="{BB962C8B-B14F-4D97-AF65-F5344CB8AC3E}">
        <p14:creationId xmlns:p14="http://schemas.microsoft.com/office/powerpoint/2010/main" val="31253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2411"/>
            <a:ext cx="10515600" cy="4844552"/>
          </a:xfrm>
        </p:spPr>
        <p:txBody>
          <a:bodyPr/>
          <a:lstStyle/>
          <a:p>
            <a:pPr marL="0" indent="0">
              <a:buNone/>
            </a:pPr>
            <a:r>
              <a:rPr lang="en-US" dirty="0" smtClean="0"/>
              <a:t>Calculate the density of the sample by dividing mass by volume. </a:t>
            </a:r>
          </a:p>
        </p:txBody>
      </p:sp>
      <p:sp>
        <p:nvSpPr>
          <p:cNvPr id="4" name="Title 1"/>
          <p:cNvSpPr>
            <a:spLocks noGrp="1"/>
          </p:cNvSpPr>
          <p:nvPr>
            <p:ph type="title"/>
          </p:nvPr>
        </p:nvSpPr>
        <p:spPr>
          <a:xfrm>
            <a:off x="838200" y="238542"/>
            <a:ext cx="10515600" cy="1325563"/>
          </a:xfrm>
        </p:spPr>
        <p:txBody>
          <a:bodyPr/>
          <a:lstStyle/>
          <a:p>
            <a:r>
              <a:rPr lang="en-US" dirty="0" smtClean="0"/>
              <a:t>Determining Density </a:t>
            </a:r>
            <a:endParaRPr lang="en-US" dirty="0"/>
          </a:p>
        </p:txBody>
      </p:sp>
      <p:pic>
        <p:nvPicPr>
          <p:cNvPr id="2" name="Picture 1"/>
          <p:cNvPicPr>
            <a:picLocks noChangeAspect="1"/>
          </p:cNvPicPr>
          <p:nvPr/>
        </p:nvPicPr>
        <p:blipFill>
          <a:blip r:embed="rId2"/>
          <a:stretch>
            <a:fillRect/>
          </a:stretch>
        </p:blipFill>
        <p:spPr>
          <a:xfrm>
            <a:off x="1860905" y="2494757"/>
            <a:ext cx="7616622" cy="2751554"/>
          </a:xfrm>
          <a:prstGeom prst="rect">
            <a:avLst/>
          </a:prstGeom>
        </p:spPr>
      </p:pic>
      <p:sp>
        <p:nvSpPr>
          <p:cNvPr id="5" name="TextBox 4"/>
          <p:cNvSpPr txBox="1"/>
          <p:nvPr/>
        </p:nvSpPr>
        <p:spPr>
          <a:xfrm>
            <a:off x="2279560" y="2808034"/>
            <a:ext cx="1000595" cy="369332"/>
          </a:xfrm>
          <a:prstGeom prst="rect">
            <a:avLst/>
          </a:prstGeom>
          <a:noFill/>
        </p:spPr>
        <p:txBody>
          <a:bodyPr wrap="none" rtlCol="0">
            <a:spAutoFit/>
          </a:bodyPr>
          <a:lstStyle/>
          <a:p>
            <a:r>
              <a:rPr lang="en-US" dirty="0" smtClean="0"/>
              <a:t>28.25 ml</a:t>
            </a:r>
            <a:endParaRPr lang="en-US" dirty="0"/>
          </a:p>
        </p:txBody>
      </p:sp>
      <p:sp>
        <p:nvSpPr>
          <p:cNvPr id="6" name="TextBox 5"/>
          <p:cNvSpPr txBox="1"/>
          <p:nvPr/>
        </p:nvSpPr>
        <p:spPr>
          <a:xfrm>
            <a:off x="4117072" y="2829804"/>
            <a:ext cx="883575" cy="369332"/>
          </a:xfrm>
          <a:prstGeom prst="rect">
            <a:avLst/>
          </a:prstGeom>
          <a:noFill/>
        </p:spPr>
        <p:txBody>
          <a:bodyPr wrap="none" rtlCol="0">
            <a:spAutoFit/>
          </a:bodyPr>
          <a:lstStyle/>
          <a:p>
            <a:r>
              <a:rPr lang="en-US" dirty="0" smtClean="0"/>
              <a:t>9.45 ml</a:t>
            </a:r>
            <a:endParaRPr lang="en-US" dirty="0"/>
          </a:p>
        </p:txBody>
      </p:sp>
      <p:sp>
        <p:nvSpPr>
          <p:cNvPr id="7" name="TextBox 6"/>
          <p:cNvSpPr txBox="1"/>
          <p:nvPr/>
        </p:nvSpPr>
        <p:spPr>
          <a:xfrm>
            <a:off x="5981736" y="2855930"/>
            <a:ext cx="755335" cy="369332"/>
          </a:xfrm>
          <a:prstGeom prst="rect">
            <a:avLst/>
          </a:prstGeom>
          <a:noFill/>
        </p:spPr>
        <p:txBody>
          <a:bodyPr wrap="none" rtlCol="0">
            <a:spAutoFit/>
          </a:bodyPr>
          <a:lstStyle/>
          <a:p>
            <a:r>
              <a:rPr lang="en-US" dirty="0" smtClean="0"/>
              <a:t>7.82 g</a:t>
            </a:r>
            <a:endParaRPr lang="en-US" dirty="0"/>
          </a:p>
        </p:txBody>
      </p:sp>
      <p:sp>
        <p:nvSpPr>
          <p:cNvPr id="8" name="TextBox 7"/>
          <p:cNvSpPr txBox="1"/>
          <p:nvPr/>
        </p:nvSpPr>
        <p:spPr>
          <a:xfrm>
            <a:off x="7759776" y="2855930"/>
            <a:ext cx="1207575" cy="369332"/>
          </a:xfrm>
          <a:prstGeom prst="rect">
            <a:avLst/>
          </a:prstGeom>
          <a:noFill/>
        </p:spPr>
        <p:txBody>
          <a:bodyPr wrap="none" rtlCol="0">
            <a:spAutoFit/>
          </a:bodyPr>
          <a:lstStyle/>
          <a:p>
            <a:r>
              <a:rPr lang="en-US" dirty="0" smtClean="0"/>
              <a:t>0.828 g/ml</a:t>
            </a:r>
            <a:endParaRPr lang="en-US" dirty="0"/>
          </a:p>
        </p:txBody>
      </p:sp>
    </p:spTree>
    <p:extLst>
      <p:ext uri="{BB962C8B-B14F-4D97-AF65-F5344CB8AC3E}">
        <p14:creationId xmlns:p14="http://schemas.microsoft.com/office/powerpoint/2010/main" val="195247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8356</TotalTime>
  <Words>657</Words>
  <Application>Microsoft Office PowerPoint</Application>
  <PresentationFormat>Widescreen</PresentationFormat>
  <Paragraphs>125</Paragraphs>
  <Slides>24</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24</vt:i4>
      </vt:variant>
    </vt:vector>
  </HeadingPairs>
  <TitlesOfParts>
    <vt:vector size="35" baseType="lpstr">
      <vt:lpstr>Arial</vt:lpstr>
      <vt:lpstr>Avenir Book</vt:lpstr>
      <vt:lpstr>Avenir Light</vt:lpstr>
      <vt:lpstr>Avenir Medium</vt:lpstr>
      <vt:lpstr>Calibri</vt:lpstr>
      <vt:lpstr>Calibri Light</vt:lpstr>
      <vt:lpstr>Cambria Math</vt:lpstr>
      <vt:lpstr>Symbol</vt:lpstr>
      <vt:lpstr>Office Theme</vt:lpstr>
      <vt:lpstr>Custom Design</vt:lpstr>
      <vt:lpstr>1_Office Theme</vt:lpstr>
      <vt:lpstr>Top Fuel: Ethanol Production Analysis</vt:lpstr>
      <vt:lpstr>Learning Objectives </vt:lpstr>
      <vt:lpstr>What Percent Ethanol?  </vt:lpstr>
      <vt:lpstr>Determining Density </vt:lpstr>
      <vt:lpstr>Determining Density </vt:lpstr>
      <vt:lpstr>Determining Density </vt:lpstr>
      <vt:lpstr>Determining Density </vt:lpstr>
      <vt:lpstr>Determining Density </vt:lpstr>
      <vt:lpstr>Determining Density </vt:lpstr>
      <vt:lpstr>Determining Density </vt:lpstr>
      <vt:lpstr>Determining Density </vt:lpstr>
      <vt:lpstr>Determining Density </vt:lpstr>
      <vt:lpstr>Calorimetry: Testing fuel energy density</vt:lpstr>
      <vt:lpstr>PowerPoint Presentation</vt:lpstr>
      <vt:lpstr>Calorimetry: Testing fuel energy density</vt:lpstr>
      <vt:lpstr>PowerPoint Presentation</vt:lpstr>
      <vt:lpstr>Calorimetry: Testing fuel energy density</vt:lpstr>
      <vt:lpstr>PowerPoint Presentation</vt:lpstr>
      <vt:lpstr>PowerPoint Presentation</vt:lpstr>
      <vt:lpstr>Calculate joules of energy</vt:lpstr>
      <vt:lpstr>Calculate energy density</vt:lpstr>
      <vt:lpstr>Calculate total energy</vt:lpstr>
      <vt:lpstr>Calculate cost effectiveness of protocol </vt:lpstr>
      <vt:lpstr>PowerPoint Presentation</vt:lpstr>
    </vt:vector>
  </TitlesOfParts>
  <Company>Newton Public Schools, USD 373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Fair, Lacie</dc:creator>
  <cp:lastModifiedBy>James Burk</cp:lastModifiedBy>
  <cp:revision>29</cp:revision>
  <dcterms:created xsi:type="dcterms:W3CDTF">2018-05-22T20:14:02Z</dcterms:created>
  <dcterms:modified xsi:type="dcterms:W3CDTF">2022-01-03T16:12:51Z</dcterms:modified>
</cp:coreProperties>
</file>