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7"/>
  </p:notesMasterIdLst>
  <p:sldIdLst>
    <p:sldId id="292" r:id="rId4"/>
    <p:sldId id="294" r:id="rId5"/>
    <p:sldId id="295" r:id="rId6"/>
    <p:sldId id="298" r:id="rId7"/>
    <p:sldId id="300" r:id="rId8"/>
    <p:sldId id="299" r:id="rId9"/>
    <p:sldId id="296" r:id="rId10"/>
    <p:sldId id="297" r:id="rId11"/>
    <p:sldId id="307" r:id="rId12"/>
    <p:sldId id="308" r:id="rId13"/>
    <p:sldId id="314" r:id="rId14"/>
    <p:sldId id="312" r:id="rId15"/>
    <p:sldId id="315" r:id="rId16"/>
    <p:sldId id="316" r:id="rId17"/>
    <p:sldId id="317" r:id="rId18"/>
    <p:sldId id="318" r:id="rId19"/>
    <p:sldId id="311" r:id="rId20"/>
    <p:sldId id="321" r:id="rId21"/>
    <p:sldId id="322" r:id="rId22"/>
    <p:sldId id="323" r:id="rId23"/>
    <p:sldId id="324" r:id="rId24"/>
    <p:sldId id="265" r:id="rId25"/>
    <p:sldId id="326" r:id="rId26"/>
    <p:sldId id="327" r:id="rId27"/>
    <p:sldId id="325" r:id="rId28"/>
    <p:sldId id="301" r:id="rId29"/>
    <p:sldId id="303" r:id="rId30"/>
    <p:sldId id="302" r:id="rId31"/>
    <p:sldId id="306" r:id="rId32"/>
    <p:sldId id="320" r:id="rId33"/>
    <p:sldId id="304" r:id="rId34"/>
    <p:sldId id="305" r:id="rId35"/>
    <p:sldId id="293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76028" autoAdjust="0"/>
  </p:normalViewPr>
  <p:slideViewPr>
    <p:cSldViewPr snapToGrid="0">
      <p:cViewPr varScale="1">
        <p:scale>
          <a:sx n="56" d="100"/>
          <a:sy n="56" d="100"/>
        </p:scale>
        <p:origin x="12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FB25D2-0C10-4DF9-8D1A-B6C7E0B098F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6BF5C-AF1A-42EF-B250-F516C956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1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3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1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 userDrawn="1"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13045" y="6689772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926" y="6689772"/>
            <a:ext cx="5273604" cy="1916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26" y="6615374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60341" y="6615374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A8D2D6-7F37-C54E-AA5B-F8B1964EE9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0" y="1185021"/>
            <a:ext cx="3588461" cy="226840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F1494A0-3BB5-4440-9020-0C5A465AC0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17" y="6235458"/>
            <a:ext cx="1286671" cy="5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0345" y="6702017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74" y="6702017"/>
            <a:ext cx="5273604" cy="195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5774" y="6626292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47641" y="6626292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68CCE58-99F2-8443-A475-C14AC6F597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0" y="6213606"/>
            <a:ext cx="1286671" cy="5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s://youtu.be/gYZejxr01yM?t=5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Sweet it Is!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Analyzing sugar composition of different sweeteners.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499">
            <a:off x="-2764338" y="400020"/>
            <a:ext cx="8295805" cy="55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176" y="2580814"/>
            <a:ext cx="1961883" cy="258554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46681" y="3790768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4291" y="1321926"/>
            <a:ext cx="747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11.00g of dry sweetener to the beaker. </a:t>
            </a:r>
            <a:endParaRPr lang="en-US" sz="3200" dirty="0"/>
          </a:p>
        </p:txBody>
      </p:sp>
      <p:sp>
        <p:nvSpPr>
          <p:cNvPr id="97" name="Can 96"/>
          <p:cNvSpPr/>
          <p:nvPr/>
        </p:nvSpPr>
        <p:spPr>
          <a:xfrm>
            <a:off x="4444206" y="4309123"/>
            <a:ext cx="1434662" cy="708212"/>
          </a:xfrm>
          <a:prstGeom prst="can">
            <a:avLst>
              <a:gd name="adj" fmla="val 50000"/>
            </a:avLst>
          </a:prstGeom>
          <a:solidFill>
            <a:schemeClr val="bg2">
              <a:lumMod val="90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176" y="2580814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4444206" y="3370661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4444206" y="4309123"/>
            <a:ext cx="1434662" cy="708212"/>
          </a:xfrm>
          <a:prstGeom prst="can">
            <a:avLst>
              <a:gd name="adj" fmla="val 50000"/>
            </a:avLst>
          </a:prstGeom>
          <a:solidFill>
            <a:schemeClr val="bg2">
              <a:lumMod val="90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4291" y="1321926"/>
            <a:ext cx="92951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approximately 70 ml distilled water to the beaker. </a:t>
            </a:r>
          </a:p>
          <a:p>
            <a:r>
              <a:rPr lang="en-US" sz="3200" dirty="0" smtClean="0"/>
              <a:t>Stir until completely dissolved or let stand overnight. </a:t>
            </a:r>
            <a:endParaRPr lang="en-US" sz="3200" dirty="0"/>
          </a:p>
        </p:txBody>
      </p:sp>
      <p:grpSp>
        <p:nvGrpSpPr>
          <p:cNvPr id="10" name="Group 17"/>
          <p:cNvGrpSpPr/>
          <p:nvPr/>
        </p:nvGrpSpPr>
        <p:grpSpPr>
          <a:xfrm>
            <a:off x="5114241" y="47895"/>
            <a:ext cx="47296" cy="3231931"/>
            <a:chOff x="2882462" y="0"/>
            <a:chExt cx="47296" cy="3231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882462" y="0"/>
              <a:ext cx="47296" cy="3231931"/>
            </a:xfrm>
            <a:prstGeom prst="line">
              <a:avLst/>
            </a:prstGeom>
            <a:ln w="47625" cap="rnd">
              <a:solidFill>
                <a:srgbClr val="4472C4">
                  <a:alpha val="40000"/>
                </a:srgbClr>
              </a:solidFill>
              <a:beve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82462" y="0"/>
              <a:ext cx="47296" cy="3231931"/>
            </a:xfrm>
            <a:prstGeom prst="line">
              <a:avLst/>
            </a:prstGeom>
            <a:ln w="76200" cap="rnd">
              <a:solidFill>
                <a:srgbClr val="4472C4">
                  <a:alpha val="40000"/>
                </a:srgb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n 12"/>
          <p:cNvSpPr/>
          <p:nvPr/>
        </p:nvSpPr>
        <p:spPr>
          <a:xfrm>
            <a:off x="4444206" y="3374037"/>
            <a:ext cx="1434662" cy="1643298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46681" y="3790768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13 0.24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9 0.21875 C -0.03919 0.2 -0.02109 0.18357 0.00365 0.18241 C 0.02709 0.18102 0.04909 0.19398 0.05053 0.21204 C 0.05261 0.22917 0.03698 0.24491 0.01485 0.2463 C -0.00546 0.24676 -0.02461 0.23611 -0.02591 0.22037 C -0.02708 0.20648 -0.01445 0.1926 0.00404 0.19167 C 0.02136 0.19074 0.03737 0.19954 0.03868 0.21227 C 0.03998 0.22431 0.02956 0.23588 0.01407 0.23658 C 0.00013 0.2375 -0.01276 0.23079 -0.01406 0.22014 C -0.0151 0.21019 -0.00729 0.20116 0.00495 0.2007 C 0.01576 0.2 0.02605 0.20533 0.02709 0.21297 C 0.02774 0.22037 0.02227 0.22685 0.01355 0.22755 C 0.00625 0.22824 -0.00156 0.225 -0.00208 0.21945 C -0.00286 0.21482 0.00013 0.20972 0.00573 0.20949 C 0.01003 0.20949 0.01446 0.21042 0.01524 0.21366 C 0.01576 0.21551 0.01485 0.21783 0.01276 0.21852 C 0.01146 0.21875 0.01107 0.21875 0.00977 0.21852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" grpId="0" animBg="1"/>
      <p:bldP spid="8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n 88"/>
          <p:cNvSpPr/>
          <p:nvPr/>
        </p:nvSpPr>
        <p:spPr>
          <a:xfrm>
            <a:off x="8264286" y="3618280"/>
            <a:ext cx="674548" cy="24789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176" y="2580814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4444206" y="3439241"/>
            <a:ext cx="1434662" cy="1589959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46681" y="3790768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15" y="1906701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04291" y="1321926"/>
            <a:ext cx="870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Pour the solution into a 100 ml graduated cylinder.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8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n 88"/>
          <p:cNvSpPr/>
          <p:nvPr/>
        </p:nvSpPr>
        <p:spPr>
          <a:xfrm>
            <a:off x="8264286" y="3618280"/>
            <a:ext cx="674548" cy="24789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8256666" y="3040380"/>
            <a:ext cx="674548" cy="31635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176" y="2580814"/>
            <a:ext cx="1961883" cy="258554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46681" y="3790768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15" y="1906701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04291" y="1321926"/>
            <a:ext cx="837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distilled water to make 100.0 ml of solution.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5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8256666" y="3040380"/>
            <a:ext cx="674548" cy="31635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49176" y="2580814"/>
            <a:ext cx="1961883" cy="2585545"/>
          </a:xfrm>
          <a:prstGeom prst="rect">
            <a:avLst/>
          </a:prstGeom>
          <a:noFill/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15" y="1906701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04291" y="1321926"/>
            <a:ext cx="671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Pour the solution back into the beaker. </a:t>
            </a:r>
            <a:endParaRPr lang="en-US" sz="3200" dirty="0"/>
          </a:p>
        </p:txBody>
      </p:sp>
      <p:sp>
        <p:nvSpPr>
          <p:cNvPr id="11" name="Can 10"/>
          <p:cNvSpPr/>
          <p:nvPr/>
        </p:nvSpPr>
        <p:spPr>
          <a:xfrm>
            <a:off x="4444206" y="3439241"/>
            <a:ext cx="1434662" cy="1589959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46681" y="3790768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17756" y="2891586"/>
            <a:ext cx="1961883" cy="25855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04291" y="1321926"/>
            <a:ext cx="10191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solution is the same concentration of total sugar as the </a:t>
            </a:r>
          </a:p>
          <a:p>
            <a:r>
              <a:rPr lang="en-US" sz="3200" dirty="0" smtClean="0"/>
              <a:t>Soft drink sweetened with HFCS. </a:t>
            </a:r>
            <a:endParaRPr lang="en-US" sz="3200" dirty="0"/>
          </a:p>
        </p:txBody>
      </p:sp>
      <p:sp>
        <p:nvSpPr>
          <p:cNvPr id="11" name="Can 10"/>
          <p:cNvSpPr/>
          <p:nvPr/>
        </p:nvSpPr>
        <p:spPr>
          <a:xfrm>
            <a:off x="4512786" y="3750013"/>
            <a:ext cx="1434662" cy="1589959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15261" y="4101540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sweetened solutions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17756" y="2891586"/>
            <a:ext cx="1961883" cy="25855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04291" y="1321926"/>
            <a:ext cx="9125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Repeat this will all other sweeteners. </a:t>
            </a:r>
          </a:p>
          <a:p>
            <a:r>
              <a:rPr lang="en-US" sz="3200" dirty="0" smtClean="0"/>
              <a:t>Note the liquid sweeteners contain water so the mass</a:t>
            </a:r>
          </a:p>
          <a:p>
            <a:r>
              <a:rPr lang="en-US" sz="3200" dirty="0" smtClean="0"/>
              <a:t> will be higher to obtain an equal amount of sugar. </a:t>
            </a:r>
            <a:endParaRPr lang="en-US" sz="3200" dirty="0"/>
          </a:p>
        </p:txBody>
      </p:sp>
      <p:sp>
        <p:nvSpPr>
          <p:cNvPr id="11" name="Can 10"/>
          <p:cNvSpPr/>
          <p:nvPr/>
        </p:nvSpPr>
        <p:spPr>
          <a:xfrm>
            <a:off x="4512786" y="3750013"/>
            <a:ext cx="1434662" cy="1589959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15261" y="4101540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372100"/>
            <a:ext cx="12192000" cy="148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84" y="6065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Diluting solutions</a:t>
            </a:r>
            <a:br>
              <a:rPr lang="en-US" dirty="0" smtClean="0"/>
            </a:br>
            <a:r>
              <a:rPr lang="en-US" dirty="0" smtClean="0"/>
              <a:t>Add </a:t>
            </a:r>
            <a:r>
              <a:rPr lang="en-US" dirty="0" smtClean="0"/>
              <a:t>10.0</a:t>
            </a:r>
            <a:r>
              <a:rPr lang="en-US" dirty="0" smtClean="0"/>
              <a:t> </a:t>
            </a:r>
            <a:r>
              <a:rPr lang="en-US" dirty="0" smtClean="0"/>
              <a:t>ml of </a:t>
            </a:r>
            <a:r>
              <a:rPr lang="en-US" dirty="0" smtClean="0"/>
              <a:t>sweetener </a:t>
            </a:r>
            <a:r>
              <a:rPr lang="en-US" dirty="0" smtClean="0"/>
              <a:t>to </a:t>
            </a:r>
            <a:r>
              <a:rPr lang="en-US" dirty="0" smtClean="0"/>
              <a:t>100 ml Graduated cylinder.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01125" y="3058510"/>
            <a:ext cx="2579731" cy="2938092"/>
            <a:chOff x="-210655" y="3058509"/>
            <a:chExt cx="2579731" cy="2938092"/>
          </a:xfrm>
        </p:grpSpPr>
        <p:grpSp>
          <p:nvGrpSpPr>
            <p:cNvPr id="17" name="Group 16"/>
            <p:cNvGrpSpPr/>
            <p:nvPr/>
          </p:nvGrpSpPr>
          <p:grpSpPr>
            <a:xfrm>
              <a:off x="961697" y="3058509"/>
              <a:ext cx="220717" cy="2837794"/>
              <a:chOff x="961697" y="3058509"/>
              <a:chExt cx="220717" cy="2837794"/>
            </a:xfrm>
          </p:grpSpPr>
          <p:sp>
            <p:nvSpPr>
              <p:cNvPr id="14" name="Can 13"/>
              <p:cNvSpPr/>
              <p:nvPr/>
            </p:nvSpPr>
            <p:spPr>
              <a:xfrm>
                <a:off x="961697" y="3058509"/>
                <a:ext cx="220717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987970" y="3305505"/>
                <a:ext cx="162910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1030009" y="4198907"/>
                <a:ext cx="89343" cy="169739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jburk\AppData\Local\Microsoft\Windows\Temporary Internet Files\Content.IE5\L2WUARP6\i5DCk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rot="2706431">
              <a:off x="-253703" y="3373821"/>
              <a:ext cx="2665828" cy="2579731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436" y="4272455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3221684" y="5470632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12334" y="6038221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Dextrose</a:t>
            </a: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075637" y="5607170"/>
            <a:ext cx="674548" cy="762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66" y="2179103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1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1968 C 0.02826 -0.40232 0.05664 -0.58496 0.0974 -0.64098 C 0.13815 -0.6963 0.21263 -0.62061 0.2444 -0.55556 C 0.2763 -0.49028 0.2819 -0.36991 0.28789 -0.249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372100"/>
            <a:ext cx="12192000" cy="148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84" y="8308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Diluting solutions</a:t>
            </a:r>
            <a:br>
              <a:rPr lang="en-US" dirty="0" smtClean="0"/>
            </a:br>
            <a:r>
              <a:rPr lang="en-US" sz="4000" dirty="0" smtClean="0"/>
              <a:t>Add </a:t>
            </a:r>
            <a:r>
              <a:rPr lang="en-US" sz="4000" dirty="0" smtClean="0"/>
              <a:t>distilled water to </a:t>
            </a:r>
            <a:r>
              <a:rPr lang="en-US" sz="4000" dirty="0" smtClean="0"/>
              <a:t>the cylinder until it reads 100.0 ml. </a:t>
            </a:r>
            <a:r>
              <a:rPr lang="en-US" sz="4000" dirty="0" smtClean="0"/>
              <a:t>This results in a 1/10 dilution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085990" y="5631496"/>
            <a:ext cx="674548" cy="762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01125" y="3058510"/>
            <a:ext cx="2579731" cy="2938092"/>
            <a:chOff x="-210655" y="3058509"/>
            <a:chExt cx="2579731" cy="2938092"/>
          </a:xfrm>
        </p:grpSpPr>
        <p:grpSp>
          <p:nvGrpSpPr>
            <p:cNvPr id="17" name="Group 16"/>
            <p:cNvGrpSpPr/>
            <p:nvPr/>
          </p:nvGrpSpPr>
          <p:grpSpPr>
            <a:xfrm>
              <a:off x="961697" y="3058509"/>
              <a:ext cx="220717" cy="2837794"/>
              <a:chOff x="961697" y="3058509"/>
              <a:chExt cx="220717" cy="2837794"/>
            </a:xfrm>
          </p:grpSpPr>
          <p:sp>
            <p:nvSpPr>
              <p:cNvPr id="14" name="Can 13"/>
              <p:cNvSpPr/>
              <p:nvPr/>
            </p:nvSpPr>
            <p:spPr>
              <a:xfrm>
                <a:off x="961697" y="3058509"/>
                <a:ext cx="220717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987970" y="3305505"/>
                <a:ext cx="162910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1030009" y="4198907"/>
                <a:ext cx="89343" cy="169739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jburk\AppData\Local\Microsoft\Windows\Temporary Internet Files\Content.IE5\L2WUARP6\i5DCk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rot="2706431">
              <a:off x="-253703" y="3373821"/>
              <a:ext cx="2665828" cy="2579731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436" y="4272455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3221684" y="5470632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12334" y="6038221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074781" y="3343413"/>
            <a:ext cx="674548" cy="3064140"/>
          </a:xfrm>
          <a:prstGeom prst="can">
            <a:avLst>
              <a:gd name="adj" fmla="val 35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66" y="2179103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1968 C 0.02826 -0.40232 0.05664 -0.58496 0.0974 -0.64098 C 0.13815 -0.6963 0.21263 -0.62061 0.2444 -0.55556 C 0.2763 -0.49028 0.2819 -0.36991 0.28789 -0.249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372100"/>
            <a:ext cx="12192000" cy="148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84" y="8308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Diluting solutions</a:t>
            </a:r>
            <a:br>
              <a:rPr lang="en-US" dirty="0" smtClean="0"/>
            </a:br>
            <a:r>
              <a:rPr lang="en-US" sz="4000" dirty="0" smtClean="0"/>
              <a:t>Pour the solution in the 1/10 sweetener beaker. </a:t>
            </a:r>
            <a:endParaRPr lang="en-US" dirty="0"/>
          </a:p>
        </p:txBody>
      </p: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436" y="3668607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3221684" y="4866784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16276" y="5255994"/>
            <a:ext cx="1229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1/10 Dextrose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074781" y="3343413"/>
            <a:ext cx="674548" cy="3064140"/>
          </a:xfrm>
          <a:prstGeom prst="can">
            <a:avLst>
              <a:gd name="adj" fmla="val 35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66" y="2179103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3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Fructose Corn Syrup (HFCS)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fructose corn syrup has drawn a lot of negative attention in recent years. </a:t>
            </a:r>
          </a:p>
          <a:p>
            <a:r>
              <a:rPr lang="en-US" dirty="0" smtClean="0"/>
              <a:t>The “High” fructose concentration is claimed to make it unhealthy.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90282"/>
            <a:ext cx="3458549" cy="2521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47" y="3305510"/>
            <a:ext cx="3740346" cy="2727075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843" y="3773823"/>
            <a:ext cx="4003423" cy="22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372100"/>
            <a:ext cx="12192000" cy="148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84" y="6065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Diluting solutions</a:t>
            </a:r>
            <a:br>
              <a:rPr lang="en-US" dirty="0" smtClean="0"/>
            </a:br>
            <a:r>
              <a:rPr lang="en-US" dirty="0" smtClean="0"/>
              <a:t>Add </a:t>
            </a:r>
            <a:r>
              <a:rPr lang="en-US" dirty="0" smtClean="0"/>
              <a:t>10.0</a:t>
            </a:r>
            <a:r>
              <a:rPr lang="en-US" dirty="0" smtClean="0"/>
              <a:t> </a:t>
            </a:r>
            <a:r>
              <a:rPr lang="en-US" dirty="0" smtClean="0"/>
              <a:t>ml of </a:t>
            </a:r>
            <a:r>
              <a:rPr lang="en-US" dirty="0" smtClean="0"/>
              <a:t>sweetener </a:t>
            </a:r>
            <a:r>
              <a:rPr lang="en-US" dirty="0" smtClean="0"/>
              <a:t>to </a:t>
            </a:r>
            <a:r>
              <a:rPr lang="en-US" dirty="0" smtClean="0"/>
              <a:t>100 ml Graduated cylinder.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01125" y="3058510"/>
            <a:ext cx="2579731" cy="2938092"/>
            <a:chOff x="-210655" y="3058509"/>
            <a:chExt cx="2579731" cy="2938092"/>
          </a:xfrm>
        </p:grpSpPr>
        <p:grpSp>
          <p:nvGrpSpPr>
            <p:cNvPr id="17" name="Group 16"/>
            <p:cNvGrpSpPr/>
            <p:nvPr/>
          </p:nvGrpSpPr>
          <p:grpSpPr>
            <a:xfrm>
              <a:off x="961697" y="3058509"/>
              <a:ext cx="220717" cy="2837794"/>
              <a:chOff x="961697" y="3058509"/>
              <a:chExt cx="220717" cy="2837794"/>
            </a:xfrm>
          </p:grpSpPr>
          <p:sp>
            <p:nvSpPr>
              <p:cNvPr id="14" name="Can 13"/>
              <p:cNvSpPr/>
              <p:nvPr/>
            </p:nvSpPr>
            <p:spPr>
              <a:xfrm>
                <a:off x="961697" y="3058509"/>
                <a:ext cx="220717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987970" y="3305505"/>
                <a:ext cx="162910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1030009" y="4198907"/>
                <a:ext cx="89343" cy="169739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jburk\AppData\Local\Microsoft\Windows\Temporary Internet Files\Content.IE5\L2WUARP6\i5DCk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rot="2706431">
              <a:off x="-253703" y="3373821"/>
              <a:ext cx="2665828" cy="2579731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436" y="4272455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3221684" y="5470632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12334" y="5882944"/>
            <a:ext cx="1229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1/10 Dextrose</a:t>
            </a: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075637" y="5607170"/>
            <a:ext cx="674548" cy="762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66" y="2179103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1968 C 0.02826 -0.40232 0.05664 -0.58496 0.0974 -0.64098 C 0.13815 -0.6963 0.21263 -0.62061 0.2444 -0.55556 C 0.2763 -0.49028 0.2819 -0.36991 0.28789 -0.249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372100"/>
            <a:ext cx="12192000" cy="148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84" y="8308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Diluting solutions</a:t>
            </a:r>
            <a:br>
              <a:rPr lang="en-US" dirty="0" smtClean="0"/>
            </a:br>
            <a:r>
              <a:rPr lang="en-US" sz="4000" dirty="0" smtClean="0"/>
              <a:t>Add </a:t>
            </a:r>
            <a:r>
              <a:rPr lang="en-US" sz="4000" dirty="0" smtClean="0"/>
              <a:t>distilled water to </a:t>
            </a:r>
            <a:r>
              <a:rPr lang="en-US" sz="4000" dirty="0" smtClean="0"/>
              <a:t>the cylinder until it reads 100.0 ml. </a:t>
            </a:r>
            <a:r>
              <a:rPr lang="en-US" sz="4000" dirty="0" smtClean="0"/>
              <a:t>This results in a 1/100 dilution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085990" y="5631496"/>
            <a:ext cx="674548" cy="762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01125" y="3058510"/>
            <a:ext cx="2579731" cy="2938092"/>
            <a:chOff x="-210655" y="3058509"/>
            <a:chExt cx="2579731" cy="2938092"/>
          </a:xfrm>
        </p:grpSpPr>
        <p:grpSp>
          <p:nvGrpSpPr>
            <p:cNvPr id="17" name="Group 16"/>
            <p:cNvGrpSpPr/>
            <p:nvPr/>
          </p:nvGrpSpPr>
          <p:grpSpPr>
            <a:xfrm>
              <a:off x="961697" y="3058509"/>
              <a:ext cx="220717" cy="2837794"/>
              <a:chOff x="961697" y="3058509"/>
              <a:chExt cx="220717" cy="2837794"/>
            </a:xfrm>
          </p:grpSpPr>
          <p:sp>
            <p:nvSpPr>
              <p:cNvPr id="14" name="Can 13"/>
              <p:cNvSpPr/>
              <p:nvPr/>
            </p:nvSpPr>
            <p:spPr>
              <a:xfrm>
                <a:off x="961697" y="3058509"/>
                <a:ext cx="220717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987970" y="3305505"/>
                <a:ext cx="162910" cy="9144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1030009" y="4198907"/>
                <a:ext cx="89343" cy="169739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C:\Users\jburk\AppData\Local\Microsoft\Windows\Temporary Internet Files\Content.IE5\L2WUARP6\i5DCk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rot="2706431">
              <a:off x="-253703" y="3373821"/>
              <a:ext cx="2665828" cy="2579731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jburk\AppData\Local\Microsoft\Windows\Temporary Internet Files\Content.IE5\DMK31S6A\Becherglas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436" y="4272455"/>
            <a:ext cx="1961883" cy="2585545"/>
          </a:xfrm>
          <a:prstGeom prst="rect">
            <a:avLst/>
          </a:prstGeom>
          <a:noFill/>
        </p:spPr>
      </p:pic>
      <p:sp>
        <p:nvSpPr>
          <p:cNvPr id="36" name="Can 35"/>
          <p:cNvSpPr/>
          <p:nvPr/>
        </p:nvSpPr>
        <p:spPr>
          <a:xfrm>
            <a:off x="3221684" y="5470632"/>
            <a:ext cx="1434662" cy="1277007"/>
          </a:xfrm>
          <a:prstGeom prst="can">
            <a:avLst>
              <a:gd name="adj" fmla="val 27651"/>
            </a:avLst>
          </a:prstGeom>
          <a:solidFill>
            <a:srgbClr val="4472C4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12334" y="6038221"/>
            <a:ext cx="122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074781" y="3343413"/>
            <a:ext cx="674548" cy="3064140"/>
          </a:xfrm>
          <a:prstGeom prst="can">
            <a:avLst>
              <a:gd name="adj" fmla="val 35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66" y="2179103"/>
            <a:ext cx="1292766" cy="46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1968 C 0.02826 -0.40232 0.05664 -0.58496 0.0974 -0.64098 C 0.13815 -0.6963 0.21263 -0.62061 0.2444 -0.55556 C 0.2763 -0.49028 0.2819 -0.36991 0.28789 -0.249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58129" y="2664660"/>
            <a:ext cx="6211757" cy="3105510"/>
            <a:chOff x="2621692" y="1293962"/>
            <a:chExt cx="6948617" cy="3674853"/>
          </a:xfrm>
        </p:grpSpPr>
        <p:sp>
          <p:nvSpPr>
            <p:cNvPr id="3" name="Can 2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4016" y="2996350"/>
            <a:ext cx="6211757" cy="3105510"/>
            <a:chOff x="2621692" y="1293962"/>
            <a:chExt cx="6948617" cy="3674853"/>
          </a:xfrm>
        </p:grpSpPr>
        <p:sp>
          <p:nvSpPr>
            <p:cNvPr id="14" name="Can 13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17" name="Can 16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59484" y="6065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Add 10 ml of each sweetener to two centrifuge tubes.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58129" y="2664660"/>
            <a:ext cx="6211757" cy="3105510"/>
            <a:chOff x="2621692" y="1293962"/>
            <a:chExt cx="6948617" cy="3674853"/>
          </a:xfrm>
        </p:grpSpPr>
        <p:sp>
          <p:nvSpPr>
            <p:cNvPr id="3" name="Can 2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4016" y="2996350"/>
            <a:ext cx="6211757" cy="3105510"/>
            <a:chOff x="2621692" y="1293962"/>
            <a:chExt cx="6948617" cy="3674853"/>
          </a:xfrm>
        </p:grpSpPr>
        <p:sp>
          <p:nvSpPr>
            <p:cNvPr id="14" name="Can 13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17" name="Can 16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59484" y="6065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Add 250ul of invertase and glucoamylase to each of the six tubes labeled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58129" y="2664660"/>
            <a:ext cx="6211757" cy="3105510"/>
            <a:chOff x="2621692" y="1293962"/>
            <a:chExt cx="6948617" cy="3674853"/>
          </a:xfrm>
        </p:grpSpPr>
        <p:sp>
          <p:nvSpPr>
            <p:cNvPr id="3" name="Can 2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4016" y="2996350"/>
            <a:ext cx="6211757" cy="3105510"/>
            <a:chOff x="2621692" y="1293962"/>
            <a:chExt cx="6948617" cy="3674853"/>
          </a:xfrm>
        </p:grpSpPr>
        <p:sp>
          <p:nvSpPr>
            <p:cNvPr id="14" name="Can 13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17" name="Can 16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59484" y="6065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Replace caps and allow to sit overnight.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58129" y="2353034"/>
            <a:ext cx="6211757" cy="643316"/>
            <a:chOff x="2621692" y="1293962"/>
            <a:chExt cx="6948617" cy="3674853"/>
          </a:xfrm>
        </p:grpSpPr>
        <p:sp>
          <p:nvSpPr>
            <p:cNvPr id="21" name="Can 20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Can 23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Can 24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Can 26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34016" y="2575423"/>
            <a:ext cx="6211757" cy="643316"/>
            <a:chOff x="2621692" y="1293962"/>
            <a:chExt cx="6948617" cy="3674853"/>
          </a:xfrm>
        </p:grpSpPr>
        <p:sp>
          <p:nvSpPr>
            <p:cNvPr id="29" name="Can 28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Can 33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solidFill>
              <a:schemeClr val="accent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58129" y="226262"/>
            <a:ext cx="6211757" cy="3105510"/>
            <a:chOff x="2621692" y="1293962"/>
            <a:chExt cx="6948617" cy="3674853"/>
          </a:xfrm>
        </p:grpSpPr>
        <p:sp>
          <p:nvSpPr>
            <p:cNvPr id="3" name="Can 2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65" y="3457575"/>
            <a:ext cx="67341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Glucose testing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3077" y="2313243"/>
            <a:ext cx="931653" cy="9316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5047891" y="2313243"/>
            <a:ext cx="931653" cy="93165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9739" y="4433800"/>
            <a:ext cx="1863306" cy="948995"/>
            <a:chOff x="6715664" y="1808283"/>
            <a:chExt cx="1863306" cy="948995"/>
          </a:xfrm>
        </p:grpSpPr>
        <p:sp>
          <p:nvSpPr>
            <p:cNvPr id="6" name="Oval 5"/>
            <p:cNvSpPr/>
            <p:nvPr/>
          </p:nvSpPr>
          <p:spPr>
            <a:xfrm>
              <a:off x="6715664" y="1825625"/>
              <a:ext cx="931653" cy="931653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647317" y="1808283"/>
              <a:ext cx="931653" cy="931653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8969" y="4364789"/>
            <a:ext cx="1863306" cy="931653"/>
            <a:chOff x="7181490" y="3584051"/>
            <a:chExt cx="1863306" cy="931653"/>
          </a:xfrm>
        </p:grpSpPr>
        <p:sp>
          <p:nvSpPr>
            <p:cNvPr id="8" name="Oval 7"/>
            <p:cNvSpPr/>
            <p:nvPr/>
          </p:nvSpPr>
          <p:spPr>
            <a:xfrm>
              <a:off x="8113143" y="3584051"/>
              <a:ext cx="931653" cy="931653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181490" y="3584051"/>
              <a:ext cx="931653" cy="9316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F</a:t>
              </a:r>
              <a:endParaRPr lang="en-US" sz="3600" b="1" dirty="0"/>
            </a:p>
          </p:txBody>
        </p:sp>
      </p:grpSp>
      <p:sp>
        <p:nvSpPr>
          <p:cNvPr id="13" name="&quot;No&quot; Symbol 12"/>
          <p:cNvSpPr/>
          <p:nvPr/>
        </p:nvSpPr>
        <p:spPr>
          <a:xfrm>
            <a:off x="1016480" y="1690688"/>
            <a:ext cx="2104845" cy="2104845"/>
          </a:xfrm>
          <a:prstGeom prst="noSmoking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838200" y="3874533"/>
            <a:ext cx="2104845" cy="2104845"/>
          </a:xfrm>
          <a:prstGeom prst="noSmoking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4569124" y="3778192"/>
            <a:ext cx="2104845" cy="2104845"/>
          </a:xfrm>
          <a:prstGeom prst="noSmoking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438297" y="1726645"/>
            <a:ext cx="2150840" cy="2104847"/>
          </a:xfrm>
          <a:prstGeom prst="donut">
            <a:avLst>
              <a:gd name="adj" fmla="val 1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0932" r="15737" b="13199"/>
          <a:stretch/>
        </p:blipFill>
        <p:spPr>
          <a:xfrm rot="1264715">
            <a:off x="8648315" y="72932"/>
            <a:ext cx="2018581" cy="2736641"/>
          </a:xfrm>
          <a:prstGeom prst="rect">
            <a:avLst/>
          </a:prstGeom>
        </p:spPr>
      </p:pic>
      <p:sp>
        <p:nvSpPr>
          <p:cNvPr id="21" name="Pentagon 20"/>
          <p:cNvSpPr/>
          <p:nvPr/>
        </p:nvSpPr>
        <p:spPr>
          <a:xfrm rot="6969764">
            <a:off x="8812453" y="2860913"/>
            <a:ext cx="621102" cy="14608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 rot="1614452">
            <a:off x="7818559" y="3303643"/>
            <a:ext cx="602420" cy="3246624"/>
          </a:xfrm>
          <a:prstGeom prst="can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Fructose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9948">
            <a:off x="9500182" y="1200351"/>
            <a:ext cx="43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1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539"/>
          <a:stretch/>
        </p:blipFill>
        <p:spPr>
          <a:xfrm>
            <a:off x="1121431" y="1564692"/>
            <a:ext cx="6918385" cy="453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702"/>
          <a:stretch/>
        </p:blipFill>
        <p:spPr>
          <a:xfrm>
            <a:off x="8005310" y="1564692"/>
            <a:ext cx="2912852" cy="45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Glucose testing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3077" y="2313243"/>
            <a:ext cx="931653" cy="9316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5047891" y="2313243"/>
            <a:ext cx="931653" cy="93165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6" name="Oval 5"/>
          <p:cNvSpPr/>
          <p:nvPr/>
        </p:nvSpPr>
        <p:spPr>
          <a:xfrm>
            <a:off x="769185" y="4451142"/>
            <a:ext cx="931653" cy="93165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2339199" y="4433800"/>
            <a:ext cx="931653" cy="93165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8" name="Oval 7"/>
          <p:cNvSpPr/>
          <p:nvPr/>
        </p:nvSpPr>
        <p:spPr>
          <a:xfrm>
            <a:off x="5700622" y="4364789"/>
            <a:ext cx="931653" cy="93165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4061604" y="4364789"/>
            <a:ext cx="931653" cy="9316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en-US" sz="3600" b="1" dirty="0"/>
          </a:p>
        </p:txBody>
      </p:sp>
      <p:sp>
        <p:nvSpPr>
          <p:cNvPr id="13" name="&quot;No&quot; Symbol 12"/>
          <p:cNvSpPr/>
          <p:nvPr/>
        </p:nvSpPr>
        <p:spPr>
          <a:xfrm>
            <a:off x="1016480" y="1690688"/>
            <a:ext cx="2104845" cy="2104845"/>
          </a:xfrm>
          <a:prstGeom prst="noSmoking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438297" y="1726645"/>
            <a:ext cx="2150840" cy="2104847"/>
          </a:xfrm>
          <a:prstGeom prst="donut">
            <a:avLst>
              <a:gd name="adj" fmla="val 1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0932" r="15737" b="13199"/>
          <a:stretch/>
        </p:blipFill>
        <p:spPr>
          <a:xfrm rot="1264715">
            <a:off x="8648315" y="72932"/>
            <a:ext cx="2018581" cy="2736641"/>
          </a:xfrm>
          <a:prstGeom prst="rect">
            <a:avLst/>
          </a:prstGeom>
        </p:spPr>
      </p:pic>
      <p:sp>
        <p:nvSpPr>
          <p:cNvPr id="21" name="Pentagon 20"/>
          <p:cNvSpPr/>
          <p:nvPr/>
        </p:nvSpPr>
        <p:spPr>
          <a:xfrm rot="6969764">
            <a:off x="8812453" y="2860913"/>
            <a:ext cx="621102" cy="14608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 rot="1614452">
            <a:off x="7818559" y="3303643"/>
            <a:ext cx="602420" cy="3246624"/>
          </a:xfrm>
          <a:prstGeom prst="can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Fructose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9948">
            <a:off x="9500182" y="1200351"/>
            <a:ext cx="43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4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3475007" y="3831492"/>
            <a:ext cx="2104845" cy="2104845"/>
          </a:xfrm>
          <a:prstGeom prst="noSmoking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091028" y="3795533"/>
            <a:ext cx="2150840" cy="2104847"/>
          </a:xfrm>
          <a:prstGeom prst="donut">
            <a:avLst>
              <a:gd name="adj" fmla="val 1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93472" y="3864544"/>
            <a:ext cx="2150840" cy="2104847"/>
          </a:xfrm>
          <a:prstGeom prst="donut">
            <a:avLst>
              <a:gd name="adj" fmla="val 1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1696290" y="3874531"/>
            <a:ext cx="2150840" cy="2104847"/>
          </a:xfrm>
          <a:prstGeom prst="donut">
            <a:avLst>
              <a:gd name="adj" fmla="val 1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1" grpId="0" animBg="1"/>
      <p:bldP spid="23" grpId="0"/>
      <p:bldP spid="19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539"/>
          <a:stretch/>
        </p:blipFill>
        <p:spPr>
          <a:xfrm>
            <a:off x="1121431" y="1564692"/>
            <a:ext cx="6918385" cy="4537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702"/>
          <a:stretch/>
        </p:blipFill>
        <p:spPr>
          <a:xfrm>
            <a:off x="8005310" y="1564692"/>
            <a:ext cx="2912852" cy="45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sugars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41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Simple sugars are called monosaccharides or “single sugars”. </a:t>
            </a:r>
          </a:p>
          <a:p>
            <a:pPr marL="0" indent="0">
              <a:buNone/>
            </a:pPr>
            <a:r>
              <a:rPr lang="en-US" dirty="0" smtClean="0"/>
              <a:t>The two most common monosaccharides are glucose and fructose. </a:t>
            </a:r>
          </a:p>
          <a:p>
            <a:pPr marL="0" indent="0">
              <a:buNone/>
            </a:pPr>
            <a:r>
              <a:rPr lang="en-US" dirty="0" smtClean="0"/>
              <a:t>They are isomers, having the same formula, but different structure.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6200000">
            <a:off x="2595921" y="4087887"/>
            <a:ext cx="1695450" cy="1714500"/>
            <a:chOff x="6210300" y="3981450"/>
            <a:chExt cx="1695450" cy="1714500"/>
          </a:xfrm>
        </p:grpSpPr>
        <p:sp>
          <p:nvSpPr>
            <p:cNvPr id="5" name="Oval 4"/>
            <p:cNvSpPr/>
            <p:nvPr/>
          </p:nvSpPr>
          <p:spPr>
            <a:xfrm>
              <a:off x="7448550" y="4248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10350" y="41529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29400" y="51816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199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10450" y="46863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28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54102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62850" y="5467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77050" y="5086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103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96050" y="40767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77150" y="4191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10350" y="47053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00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81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4629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437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086600" y="4038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1515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39000" y="50482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53300" y="52387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05650" y="41338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05650" y="42100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15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 rot="15082541">
            <a:off x="7348149" y="3892221"/>
            <a:ext cx="1936494" cy="1961840"/>
            <a:chOff x="7228546" y="4064735"/>
            <a:chExt cx="1936494" cy="1961840"/>
          </a:xfrm>
        </p:grpSpPr>
        <p:grpSp>
          <p:nvGrpSpPr>
            <p:cNvPr id="68" name="Group 67"/>
            <p:cNvGrpSpPr/>
            <p:nvPr/>
          </p:nvGrpSpPr>
          <p:grpSpPr>
            <a:xfrm rot="17040844">
              <a:off x="8172035" y="4087269"/>
              <a:ext cx="468742" cy="423674"/>
              <a:chOff x="8366586" y="4351198"/>
              <a:chExt cx="468742" cy="423674"/>
            </a:xfrm>
          </p:grpSpPr>
          <p:sp>
            <p:nvSpPr>
              <p:cNvPr id="69" name="Oval 68"/>
              <p:cNvSpPr/>
              <p:nvPr/>
            </p:nvSpPr>
            <p:spPr>
              <a:xfrm rot="314411">
                <a:off x="8366586" y="4393872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314411">
                <a:off x="8606728" y="435119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365271" y="4265410"/>
              <a:ext cx="799769" cy="665405"/>
              <a:chOff x="8035559" y="4109467"/>
              <a:chExt cx="799769" cy="665405"/>
            </a:xfrm>
          </p:grpSpPr>
          <p:sp>
            <p:nvSpPr>
              <p:cNvPr id="30" name="Oval 29"/>
              <p:cNvSpPr/>
              <p:nvPr/>
            </p:nvSpPr>
            <p:spPr>
              <a:xfrm rot="314411">
                <a:off x="8366586" y="4393872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314411">
                <a:off x="8606728" y="435119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314411">
                <a:off x="8035559" y="4248733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314411">
                <a:off x="8265430" y="410946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7591938">
              <a:off x="7740780" y="5293150"/>
              <a:ext cx="819150" cy="647700"/>
              <a:chOff x="9216965" y="4784066"/>
              <a:chExt cx="819150" cy="6477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9578915" y="5050766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807515" y="499361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216965" y="484121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236015" y="493646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445565" y="47840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556380" y="4269716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62797" y="4822166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9440316">
              <a:off x="7920889" y="507405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9440316">
              <a:off x="7992872" y="5176863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442080" y="4193516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746880" y="4498316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 rot="20786732">
              <a:off x="7228546" y="4813505"/>
              <a:ext cx="781050" cy="457200"/>
              <a:chOff x="7156330" y="4745966"/>
              <a:chExt cx="78105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156330" y="48983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556380" y="482216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270630" y="4745966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689730" y="48983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7861180" y="4612616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314411">
              <a:off x="8088822" y="4502307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14411">
              <a:off x="8035877" y="4317973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746792" y="5780788"/>
            <a:ext cx="234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en-US" sz="3600" b="1" baseline="-25000" dirty="0" smtClean="0"/>
              <a:t>6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12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6</a:t>
            </a:r>
            <a:endParaRPr lang="en-US" sz="3600" b="1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526804" y="5863962"/>
            <a:ext cx="234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en-US" sz="3600" b="1" baseline="-25000" dirty="0" smtClean="0"/>
              <a:t>6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12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6</a:t>
            </a:r>
            <a:endParaRPr lang="en-US" sz="3600" b="1" baseline="-25000" dirty="0"/>
          </a:p>
        </p:txBody>
      </p:sp>
      <p:sp>
        <p:nvSpPr>
          <p:cNvPr id="66" name="Hexagon 65"/>
          <p:cNvSpPr/>
          <p:nvPr/>
        </p:nvSpPr>
        <p:spPr>
          <a:xfrm>
            <a:off x="706811" y="4540870"/>
            <a:ext cx="1171286" cy="1082738"/>
          </a:xfrm>
          <a:prstGeom prst="hexagon">
            <a:avLst>
              <a:gd name="adj" fmla="val 25513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</a:t>
            </a:r>
            <a:endParaRPr lang="en-US" sz="6000" dirty="0"/>
          </a:p>
        </p:txBody>
      </p:sp>
      <p:sp>
        <p:nvSpPr>
          <p:cNvPr id="67" name="Regular Pentagon 66"/>
          <p:cNvSpPr/>
          <p:nvPr/>
        </p:nvSpPr>
        <p:spPr>
          <a:xfrm>
            <a:off x="9724342" y="4341979"/>
            <a:ext cx="1306645" cy="1228858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F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270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58129" y="226262"/>
            <a:ext cx="6211757" cy="3105510"/>
            <a:chOff x="2621692" y="1293962"/>
            <a:chExt cx="6948617" cy="3674853"/>
          </a:xfrm>
        </p:grpSpPr>
        <p:sp>
          <p:nvSpPr>
            <p:cNvPr id="3" name="Can 2"/>
            <p:cNvSpPr/>
            <p:nvPr/>
          </p:nvSpPr>
          <p:spPr>
            <a:xfrm>
              <a:off x="262169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Dextrose (Glucose)</a:t>
              </a:r>
              <a:endParaRPr lang="en-US" sz="16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383888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7 up (HFCS)</a:t>
              </a:r>
              <a:endParaRPr lang="en-US" sz="16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05608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Light Corn Syrup</a:t>
              </a:r>
              <a:endParaRPr lang="en-US" sz="16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27327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Sucrose (Table Sugar)</a:t>
              </a:r>
              <a:endParaRPr lang="en-US" sz="16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7490472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Honey</a:t>
              </a:r>
              <a:endParaRPr lang="en-US" sz="16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8707667" y="1293962"/>
              <a:ext cx="862642" cy="3674853"/>
            </a:xfrm>
            <a:prstGeom prst="can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Fructose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65" y="3457575"/>
            <a:ext cx="67341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90" r="31776"/>
          <a:stretch/>
        </p:blipFill>
        <p:spPr>
          <a:xfrm>
            <a:off x="251747" y="787820"/>
            <a:ext cx="2627741" cy="354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213" r="29665"/>
          <a:stretch/>
        </p:blipFill>
        <p:spPr>
          <a:xfrm>
            <a:off x="3059193" y="841114"/>
            <a:ext cx="2398726" cy="3407546"/>
          </a:xfrm>
          <a:prstGeom prst="rect">
            <a:avLst/>
          </a:prstGeom>
        </p:spPr>
      </p:pic>
      <p:pic>
        <p:nvPicPr>
          <p:cNvPr id="1026" name="Picture 2" descr="Monster Energy Green, Original - Shop Sports &amp;amp; Energy Drinks at H-E-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r="21142"/>
          <a:stretch/>
        </p:blipFill>
        <p:spPr bwMode="auto">
          <a:xfrm>
            <a:off x="5506045" y="1161917"/>
            <a:ext cx="1738835" cy="29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ute Maid – Apple Juice Delivered Near You | Sauce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r="31144"/>
          <a:stretch/>
        </p:blipFill>
        <p:spPr bwMode="auto">
          <a:xfrm>
            <a:off x="7340130" y="-426826"/>
            <a:ext cx="211755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torade Fruit Punch Thirst Quencher - Shop Sports &amp;amp; Energy Drinks at H-E-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33" y="787821"/>
            <a:ext cx="3460840" cy="34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849" y="4306928"/>
            <a:ext cx="2377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Large Caramel </a:t>
            </a:r>
          </a:p>
          <a:p>
            <a:pPr algn="ctr"/>
            <a:r>
              <a:rPr lang="en-US" sz="2800" b="1" dirty="0" smtClean="0"/>
              <a:t>Frappe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88 g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193" y="4306928"/>
            <a:ext cx="17684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Large </a:t>
            </a:r>
          </a:p>
          <a:p>
            <a:pPr algn="ctr"/>
            <a:r>
              <a:rPr lang="en-US" sz="2800" b="1" dirty="0" smtClean="0"/>
              <a:t>Dr. Pepper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7</a:t>
            </a:r>
            <a:r>
              <a:rPr lang="en-US" sz="2800" b="1" dirty="0" smtClean="0"/>
              <a:t>8 g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6045" y="4306928"/>
            <a:ext cx="15340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Monster </a:t>
            </a:r>
          </a:p>
          <a:p>
            <a:pPr algn="ctr"/>
            <a:r>
              <a:rPr lang="en-US" sz="2800" b="1" dirty="0" smtClean="0"/>
              <a:t>16 </a:t>
            </a:r>
            <a:r>
              <a:rPr lang="en-US" sz="2800" b="1" dirty="0" err="1" smtClean="0"/>
              <a:t>oz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54 g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69959" y="4306928"/>
            <a:ext cx="19511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Apple Juice </a:t>
            </a:r>
          </a:p>
          <a:p>
            <a:pPr algn="ctr"/>
            <a:r>
              <a:rPr lang="en-US" sz="2800" b="1" dirty="0" smtClean="0"/>
              <a:t>12 </a:t>
            </a:r>
            <a:r>
              <a:rPr lang="en-US" sz="2800" b="1" dirty="0" err="1" smtClean="0"/>
              <a:t>oz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39 g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51179" y="4306928"/>
            <a:ext cx="15741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Gatorade</a:t>
            </a:r>
          </a:p>
          <a:p>
            <a:pPr algn="ctr"/>
            <a:r>
              <a:rPr lang="en-US" sz="2800" b="1" dirty="0" smtClean="0"/>
              <a:t>24 </a:t>
            </a:r>
            <a:r>
              <a:rPr lang="en-US" sz="2800" b="1" dirty="0" err="1" smtClean="0"/>
              <a:t>oz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21 g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75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https://www.consumerreports.org/cro/news/2015/02/no-high-fructose-corn-syrup-label/index.htm</a:t>
            </a:r>
          </a:p>
        </p:txBody>
      </p:sp>
    </p:spTree>
    <p:extLst>
      <p:ext uri="{BB962C8B-B14F-4D97-AF65-F5344CB8AC3E}">
        <p14:creationId xmlns:p14="http://schemas.microsoft.com/office/powerpoint/2010/main" val="1385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9CE4ED-D875-43BC-8828-13617A5754A3}"/>
              </a:ext>
            </a:extLst>
          </p:cNvPr>
          <p:cNvSpPr txBox="1"/>
          <p:nvPr/>
        </p:nvSpPr>
        <p:spPr>
          <a:xfrm>
            <a:off x="1358900" y="927100"/>
            <a:ext cx="977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lab is made possible with the support and content contributions of the Kansas Corn Commission.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FBE8E45-7D5C-4DCC-8FFA-A2D7C286B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44" y="2375432"/>
            <a:ext cx="3969512" cy="2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15544202">
            <a:off x="3321092" y="3028610"/>
            <a:ext cx="1936494" cy="1870237"/>
            <a:chOff x="7228546" y="4156338"/>
            <a:chExt cx="1936494" cy="1870237"/>
          </a:xfrm>
        </p:grpSpPr>
        <p:sp>
          <p:nvSpPr>
            <p:cNvPr id="56" name="Oval 55"/>
            <p:cNvSpPr/>
            <p:nvPr/>
          </p:nvSpPr>
          <p:spPr>
            <a:xfrm rot="17355255">
              <a:off x="8225984" y="4156338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365271" y="4265410"/>
              <a:ext cx="799769" cy="665405"/>
              <a:chOff x="8035559" y="4109467"/>
              <a:chExt cx="799769" cy="665405"/>
            </a:xfrm>
          </p:grpSpPr>
          <p:sp>
            <p:nvSpPr>
              <p:cNvPr id="52" name="Oval 51"/>
              <p:cNvSpPr/>
              <p:nvPr/>
            </p:nvSpPr>
            <p:spPr>
              <a:xfrm rot="314411">
                <a:off x="8366586" y="4393872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314411">
                <a:off x="8606728" y="4351198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314411">
                <a:off x="8035559" y="4248733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314411">
                <a:off x="8265430" y="4109467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7591938">
              <a:off x="7740780" y="5293150"/>
              <a:ext cx="819150" cy="647700"/>
              <a:chOff x="9216965" y="4784066"/>
              <a:chExt cx="819150" cy="6477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578915" y="5050766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807515" y="499361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216965" y="484121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9236015" y="493646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445565" y="47840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7556380" y="4269716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62797" y="4822166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9440316">
              <a:off x="7920889" y="507405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19440316">
              <a:off x="7992872" y="5176863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442080" y="4193516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746880" y="4498316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20786732">
              <a:off x="7228546" y="4813505"/>
              <a:ext cx="781050" cy="457200"/>
              <a:chOff x="7156330" y="4745966"/>
              <a:chExt cx="78105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156330" y="48983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56380" y="482216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270630" y="4745966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689730" y="4898366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7861180" y="4612616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314411">
              <a:off x="8088822" y="4502307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314411">
              <a:off x="8035877" y="4317973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365125"/>
            <a:ext cx="10922479" cy="1325563"/>
          </a:xfrm>
        </p:spPr>
        <p:txBody>
          <a:bodyPr/>
          <a:lstStyle/>
          <a:p>
            <a:pPr algn="ctr"/>
            <a:r>
              <a:rPr lang="en-US" dirty="0" smtClean="0"/>
              <a:t>Disaccharides “two sugars”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57" y="1510176"/>
            <a:ext cx="10515600" cy="4641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Table sugar, made from cane is sucrose. This is a sugar made up of a bonded glucose and fructose. </a:t>
            </a:r>
          </a:p>
        </p:txBody>
      </p:sp>
      <p:grpSp>
        <p:nvGrpSpPr>
          <p:cNvPr id="4" name="Group 3"/>
          <p:cNvGrpSpPr/>
          <p:nvPr/>
        </p:nvGrpSpPr>
        <p:grpSpPr>
          <a:xfrm rot="14432527">
            <a:off x="2061215" y="3214364"/>
            <a:ext cx="1695450" cy="1714500"/>
            <a:chOff x="6210300" y="3981450"/>
            <a:chExt cx="1695450" cy="1714500"/>
          </a:xfrm>
        </p:grpSpPr>
        <p:sp>
          <p:nvSpPr>
            <p:cNvPr id="5" name="Oval 4"/>
            <p:cNvSpPr/>
            <p:nvPr/>
          </p:nvSpPr>
          <p:spPr>
            <a:xfrm>
              <a:off x="7448550" y="4248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10350" y="41529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199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10450" y="46863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28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62850" y="5467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77050" y="5086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103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96050" y="40767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77150" y="4191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10350" y="47053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00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81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4629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437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086600" y="4038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1515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39000" y="50482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53300" y="52387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05650" y="41338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05650" y="42100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15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56196" y="3444867"/>
            <a:ext cx="2574244" cy="1097773"/>
            <a:chOff x="6956196" y="3444867"/>
            <a:chExt cx="2574244" cy="1097773"/>
          </a:xfrm>
        </p:grpSpPr>
        <p:cxnSp>
          <p:nvCxnSpPr>
            <p:cNvPr id="61" name="Straight Connector 60"/>
            <p:cNvCxnSpPr>
              <a:stCxn id="58" idx="0"/>
            </p:cNvCxnSpPr>
            <p:nvPr/>
          </p:nvCxnSpPr>
          <p:spPr>
            <a:xfrm flipV="1">
              <a:off x="8127482" y="3877105"/>
              <a:ext cx="537750" cy="1241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Hexagon 57"/>
            <p:cNvSpPr/>
            <p:nvPr/>
          </p:nvSpPr>
          <p:spPr>
            <a:xfrm>
              <a:off x="6956196" y="3459902"/>
              <a:ext cx="1171286" cy="1082738"/>
            </a:xfrm>
            <a:prstGeom prst="hexagon">
              <a:avLst>
                <a:gd name="adj" fmla="val 25513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G</a:t>
              </a:r>
              <a:endParaRPr lang="en-US" sz="6000" dirty="0"/>
            </a:p>
          </p:txBody>
        </p:sp>
        <p:sp>
          <p:nvSpPr>
            <p:cNvPr id="59" name="Regular Pentagon 58"/>
            <p:cNvSpPr/>
            <p:nvPr/>
          </p:nvSpPr>
          <p:spPr>
            <a:xfrm>
              <a:off x="8368343" y="3444867"/>
              <a:ext cx="1162097" cy="1046121"/>
            </a:xfrm>
            <a:prstGeom prst="pentago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/>
                <a:t>F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11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365125"/>
            <a:ext cx="10922479" cy="1325563"/>
          </a:xfrm>
        </p:spPr>
        <p:txBody>
          <a:bodyPr/>
          <a:lstStyle/>
          <a:p>
            <a:pPr algn="ctr"/>
            <a:r>
              <a:rPr lang="en-US" dirty="0" smtClean="0"/>
              <a:t>Disaccharides “two sugars”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57" y="1510176"/>
            <a:ext cx="10515600" cy="4641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Maltose is a disaccharide sugar made up of two bonded glucose molecules. </a:t>
            </a:r>
          </a:p>
        </p:txBody>
      </p:sp>
      <p:grpSp>
        <p:nvGrpSpPr>
          <p:cNvPr id="4" name="Group 3"/>
          <p:cNvGrpSpPr/>
          <p:nvPr/>
        </p:nvGrpSpPr>
        <p:grpSpPr>
          <a:xfrm rot="14571927">
            <a:off x="2095721" y="3214364"/>
            <a:ext cx="1695450" cy="1714500"/>
            <a:chOff x="6210300" y="3981450"/>
            <a:chExt cx="1695450" cy="1714500"/>
          </a:xfrm>
        </p:grpSpPr>
        <p:sp>
          <p:nvSpPr>
            <p:cNvPr id="5" name="Oval 4"/>
            <p:cNvSpPr/>
            <p:nvPr/>
          </p:nvSpPr>
          <p:spPr>
            <a:xfrm>
              <a:off x="7448550" y="4248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10350" y="41529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199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10450" y="46863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28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62850" y="5467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77050" y="5086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103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96050" y="40767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77150" y="4191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10350" y="47053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00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81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4629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437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086600" y="4038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1515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39000" y="50482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53300" y="52387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05650" y="41338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05650" y="42100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15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56196" y="3438952"/>
            <a:ext cx="2611447" cy="1103688"/>
            <a:chOff x="6956196" y="3438952"/>
            <a:chExt cx="2611447" cy="1103688"/>
          </a:xfrm>
        </p:grpSpPr>
        <p:cxnSp>
          <p:nvCxnSpPr>
            <p:cNvPr id="61" name="Straight Connector 60"/>
            <p:cNvCxnSpPr>
              <a:stCxn id="58" idx="0"/>
              <a:endCxn id="85" idx="3"/>
            </p:cNvCxnSpPr>
            <p:nvPr/>
          </p:nvCxnSpPr>
          <p:spPr>
            <a:xfrm flipV="1">
              <a:off x="8127482" y="3980321"/>
              <a:ext cx="268875" cy="209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Hexagon 57"/>
            <p:cNvSpPr/>
            <p:nvPr/>
          </p:nvSpPr>
          <p:spPr>
            <a:xfrm>
              <a:off x="6956196" y="3459902"/>
              <a:ext cx="1171286" cy="1082738"/>
            </a:xfrm>
            <a:prstGeom prst="hexagon">
              <a:avLst>
                <a:gd name="adj" fmla="val 25513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G</a:t>
              </a:r>
              <a:endParaRPr lang="en-US" sz="6000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8396357" y="3438952"/>
              <a:ext cx="1171286" cy="1082738"/>
            </a:xfrm>
            <a:prstGeom prst="hexagon">
              <a:avLst>
                <a:gd name="adj" fmla="val 25513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G</a:t>
              </a:r>
              <a:endParaRPr lang="en-US" sz="6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 rot="7006444" flipH="1">
            <a:off x="3127980" y="3204689"/>
            <a:ext cx="1695450" cy="1714500"/>
            <a:chOff x="6210300" y="3981450"/>
            <a:chExt cx="1695450" cy="1714500"/>
          </a:xfrm>
        </p:grpSpPr>
        <p:sp>
          <p:nvSpPr>
            <p:cNvPr id="62" name="Oval 61"/>
            <p:cNvSpPr/>
            <p:nvPr/>
          </p:nvSpPr>
          <p:spPr>
            <a:xfrm>
              <a:off x="7448550" y="4248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10350" y="41529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8199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410450" y="468630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1628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562850" y="5467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77050" y="50863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103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96050" y="40767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677150" y="4191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610350" y="47053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800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81850" y="43815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24600" y="46291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743700" y="47815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086600" y="4038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1515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239000" y="50482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353300" y="5238750"/>
              <a:ext cx="3810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105650" y="413385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105650" y="42100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315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Invertase is an enzyme that breaks the bond in sucrose. </a:t>
            </a:r>
            <a:endParaRPr lang="en-US" dirty="0"/>
          </a:p>
        </p:txBody>
      </p:sp>
      <p:cxnSp>
        <p:nvCxnSpPr>
          <p:cNvPr id="78" name="Straight Connector 77"/>
          <p:cNvCxnSpPr>
            <a:stCxn id="79" idx="0"/>
          </p:cNvCxnSpPr>
          <p:nvPr/>
        </p:nvCxnSpPr>
        <p:spPr>
          <a:xfrm flipV="1">
            <a:off x="8541547" y="4408294"/>
            <a:ext cx="537750" cy="1241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Hexagon 78"/>
          <p:cNvSpPr/>
          <p:nvPr/>
        </p:nvSpPr>
        <p:spPr>
          <a:xfrm>
            <a:off x="7370261" y="3991091"/>
            <a:ext cx="1171286" cy="1082738"/>
          </a:xfrm>
          <a:prstGeom prst="hexagon">
            <a:avLst>
              <a:gd name="adj" fmla="val 25513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</a:t>
            </a:r>
            <a:endParaRPr lang="en-US" sz="6000" dirty="0"/>
          </a:p>
        </p:txBody>
      </p:sp>
      <p:sp>
        <p:nvSpPr>
          <p:cNvPr id="80" name="Regular Pentagon 79"/>
          <p:cNvSpPr/>
          <p:nvPr/>
        </p:nvSpPr>
        <p:spPr>
          <a:xfrm>
            <a:off x="8782408" y="3976056"/>
            <a:ext cx="1162097" cy="1046121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F</a:t>
            </a:r>
            <a:endParaRPr lang="en-US" sz="66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168" y="2417715"/>
            <a:ext cx="4249948" cy="2292503"/>
          </a:xfrm>
          <a:prstGeom prst="rect">
            <a:avLst/>
          </a:prstGeom>
        </p:spPr>
      </p:pic>
      <p:cxnSp>
        <p:nvCxnSpPr>
          <p:cNvPr id="90" name="Straight Connector 89"/>
          <p:cNvCxnSpPr>
            <a:stCxn id="91" idx="0"/>
          </p:cNvCxnSpPr>
          <p:nvPr/>
        </p:nvCxnSpPr>
        <p:spPr>
          <a:xfrm flipV="1">
            <a:off x="2914252" y="4433532"/>
            <a:ext cx="537750" cy="1241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exagon 90"/>
          <p:cNvSpPr/>
          <p:nvPr/>
        </p:nvSpPr>
        <p:spPr>
          <a:xfrm>
            <a:off x="1742966" y="4016329"/>
            <a:ext cx="1171286" cy="1082738"/>
          </a:xfrm>
          <a:prstGeom prst="hexagon">
            <a:avLst>
              <a:gd name="adj" fmla="val 25513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</a:t>
            </a:r>
            <a:endParaRPr lang="en-US" sz="6000" dirty="0"/>
          </a:p>
        </p:txBody>
      </p:sp>
      <p:sp>
        <p:nvSpPr>
          <p:cNvPr id="92" name="Regular Pentagon 91"/>
          <p:cNvSpPr/>
          <p:nvPr/>
        </p:nvSpPr>
        <p:spPr>
          <a:xfrm>
            <a:off x="3155113" y="4001294"/>
            <a:ext cx="1162097" cy="1046121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F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70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237 -0.09468 C 0.14948 -0.11598 0.18815 -0.12732 0.22878 -0.12732 C 0.27487 -0.12732 0.31185 -0.11598 0.33763 -0.09468 L 0.46146 4.07407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365125"/>
            <a:ext cx="10922479" cy="1325563"/>
          </a:xfrm>
        </p:spPr>
        <p:txBody>
          <a:bodyPr/>
          <a:lstStyle/>
          <a:p>
            <a:r>
              <a:rPr lang="en-US" dirty="0" smtClean="0"/>
              <a:t>How much Fructose is really in High Fructose Corn Syrup?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10515600" cy="41821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In this lab we will measure the amount of glucose present in a known amount of HFCS </a:t>
            </a:r>
          </a:p>
          <a:p>
            <a:pPr marL="0" indent="0">
              <a:buNone/>
            </a:pPr>
            <a:r>
              <a:rPr lang="en-US" dirty="0" smtClean="0"/>
              <a:t>This will be compared with a pure glucose sample with the same amount of sugars. </a:t>
            </a:r>
          </a:p>
          <a:p>
            <a:pPr marL="0" indent="0">
              <a:buNone/>
            </a:pPr>
            <a:r>
              <a:rPr lang="en-US" dirty="0" smtClean="0"/>
              <a:t>The missing glucose in HFCS will be assumed to be Fructose. </a:t>
            </a:r>
          </a:p>
        </p:txBody>
      </p:sp>
    </p:spTree>
    <p:extLst>
      <p:ext uri="{BB962C8B-B14F-4D97-AF65-F5344CB8AC3E}">
        <p14:creationId xmlns:p14="http://schemas.microsoft.com/office/powerpoint/2010/main" val="3908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metabolism are blamed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248" y="1483743"/>
            <a:ext cx="5263551" cy="4641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Glucose can be absorbed directly from the blood stream into cells. </a:t>
            </a:r>
          </a:p>
          <a:p>
            <a:pPr marL="0" indent="0">
              <a:buNone/>
            </a:pPr>
            <a:r>
              <a:rPr lang="en-US" dirty="0" smtClean="0"/>
              <a:t>Fructose must be processed by the liver. </a:t>
            </a:r>
          </a:p>
          <a:p>
            <a:pPr marL="0" indent="0">
              <a:buNone/>
            </a:pPr>
            <a:r>
              <a:rPr lang="en-US" dirty="0" smtClean="0"/>
              <a:t>This is difference in metabolism is one of the reasons often cited in advising avoidance of fructose. </a:t>
            </a:r>
          </a:p>
          <a:p>
            <a:pPr marL="0" indent="0">
              <a:buNone/>
            </a:pPr>
            <a:r>
              <a:rPr lang="en-US" dirty="0" smtClean="0"/>
              <a:t>Fructose is rated as approximately four times sweeter than glucose.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36663"/>
            <a:ext cx="4004923" cy="5342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6928" y="1690688"/>
            <a:ext cx="1311215" cy="11905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9516" y="1966958"/>
            <a:ext cx="514709" cy="11905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3305" y="3209205"/>
            <a:ext cx="514709" cy="11905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83305" y="4434247"/>
            <a:ext cx="514709" cy="871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9573" y="5305784"/>
            <a:ext cx="4242759" cy="9758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6059" y="1674083"/>
            <a:ext cx="1656274" cy="1207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749390">
            <a:off x="3611589" y="2978067"/>
            <a:ext cx="1656274" cy="25289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Sugar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be able to accurately compare sugar concentrations of different sweeteners, we need solutions of equal concentration of total sugar. </a:t>
            </a:r>
          </a:p>
          <a:p>
            <a:r>
              <a:rPr lang="en-US" dirty="0" smtClean="0"/>
              <a:t>The soft drink is label says it contains 11.00g of HFCS/100ml</a:t>
            </a:r>
            <a:r>
              <a:rPr lang="en-US" dirty="0"/>
              <a:t>. </a:t>
            </a:r>
          </a:p>
          <a:p>
            <a:r>
              <a:rPr lang="en-US" dirty="0" smtClean="0"/>
              <a:t>There is an optional procedure for determining the amount of sugar in the soft drink by evaporation.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753</Words>
  <Application>Microsoft Office PowerPoint</Application>
  <PresentationFormat>Widescreen</PresentationFormat>
  <Paragraphs>196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Avenir Book</vt:lpstr>
      <vt:lpstr>Avenir Light</vt:lpstr>
      <vt:lpstr>Avenir Medium</vt:lpstr>
      <vt:lpstr>Calibri</vt:lpstr>
      <vt:lpstr>Calibri Light</vt:lpstr>
      <vt:lpstr>Office Theme</vt:lpstr>
      <vt:lpstr>Custom Design</vt:lpstr>
      <vt:lpstr>1_Office Theme</vt:lpstr>
      <vt:lpstr>How Sweet it Is!</vt:lpstr>
      <vt:lpstr>High Fructose Corn Syrup (HFCS) </vt:lpstr>
      <vt:lpstr>Chemistry of sugars </vt:lpstr>
      <vt:lpstr>Disaccharides “two sugars”  </vt:lpstr>
      <vt:lpstr>Disaccharides “two sugars”  </vt:lpstr>
      <vt:lpstr>Digestion</vt:lpstr>
      <vt:lpstr>How much Fructose is really in High Fructose Corn Syrup? </vt:lpstr>
      <vt:lpstr>Differences in metabolism are blamed</vt:lpstr>
      <vt:lpstr>Preparing Sugar Solutions</vt:lpstr>
      <vt:lpstr>Preparing sweetened solutions  </vt:lpstr>
      <vt:lpstr>Preparing sweetened solutions </vt:lpstr>
      <vt:lpstr>Preparing sweetened solutions </vt:lpstr>
      <vt:lpstr>Preparing sweetened solutions </vt:lpstr>
      <vt:lpstr>Preparing sweetened solutions </vt:lpstr>
      <vt:lpstr>Preparing sweetened solutions </vt:lpstr>
      <vt:lpstr>Preparing sweetened solutions </vt:lpstr>
      <vt:lpstr>Diluting solutions Add 10.0 ml of sweetener to 100 ml Graduated cylinder. </vt:lpstr>
      <vt:lpstr>Diluting solutions Add distilled water to the cylinder until it reads 100.0 ml. This results in a 1/10 dilution </vt:lpstr>
      <vt:lpstr>Diluting solutions Pour the solution in the 1/10 sweetener beaker. </vt:lpstr>
      <vt:lpstr>Diluting solutions Add 10.0 ml of sweetener to 100 ml Graduated cylinder. </vt:lpstr>
      <vt:lpstr>Diluting solutions Add distilled water to the cylinder until it reads 100.0 ml. This results in a 1/100 dilution </vt:lpstr>
      <vt:lpstr>Add 10 ml of each sweetener to two centrifuge tubes. </vt:lpstr>
      <vt:lpstr>Add 250ul of invertase and glucoamylase to each of the six tubes labeled enzymes. </vt:lpstr>
      <vt:lpstr>Replace caps and allow to sit overnight. </vt:lpstr>
      <vt:lpstr>PowerPoint Presentation</vt:lpstr>
      <vt:lpstr>Glucose testing </vt:lpstr>
      <vt:lpstr>Collect Data</vt:lpstr>
      <vt:lpstr>Glucose testing </vt:lpstr>
      <vt:lpstr>Collect Data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Sharon Thielen</dc:creator>
  <cp:lastModifiedBy>James Burk</cp:lastModifiedBy>
  <cp:revision>69</cp:revision>
  <cp:lastPrinted>2020-01-20T21:11:09Z</cp:lastPrinted>
  <dcterms:created xsi:type="dcterms:W3CDTF">2018-08-21T15:16:15Z</dcterms:created>
  <dcterms:modified xsi:type="dcterms:W3CDTF">2022-01-18T19:43:26Z</dcterms:modified>
</cp:coreProperties>
</file>