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6"/>
  </p:notesMasterIdLst>
  <p:sldIdLst>
    <p:sldId id="309" r:id="rId4"/>
    <p:sldId id="327" r:id="rId5"/>
    <p:sldId id="325" r:id="rId6"/>
    <p:sldId id="326" r:id="rId7"/>
    <p:sldId id="332" r:id="rId8"/>
    <p:sldId id="328" r:id="rId9"/>
    <p:sldId id="329" r:id="rId10"/>
    <p:sldId id="330" r:id="rId11"/>
    <p:sldId id="331" r:id="rId12"/>
    <p:sldId id="296" r:id="rId13"/>
    <p:sldId id="333" r:id="rId14"/>
    <p:sldId id="293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76028" autoAdjust="0"/>
  </p:normalViewPr>
  <p:slideViewPr>
    <p:cSldViewPr snapToGrid="0">
      <p:cViewPr varScale="1">
        <p:scale>
          <a:sx n="49" d="100"/>
          <a:sy n="49" d="100"/>
        </p:scale>
        <p:origin x="55" y="97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FB25D2-0C10-4DF9-8D1A-B6C7E0B098FD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76BF5C-AF1A-42EF-B250-F516C956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2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6BF5C-AF1A-42EF-B250-F516C956FCB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7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0E28-9133-9841-89AE-CFA168DB9B91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F151-45A6-2B4C-B934-19AA3F99281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05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10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B45F61-0BD9-EB45-936F-6041BED578B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18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22F5B-66FF-664F-99AE-8D90197266B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49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660F46-E139-484D-90AE-4E94CE76973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345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3A2717-057D-9E43-8D1A-25750CE55DA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6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38427A-544C-7F4A-AD77-705DA6DC6F6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20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A1F42-CB8E-5545-806A-D979B0DB60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28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39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A9551D-EAA2-ED4A-8D3B-DBB62A0928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514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FB7488-AFCA-DA48-802A-07434379CAC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BC0A6F-1AB0-6647-8E50-E905DE12F6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746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A9C3ED-EC3A-044A-A07F-E70EA6DFE11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Fdg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6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2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1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7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3C353-8F31-4EEF-8B06-C8DFF097D527}" type="datetimeFigureOut">
              <a:rPr lang="en-US" smtClean="0"/>
              <a:pPr/>
              <a:t>6/12/2023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912E-AB9E-4C28-988B-7D2BBEB5B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 userDrawn="1"/>
        </p:nvSpPr>
        <p:spPr>
          <a:xfrm>
            <a:off x="7378262" y="23805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 userDrawn="1"/>
        </p:nvSpPr>
        <p:spPr>
          <a:xfrm>
            <a:off x="4838700" y="3731507"/>
            <a:ext cx="2526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Connect with us: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713045" y="6689772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926" y="6689772"/>
            <a:ext cx="5273604" cy="1916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926" y="6615374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760341" y="6615374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4260147" y="263858"/>
            <a:ext cx="367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 charset="0"/>
                <a:ea typeface="Avenir Medium" charset="0"/>
                <a:cs typeface="Avenir Medium" charset="0"/>
              </a:rPr>
              <a:t>Brought to you by: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838700" y="4800418"/>
            <a:ext cx="25268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#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kansascornSTEM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65000"/>
                  </a:prstClr>
                </a:solidFill>
                <a:effectLst/>
                <a:uLnTx/>
                <a:uFillTx/>
                <a:latin typeface="Avenir Light" charset="0"/>
                <a:ea typeface="Avenir Light" charset="0"/>
                <a:cs typeface="Avenir Light" charset="0"/>
              </a:rPr>
              <a:t>kscorn.com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65000"/>
                </a:prstClr>
              </a:solidFill>
              <a:effectLst/>
              <a:uLnTx/>
              <a:uFillTx/>
              <a:latin typeface="Avenir Light" charset="0"/>
              <a:ea typeface="Avenir Light" charset="0"/>
              <a:cs typeface="Avenir Light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450299" y="4177865"/>
            <a:ext cx="1310042" cy="555282"/>
            <a:chOff x="5450299" y="4457265"/>
            <a:chExt cx="1310042" cy="55528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299" y="4457265"/>
              <a:ext cx="555282" cy="555282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059" y="4525271"/>
              <a:ext cx="555282" cy="45116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199CEE-6BC4-064B-A0ED-923D8625F4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A8D2D6-7F37-C54E-AA5B-F8B1964EE97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00" y="1185021"/>
            <a:ext cx="3588461" cy="226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37D7B4-0A5A-594B-BF23-61864096AE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136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13C96-2115-3F44-AAE1-249F34947E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700345" y="6702017"/>
            <a:ext cx="5491655" cy="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5774" y="6702017"/>
            <a:ext cx="5273604" cy="1950"/>
          </a:xfrm>
          <a:prstGeom prst="line">
            <a:avLst/>
          </a:prstGeom>
          <a:ln w="571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5774" y="6626292"/>
            <a:ext cx="5273604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47641" y="6626292"/>
            <a:ext cx="5444359" cy="0"/>
          </a:xfrm>
          <a:prstGeom prst="line">
            <a:avLst/>
          </a:prstGeom>
          <a:ln w="19050">
            <a:solidFill>
              <a:srgbClr val="FFD0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9DA731C-E70E-9241-B579-924A6F1A2A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237" y="5659818"/>
            <a:ext cx="1406234" cy="115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5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venir Light" charset="0"/>
          <a:ea typeface="Avenir Light" charset="0"/>
          <a:cs typeface="Avenir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405E1F70-BBB6-4800-B7F2-9F0B3D4B3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39695">
            <a:off x="783649" y="-524618"/>
            <a:ext cx="4512442" cy="9024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5832" y="3526379"/>
            <a:ext cx="6781800" cy="2622457"/>
          </a:xfrm>
        </p:spPr>
        <p:txBody>
          <a:bodyPr>
            <a:normAutofit/>
          </a:bodyPr>
          <a:lstStyle/>
          <a:p>
            <a:r>
              <a:rPr lang="en-US" dirty="0"/>
              <a:t>GMO or GM-No?</a:t>
            </a:r>
          </a:p>
        </p:txBody>
      </p:sp>
    </p:spTree>
    <p:extLst>
      <p:ext uri="{BB962C8B-B14F-4D97-AF65-F5344CB8AC3E}">
        <p14:creationId xmlns:p14="http://schemas.microsoft.com/office/powerpoint/2010/main" val="65081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the lab: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DNA extraction </a:t>
            </a:r>
            <a:r>
              <a:rPr lang="en-US" i="1" dirty="0"/>
              <a:t>from TWO foods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PCR set up, programming, &amp; monitoring</a:t>
            </a:r>
          </a:p>
          <a:p>
            <a:pPr marL="514350" indent="-514350">
              <a:buAutoNum type="arabicPeriod"/>
            </a:pPr>
            <a:r>
              <a:rPr lang="en-US" dirty="0"/>
              <a:t>Separation of PCR products by electrophoresis</a:t>
            </a:r>
          </a:p>
          <a:p>
            <a:pPr marL="514350" indent="-514350">
              <a:buAutoNum type="arabicPeriod"/>
            </a:pPr>
            <a:r>
              <a:rPr lang="en-US" dirty="0"/>
              <a:t>Interpretation of results: size determination of PCR products</a:t>
            </a:r>
          </a:p>
        </p:txBody>
      </p:sp>
    </p:spTree>
    <p:extLst>
      <p:ext uri="{BB962C8B-B14F-4D97-AF65-F5344CB8AC3E}">
        <p14:creationId xmlns:p14="http://schemas.microsoft.com/office/powerpoint/2010/main" val="2584059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the lab: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Refer to handout for procedure.</a:t>
            </a:r>
          </a:p>
        </p:txBody>
      </p:sp>
    </p:spTree>
    <p:extLst>
      <p:ext uri="{BB962C8B-B14F-4D97-AF65-F5344CB8AC3E}">
        <p14:creationId xmlns:p14="http://schemas.microsoft.com/office/powerpoint/2010/main" val="1926197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6FB5C8C-17C6-40EC-82E6-FAACFA1686B6}"/>
              </a:ext>
            </a:extLst>
          </p:cNvPr>
          <p:cNvSpPr txBox="1"/>
          <p:nvPr/>
        </p:nvSpPr>
        <p:spPr>
          <a:xfrm>
            <a:off x="6369079" y="647700"/>
            <a:ext cx="28490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Budget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CE4ED-D875-43BC-8828-13617A5754A3}"/>
              </a:ext>
            </a:extLst>
          </p:cNvPr>
          <p:cNvSpPr txBox="1"/>
          <p:nvPr/>
        </p:nvSpPr>
        <p:spPr>
          <a:xfrm>
            <a:off x="1358900" y="927100"/>
            <a:ext cx="977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This lab is made possible with the support and content contributions of the Kansas Corn Commission.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BE8E45-7D5C-4DCC-8FFA-A2D7C286B3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244" y="2375432"/>
            <a:ext cx="3969512" cy="25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2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Genetic selection of crops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Ancient peoples selected and saved seeds from plants displaying specific traits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teosinte?</a:t>
            </a:r>
          </a:p>
        </p:txBody>
      </p:sp>
    </p:spTree>
    <p:extLst>
      <p:ext uri="{BB962C8B-B14F-4D97-AF65-F5344CB8AC3E}">
        <p14:creationId xmlns:p14="http://schemas.microsoft.com/office/powerpoint/2010/main" val="2930082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4" y="365125"/>
            <a:ext cx="3066586" cy="5210485"/>
          </a:xfrm>
        </p:spPr>
        <p:txBody>
          <a:bodyPr>
            <a:normAutofit fontScale="90000"/>
          </a:bodyPr>
          <a:lstStyle/>
          <a:p>
            <a:r>
              <a:rPr lang="en-US" dirty="0"/>
              <a:t>Teosinte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Ancestor of modern corn: multiple stalks, long branches, small kernels, tough husk 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80FE20D-F1FB-CF2D-5D10-6E1D60E85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56" y="133815"/>
            <a:ext cx="8306498" cy="55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24" y="0"/>
            <a:ext cx="10515600" cy="1325563"/>
          </a:xfrm>
        </p:spPr>
        <p:txBody>
          <a:bodyPr/>
          <a:lstStyle/>
          <a:p>
            <a:r>
              <a:rPr lang="en-US" dirty="0"/>
              <a:t>What is TRANSGENIC food?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546" y="1559737"/>
            <a:ext cx="2301537" cy="4194292"/>
          </a:xfrm>
        </p:spPr>
        <p:txBody>
          <a:bodyPr/>
          <a:lstStyle/>
          <a:p>
            <a:r>
              <a:rPr lang="en-US" dirty="0"/>
              <a:t>Transgenes: Introduced genes</a:t>
            </a:r>
          </a:p>
          <a:p>
            <a:r>
              <a:rPr lang="en-US" dirty="0"/>
              <a:t>Crops commonly grown in US that are genetically engineered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0844D-2917-CBAA-FF3C-00EA24AD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14" y="1011331"/>
            <a:ext cx="8853062" cy="48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9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3E5AE-F172-F4C0-E708-F6D2420AF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69023" cy="876323"/>
          </a:xfrm>
        </p:spPr>
        <p:txBody>
          <a:bodyPr/>
          <a:lstStyle/>
          <a:p>
            <a:r>
              <a:rPr lang="en-US" dirty="0"/>
              <a:t>Percentage of modified crops in 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F5D26B-E3ED-4E5A-B0E4-225DE11B4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3773" y="1581752"/>
            <a:ext cx="1128227" cy="27479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1997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2018</a:t>
            </a: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2019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DB4EE-1EA2-7176-1D5E-74C6547C4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79" y="1241448"/>
            <a:ext cx="10855094" cy="4525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2DF9E1-88BC-5BF6-5190-1E936EDAC5D5}"/>
              </a:ext>
            </a:extLst>
          </p:cNvPr>
          <p:cNvSpPr txBox="1"/>
          <p:nvPr/>
        </p:nvSpPr>
        <p:spPr>
          <a:xfrm>
            <a:off x="7704557" y="5766787"/>
            <a:ext cx="3948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https://www.statista.com/statistics/217108/level-of-genetically-modified-crops-in-the-us/</a:t>
            </a:r>
          </a:p>
        </p:txBody>
      </p:sp>
    </p:spTree>
    <p:extLst>
      <p:ext uri="{BB962C8B-B14F-4D97-AF65-F5344CB8AC3E}">
        <p14:creationId xmlns:p14="http://schemas.microsoft.com/office/powerpoint/2010/main" val="236312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(Benefits of genetic engineering)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561" y="1690688"/>
            <a:ext cx="10796239" cy="4486275"/>
          </a:xfrm>
        </p:spPr>
        <p:txBody>
          <a:bodyPr/>
          <a:lstStyle/>
          <a:p>
            <a:r>
              <a:rPr lang="en-US" dirty="0"/>
              <a:t>Agricultural (increase yield or tolerance to suboptimal conditions)</a:t>
            </a:r>
          </a:p>
          <a:p>
            <a:r>
              <a:rPr lang="en-US" dirty="0"/>
              <a:t>Environmental (reduced used of fertilizers, pesticides,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Nutritional (higher quality, target diet deficiencies)</a:t>
            </a:r>
          </a:p>
        </p:txBody>
      </p:sp>
    </p:spTree>
    <p:extLst>
      <p:ext uri="{BB962C8B-B14F-4D97-AF65-F5344CB8AC3E}">
        <p14:creationId xmlns:p14="http://schemas.microsoft.com/office/powerpoint/2010/main" val="193916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368040" cy="4351338"/>
          </a:xfrm>
        </p:spPr>
        <p:txBody>
          <a:bodyPr/>
          <a:lstStyle/>
          <a:p>
            <a:r>
              <a:rPr lang="en-US" dirty="0"/>
              <a:t>MOST COMMON: Biological vectors (plasmid)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12442-0C6D-6521-A24F-0C56FE112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13" y="365125"/>
            <a:ext cx="7424251" cy="5432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1217EC-3FDE-29E3-FBA4-DF0C4A533DA0}"/>
              </a:ext>
            </a:extLst>
          </p:cNvPr>
          <p:cNvSpPr txBox="1"/>
          <p:nvPr/>
        </p:nvSpPr>
        <p:spPr>
          <a:xfrm>
            <a:off x="5196468" y="225254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09BEA-1917-E8CB-63E2-504545E30ACF}"/>
              </a:ext>
            </a:extLst>
          </p:cNvPr>
          <p:cNvSpPr txBox="1"/>
          <p:nvPr/>
        </p:nvSpPr>
        <p:spPr>
          <a:xfrm>
            <a:off x="7705493" y="6176963"/>
            <a:ext cx="4148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https://bioprinciples.biosci.gatech.edu/module-5-integrative-health/01-recombinant-dna/</a:t>
            </a:r>
          </a:p>
        </p:txBody>
      </p:sp>
    </p:spTree>
    <p:extLst>
      <p:ext uri="{BB962C8B-B14F-4D97-AF65-F5344CB8AC3E}">
        <p14:creationId xmlns:p14="http://schemas.microsoft.com/office/powerpoint/2010/main" val="143409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gene cassette?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17FF14-895C-D1A1-1963-1BB9F2965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15" y="2286000"/>
            <a:ext cx="11665169" cy="1792223"/>
          </a:xfrm>
        </p:spPr>
      </p:pic>
    </p:spTree>
    <p:extLst>
      <p:ext uri="{BB962C8B-B14F-4D97-AF65-F5344CB8AC3E}">
        <p14:creationId xmlns:p14="http://schemas.microsoft.com/office/powerpoint/2010/main" val="138557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485A4-0E67-FF56-A13B-AE44BC91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LAB: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PCR &amp; gel electrophoresis to assess the presence of transgenes in plants and commercial food products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A5D5D-51BE-6B5C-62DF-C12D59E14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345" y="2973742"/>
            <a:ext cx="7817455" cy="226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239</Words>
  <Application>Microsoft Office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Avenir Book</vt:lpstr>
      <vt:lpstr>Avenir Light</vt:lpstr>
      <vt:lpstr>Avenir Medium</vt:lpstr>
      <vt:lpstr>Calibri</vt:lpstr>
      <vt:lpstr>Calibri Light</vt:lpstr>
      <vt:lpstr>Office Theme</vt:lpstr>
      <vt:lpstr>Custom Design</vt:lpstr>
      <vt:lpstr>1_Office Theme</vt:lpstr>
      <vt:lpstr>GMO or GM-No?</vt:lpstr>
      <vt:lpstr>Genetic selection of crops</vt:lpstr>
      <vt:lpstr>Teosinte  Ancestor of modern corn: multiple stalks, long branches, small kernels, tough husk </vt:lpstr>
      <vt:lpstr>What is TRANSGENIC food?</vt:lpstr>
      <vt:lpstr>Percentage of modified crops in US</vt:lpstr>
      <vt:lpstr>WHY? (Benefits of genetic engineering)</vt:lpstr>
      <vt:lpstr>HOW?</vt:lpstr>
      <vt:lpstr>What is a gene cassette?</vt:lpstr>
      <vt:lpstr>PURPOSE OF LAB:</vt:lpstr>
      <vt:lpstr>Parts of the lab:</vt:lpstr>
      <vt:lpstr>Steps of the lab: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</dc:title>
  <dc:creator>Sharon Thielen</dc:creator>
  <cp:lastModifiedBy>Maricar Harris</cp:lastModifiedBy>
  <cp:revision>36</cp:revision>
  <cp:lastPrinted>2020-01-20T21:11:09Z</cp:lastPrinted>
  <dcterms:created xsi:type="dcterms:W3CDTF">2018-08-21T15:16:15Z</dcterms:created>
  <dcterms:modified xsi:type="dcterms:W3CDTF">2023-06-13T03:01:00Z</dcterms:modified>
</cp:coreProperties>
</file>