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2" r:id="rId2"/>
  </p:sldMasterIdLst>
  <p:notesMasterIdLst>
    <p:notesMasterId r:id="rId52"/>
  </p:notesMasterIdLst>
  <p:sldIdLst>
    <p:sldId id="294" r:id="rId3"/>
    <p:sldId id="298" r:id="rId4"/>
    <p:sldId id="299" r:id="rId5"/>
    <p:sldId id="300" r:id="rId6"/>
    <p:sldId id="344" r:id="rId7"/>
    <p:sldId id="296" r:id="rId8"/>
    <p:sldId id="301" r:id="rId9"/>
    <p:sldId id="302" r:id="rId10"/>
    <p:sldId id="303" r:id="rId11"/>
    <p:sldId id="304" r:id="rId12"/>
    <p:sldId id="272" r:id="rId13"/>
    <p:sldId id="305" r:id="rId14"/>
    <p:sldId id="306" r:id="rId15"/>
    <p:sldId id="307" r:id="rId16"/>
    <p:sldId id="308" r:id="rId17"/>
    <p:sldId id="309" r:id="rId18"/>
    <p:sldId id="311" r:id="rId19"/>
    <p:sldId id="312" r:id="rId20"/>
    <p:sldId id="313" r:id="rId21"/>
    <p:sldId id="314" r:id="rId22"/>
    <p:sldId id="326" r:id="rId23"/>
    <p:sldId id="340" r:id="rId24"/>
    <p:sldId id="341" r:id="rId25"/>
    <p:sldId id="329" r:id="rId26"/>
    <p:sldId id="330" r:id="rId27"/>
    <p:sldId id="331" r:id="rId28"/>
    <p:sldId id="316" r:id="rId29"/>
    <p:sldId id="317" r:id="rId30"/>
    <p:sldId id="318" r:id="rId31"/>
    <p:sldId id="321" r:id="rId32"/>
    <p:sldId id="320" r:id="rId33"/>
    <p:sldId id="322" r:id="rId34"/>
    <p:sldId id="323" r:id="rId35"/>
    <p:sldId id="324" r:id="rId36"/>
    <p:sldId id="332" r:id="rId37"/>
    <p:sldId id="346" r:id="rId38"/>
    <p:sldId id="345" r:id="rId39"/>
    <p:sldId id="327" r:id="rId40"/>
    <p:sldId id="342" r:id="rId41"/>
    <p:sldId id="334" r:id="rId42"/>
    <p:sldId id="336" r:id="rId43"/>
    <p:sldId id="337" r:id="rId44"/>
    <p:sldId id="338" r:id="rId45"/>
    <p:sldId id="335" r:id="rId46"/>
    <p:sldId id="333" r:id="rId47"/>
    <p:sldId id="339" r:id="rId48"/>
    <p:sldId id="315" r:id="rId49"/>
    <p:sldId id="343" r:id="rId50"/>
    <p:sldId id="293" r:id="rId51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843" autoAdjust="0"/>
    <p:restoredTop sz="86400" autoAdjust="0"/>
  </p:normalViewPr>
  <p:slideViewPr>
    <p:cSldViewPr snapToGrid="0">
      <p:cViewPr varScale="1">
        <p:scale>
          <a:sx n="51" d="100"/>
          <a:sy n="51" d="100"/>
        </p:scale>
        <p:origin x="304" y="4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9342"/>
    </p:cViewPr>
  </p:outlin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presProps" Target="presProps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4DFB25D2-0C10-4DF9-8D1A-B6C7E0B098FD}" type="datetimeFigureOut">
              <a:rPr lang="en-US" smtClean="0"/>
              <a:pPr/>
              <a:t>6/20/2023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7076BF5C-AF1A-42EF-B250-F516C956FCB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2289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76BF5C-AF1A-42EF-B250-F516C956FCB4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0541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76BF5C-AF1A-42EF-B250-F516C956FCB4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6529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76BF5C-AF1A-42EF-B250-F516C956FCB4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612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76BF5C-AF1A-42EF-B250-F516C956FCB4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1309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76BF5C-AF1A-42EF-B250-F516C956FCB4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33684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76BF5C-AF1A-42EF-B250-F516C956FCB4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9920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76BF5C-AF1A-42EF-B250-F516C956FCB4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41801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76BF5C-AF1A-42EF-B250-F516C956FCB4}" type="slidenum">
              <a:rPr lang="en-US" smtClean="0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4781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76BF5C-AF1A-42EF-B250-F516C956FCB4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4364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76BF5C-AF1A-42EF-B250-F516C956FCB4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2806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76BF5C-AF1A-42EF-B250-F516C956FCB4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509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76BF5C-AF1A-42EF-B250-F516C956FCB4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7318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76BF5C-AF1A-42EF-B250-F516C956FCB4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2959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76BF5C-AF1A-42EF-B250-F516C956FCB4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7295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76BF5C-AF1A-42EF-B250-F516C956FCB4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7451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76BF5C-AF1A-42EF-B250-F516C956FCB4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7299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440E28-9133-9841-89AE-CFA168DB9B91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6/20/2023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D0F151-45A6-2B4C-B934-19AA3F992815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2053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FB7488-AFCA-DA48-802A-07434379CAC2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Fdg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913C96-2115-3F44-AAE1-249F34947E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9420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BC0A6F-1AB0-6647-8E50-E905DE12F690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Fdg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913C96-2115-3F44-AAE1-249F34947E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07469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A9C3ED-EC3A-044A-A07F-E70EA6DFE119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Fdg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913C96-2115-3F44-AAE1-249F34947E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26654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37D7B4-0A5A-594B-BF23-61864096AED7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Fdg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913C96-2115-3F44-AAE1-249F34947E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61080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B45F61-0BD9-EB45-936F-6041BED578B6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Fdg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913C96-2115-3F44-AAE1-249F34947E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01819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922F5B-66FF-664F-99AE-8D90197266B1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Fdg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913C96-2115-3F44-AAE1-249F34947E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7497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660F46-E139-484D-90AE-4E94CE769738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Fdg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913C96-2115-3F44-AAE1-249F34947E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73451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3A2717-057D-9E43-8D1A-25750CE55DAE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Fdg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913C96-2115-3F44-AAE1-249F34947E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22631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38427A-544C-7F4A-AD77-705DA6DC6F6A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Fdg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913C96-2115-3F44-AAE1-249F34947E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2204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A1F42-CB8E-5545-806A-D979B0DB604E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Fdg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913C96-2115-3F44-AAE1-249F34947E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12866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A9551D-EAA2-ED4A-8D3B-DBB62A0928BE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Fdg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913C96-2115-3F44-AAE1-249F34947E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65144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emf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image" Target="../media/image3.emf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extBox 42"/>
          <p:cNvSpPr txBox="1"/>
          <p:nvPr userDrawn="1"/>
        </p:nvSpPr>
        <p:spPr>
          <a:xfrm>
            <a:off x="7378262" y="238059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TextBox 49"/>
          <p:cNvSpPr txBox="1"/>
          <p:nvPr userDrawn="1"/>
        </p:nvSpPr>
        <p:spPr>
          <a:xfrm>
            <a:off x="4838700" y="3731507"/>
            <a:ext cx="25268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65000"/>
                  </a:prstClr>
                </a:solidFill>
                <a:effectLst/>
                <a:uLnTx/>
                <a:uFillTx/>
                <a:latin typeface="Avenir Light" charset="0"/>
                <a:ea typeface="Avenir Light" charset="0"/>
                <a:cs typeface="Avenir Light" charset="0"/>
              </a:rPr>
              <a:t>Connect with us: </a:t>
            </a:r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6713045" y="6689772"/>
            <a:ext cx="5491655" cy="0"/>
          </a:xfrm>
          <a:prstGeom prst="line">
            <a:avLst/>
          </a:prstGeom>
          <a:ln w="57150">
            <a:solidFill>
              <a:srgbClr val="FFD05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 userDrawn="1"/>
        </p:nvCxnSpPr>
        <p:spPr>
          <a:xfrm>
            <a:off x="6926" y="6689772"/>
            <a:ext cx="5273604" cy="1916"/>
          </a:xfrm>
          <a:prstGeom prst="line">
            <a:avLst/>
          </a:prstGeom>
          <a:ln w="57150">
            <a:solidFill>
              <a:srgbClr val="FFD05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 userDrawn="1"/>
        </p:nvCxnSpPr>
        <p:spPr>
          <a:xfrm>
            <a:off x="6926" y="6615374"/>
            <a:ext cx="5273604" cy="0"/>
          </a:xfrm>
          <a:prstGeom prst="line">
            <a:avLst/>
          </a:prstGeom>
          <a:ln w="19050">
            <a:solidFill>
              <a:srgbClr val="FFD05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 userDrawn="1"/>
        </p:nvCxnSpPr>
        <p:spPr>
          <a:xfrm>
            <a:off x="6760341" y="6615374"/>
            <a:ext cx="5444359" cy="0"/>
          </a:xfrm>
          <a:prstGeom prst="line">
            <a:avLst/>
          </a:prstGeom>
          <a:ln w="19050">
            <a:solidFill>
              <a:srgbClr val="FFD05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 userDrawn="1"/>
        </p:nvSpPr>
        <p:spPr>
          <a:xfrm>
            <a:off x="4260147" y="263858"/>
            <a:ext cx="367183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Medium" charset="0"/>
                <a:ea typeface="Avenir Medium" charset="0"/>
                <a:cs typeface="Avenir Medium" charset="0"/>
              </a:rPr>
              <a:t>Brought to you by: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4838700" y="4800418"/>
            <a:ext cx="252686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65000"/>
                  </a:prstClr>
                </a:solidFill>
                <a:effectLst/>
                <a:uLnTx/>
                <a:uFillTx/>
                <a:latin typeface="Avenir Light" charset="0"/>
                <a:ea typeface="Avenir Light" charset="0"/>
                <a:cs typeface="Avenir Light" charset="0"/>
              </a:rPr>
              <a:t>#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alpha val="65000"/>
                  </a:prstClr>
                </a:solidFill>
                <a:effectLst/>
                <a:uLnTx/>
                <a:uFillTx/>
                <a:latin typeface="Avenir Light" charset="0"/>
                <a:ea typeface="Avenir Light" charset="0"/>
                <a:cs typeface="Avenir Light" charset="0"/>
              </a:rPr>
              <a:t>kansascornSTEM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alpha val="65000"/>
                </a:prstClr>
              </a:solidFill>
              <a:effectLst/>
              <a:uLnTx/>
              <a:uFillTx/>
              <a:latin typeface="Avenir Light" charset="0"/>
              <a:ea typeface="Avenir Light" charset="0"/>
              <a:cs typeface="Avenir Light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alpha val="65000"/>
                  </a:prstClr>
                </a:solidFill>
                <a:effectLst/>
                <a:uLnTx/>
                <a:uFillTx/>
                <a:latin typeface="Avenir Light" charset="0"/>
                <a:ea typeface="Avenir Light" charset="0"/>
                <a:cs typeface="Avenir Light" charset="0"/>
              </a:rPr>
              <a:t>kscorn.com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alpha val="65000"/>
                </a:prstClr>
              </a:solidFill>
              <a:effectLst/>
              <a:uLnTx/>
              <a:uFillTx/>
              <a:latin typeface="Avenir Light" charset="0"/>
              <a:ea typeface="Avenir Light" charset="0"/>
              <a:cs typeface="Avenir Light" charset="0"/>
            </a:endParaRPr>
          </a:p>
        </p:txBody>
      </p:sp>
      <p:grpSp>
        <p:nvGrpSpPr>
          <p:cNvPr id="5" name="Group 4"/>
          <p:cNvGrpSpPr/>
          <p:nvPr userDrawn="1"/>
        </p:nvGrpSpPr>
        <p:grpSpPr>
          <a:xfrm>
            <a:off x="5450299" y="4177865"/>
            <a:ext cx="1310042" cy="555282"/>
            <a:chOff x="5450299" y="4457265"/>
            <a:chExt cx="1310042" cy="555282"/>
          </a:xfrm>
        </p:grpSpPr>
        <p:pic>
          <p:nvPicPr>
            <p:cNvPr id="3" name="Picture 2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50299" y="4457265"/>
              <a:ext cx="555282" cy="555282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05059" y="4525271"/>
              <a:ext cx="555282" cy="451166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AC199CEE-6BC4-064B-A0ED-923D8625F44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0237" y="5659818"/>
            <a:ext cx="1406234" cy="11522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8A8D2D6-7F37-C54E-AA5B-F8B1964EE97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7900" y="1185021"/>
            <a:ext cx="3588461" cy="2268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3517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ctr" defTabSz="914400" rtl="0" eaLnBrk="1" latinLnBrk="0" hangingPunct="1">
        <a:lnSpc>
          <a:spcPct val="90000"/>
        </a:lnSpc>
        <a:spcBef>
          <a:spcPts val="1000"/>
        </a:spcBef>
        <a:buFontTx/>
        <a:buNone/>
        <a:defRPr sz="2500" kern="1200" baseline="0">
          <a:solidFill>
            <a:schemeClr val="tx1">
              <a:alpha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21360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37D7B4-0A5A-594B-BF23-61864096AED7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21360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913C96-2115-3F44-AAE1-249F34947E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6700345" y="6702017"/>
            <a:ext cx="5491655" cy="0"/>
          </a:xfrm>
          <a:prstGeom prst="line">
            <a:avLst/>
          </a:prstGeom>
          <a:ln w="57150">
            <a:solidFill>
              <a:srgbClr val="FFD05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-5774" y="6702017"/>
            <a:ext cx="5273604" cy="1950"/>
          </a:xfrm>
          <a:prstGeom prst="line">
            <a:avLst/>
          </a:prstGeom>
          <a:ln w="57150">
            <a:solidFill>
              <a:srgbClr val="FFD05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-5774" y="6626292"/>
            <a:ext cx="5273604" cy="0"/>
          </a:xfrm>
          <a:prstGeom prst="line">
            <a:avLst/>
          </a:prstGeom>
          <a:ln w="19050">
            <a:solidFill>
              <a:srgbClr val="FFD05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6747641" y="6626292"/>
            <a:ext cx="5444359" cy="0"/>
          </a:xfrm>
          <a:prstGeom prst="line">
            <a:avLst/>
          </a:prstGeom>
          <a:ln w="19050">
            <a:solidFill>
              <a:srgbClr val="FFD05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D9DA731C-E70E-9241-B579-924A6F1A2A18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0237" y="5659818"/>
            <a:ext cx="1406234" cy="1152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7597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venir Book" charset="0"/>
          <a:ea typeface="Avenir Book" charset="0"/>
          <a:cs typeface="Avenir Book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b="0" i="0" kern="1200">
          <a:solidFill>
            <a:schemeClr val="tx1"/>
          </a:solidFill>
          <a:latin typeface="Avenir Light" charset="0"/>
          <a:ea typeface="Avenir Light" charset="0"/>
          <a:cs typeface="Avenir Light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b="0" i="0" kern="1200">
          <a:solidFill>
            <a:schemeClr val="tx1"/>
          </a:solidFill>
          <a:latin typeface="Avenir Light" charset="0"/>
          <a:ea typeface="Avenir Light" charset="0"/>
          <a:cs typeface="Avenir Light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b="0" i="0" kern="1200">
          <a:solidFill>
            <a:schemeClr val="tx1"/>
          </a:solidFill>
          <a:latin typeface="Avenir Light" charset="0"/>
          <a:ea typeface="Avenir Light" charset="0"/>
          <a:cs typeface="Avenir Light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>
          <a:solidFill>
            <a:schemeClr val="tx1"/>
          </a:solidFill>
          <a:latin typeface="Avenir Light" charset="0"/>
          <a:ea typeface="Avenir Light" charset="0"/>
          <a:cs typeface="Avenir Light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>
          <a:solidFill>
            <a:schemeClr val="tx1"/>
          </a:solidFill>
          <a:latin typeface="Avenir Light" charset="0"/>
          <a:ea typeface="Avenir Light" charset="0"/>
          <a:cs typeface="Avenir Light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 up of a flower&#10;&#10;Description automatically generated">
            <a:extLst>
              <a:ext uri="{FF2B5EF4-FFF2-40B4-BE49-F238E27FC236}">
                <a16:creationId xmlns:a16="http://schemas.microsoft.com/office/drawing/2014/main" id="{6C79F002-89E7-4B7C-B2DF-9A4B61E008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12278">
            <a:off x="358603" y="-194642"/>
            <a:ext cx="3623642" cy="724728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1773237"/>
          </a:xfrm>
        </p:spPr>
        <p:txBody>
          <a:bodyPr/>
          <a:lstStyle/>
          <a:p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Chopped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2840038"/>
            <a:ext cx="9144000" cy="1655762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chemeClr val="accent6">
                    <a:lumMod val="75000"/>
                  </a:schemeClr>
                </a:solidFill>
              </a:rPr>
              <a:t>Gene Editing using CRISPR-Cas9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5795" y="3800475"/>
            <a:ext cx="1514475" cy="139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7848" y="3808497"/>
            <a:ext cx="1514475" cy="139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9901" y="3816519"/>
            <a:ext cx="1514475" cy="139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FCAE3336-F991-26F8-8082-F4D998F16710}"/>
              </a:ext>
            </a:extLst>
          </p:cNvPr>
          <p:cNvGrpSpPr/>
          <p:nvPr/>
        </p:nvGrpSpPr>
        <p:grpSpPr>
          <a:xfrm>
            <a:off x="3526060" y="3824541"/>
            <a:ext cx="4530369" cy="1406694"/>
            <a:chOff x="3526060" y="3824541"/>
            <a:chExt cx="4530369" cy="1406694"/>
          </a:xfrm>
        </p:grpSpPr>
        <p:pic>
          <p:nvPicPr>
            <p:cNvPr id="24" name="Picture 2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41954" y="3824541"/>
              <a:ext cx="1514475" cy="1390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5" name="Picture 2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34007" y="3832563"/>
              <a:ext cx="1514475" cy="1390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" name="Picture 2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26060" y="3840585"/>
              <a:ext cx="1514475" cy="1390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8113" y="3848607"/>
            <a:ext cx="1514475" cy="139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166" y="3856629"/>
            <a:ext cx="1514475" cy="139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7781" y="3864651"/>
            <a:ext cx="1514475" cy="139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Graphic 6" descr="Scissors with solid fill">
            <a:extLst>
              <a:ext uri="{FF2B5EF4-FFF2-40B4-BE49-F238E27FC236}">
                <a16:creationId xmlns:a16="http://schemas.microsoft.com/office/drawing/2014/main" id="{6340F274-3342-DF41-C6C6-5A374A83D75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107176" y="738514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274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787 0.06759 L -0.12422 0.4905 " pathEditMode="relative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2422 0.49051 L -0.21862 0.45672 C -0.23829 0.44908 -0.26784 0.44491 -0.29883 0.44491 C -0.33412 0.44491 -0.36237 0.44908 -0.38204 0.45672 L -0.47657 0.49051 " pathEditMode="relative" rAng="10800000" ptsTypes="AAAAA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17" y="-22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500"/>
                            </p:stCondLst>
                            <p:childTnLst>
                              <p:par>
                                <p:cTn id="1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500"/>
                            </p:stCondLst>
                            <p:childTnLst>
                              <p:par>
                                <p:cTn id="22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693154-A184-D659-2AAA-85B501EF8E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Setting up the Lab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F70BCB-A689-8E20-E8AA-1F361E647A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Label 4 PCR tubes, A, B, C and D</a:t>
            </a:r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5D1CE39D-B883-2E2F-62EF-A8A094A605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BFBFBF"/>
              </a:clrFrom>
              <a:clrTo>
                <a:srgbClr val="BFBFB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6458" y="2752277"/>
            <a:ext cx="809625" cy="3381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">
            <a:extLst>
              <a:ext uri="{FF2B5EF4-FFF2-40B4-BE49-F238E27FC236}">
                <a16:creationId xmlns:a16="http://schemas.microsoft.com/office/drawing/2014/main" id="{FE6C5FD3-5577-E244-1767-0BEA954964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BFBFBF"/>
              </a:clrFrom>
              <a:clrTo>
                <a:srgbClr val="BFBFB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1308" y="2762783"/>
            <a:ext cx="809625" cy="3381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">
            <a:extLst>
              <a:ext uri="{FF2B5EF4-FFF2-40B4-BE49-F238E27FC236}">
                <a16:creationId xmlns:a16="http://schemas.microsoft.com/office/drawing/2014/main" id="{97C9958A-65EB-F005-7B34-FF4BF8F591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BFBFBF"/>
              </a:clrFrom>
              <a:clrTo>
                <a:srgbClr val="BFBFB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6158" y="2773289"/>
            <a:ext cx="809625" cy="3381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">
            <a:extLst>
              <a:ext uri="{FF2B5EF4-FFF2-40B4-BE49-F238E27FC236}">
                <a16:creationId xmlns:a16="http://schemas.microsoft.com/office/drawing/2014/main" id="{B793B2FD-DADF-40A7-A47E-91FAD21FF7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BFBFBF"/>
              </a:clrFrom>
              <a:clrTo>
                <a:srgbClr val="BFBFB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1008" y="2783795"/>
            <a:ext cx="809625" cy="3381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6561398-E75F-CEB6-E4A1-2D7D0EC34659}"/>
              </a:ext>
            </a:extLst>
          </p:cNvPr>
          <p:cNvSpPr txBox="1"/>
          <p:nvPr/>
        </p:nvSpPr>
        <p:spPr>
          <a:xfrm>
            <a:off x="4425043" y="4252575"/>
            <a:ext cx="3898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Freestyle Script" panose="020F0502020204030204" pitchFamily="34" charset="0"/>
                <a:cs typeface="Freestyle Script" panose="020F0502020204030204" pitchFamily="34" charset="0"/>
              </a:rPr>
              <a:t>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6F6111F-B506-1143-AB9B-F6F9A7981C73}"/>
              </a:ext>
            </a:extLst>
          </p:cNvPr>
          <p:cNvSpPr txBox="1"/>
          <p:nvPr/>
        </p:nvSpPr>
        <p:spPr>
          <a:xfrm>
            <a:off x="5739493" y="4252575"/>
            <a:ext cx="3914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Freestyle Script" panose="020F0502020204030204" pitchFamily="34" charset="0"/>
                <a:cs typeface="Freestyle Script" panose="020F0502020204030204" pitchFamily="34" charset="0"/>
              </a:rPr>
              <a:t>B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1F98FDA-5112-82ED-69D6-3461FBD480C2}"/>
              </a:ext>
            </a:extLst>
          </p:cNvPr>
          <p:cNvSpPr txBox="1"/>
          <p:nvPr/>
        </p:nvSpPr>
        <p:spPr>
          <a:xfrm>
            <a:off x="7072993" y="4252575"/>
            <a:ext cx="3786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Freestyle Script" panose="020F0502020204030204" pitchFamily="34" charset="0"/>
                <a:cs typeface="Freestyle Script" panose="020F0502020204030204" pitchFamily="34" charset="0"/>
              </a:rPr>
              <a:t>C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AACA4EB-BE74-DBF2-DE95-6C7E3732D5F5}"/>
              </a:ext>
            </a:extLst>
          </p:cNvPr>
          <p:cNvSpPr txBox="1"/>
          <p:nvPr/>
        </p:nvSpPr>
        <p:spPr>
          <a:xfrm>
            <a:off x="8406493" y="4252575"/>
            <a:ext cx="3978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Freestyle Script" panose="020F0502020204030204" pitchFamily="34" charset="0"/>
                <a:cs typeface="Freestyle Script" panose="020F0502020204030204" pitchFamily="34" charset="0"/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2084161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 Same Side Corner Rectangle 12">
            <a:extLst>
              <a:ext uri="{FF2B5EF4-FFF2-40B4-BE49-F238E27FC236}">
                <a16:creationId xmlns:a16="http://schemas.microsoft.com/office/drawing/2014/main" id="{F19AEFD4-BD11-EF93-2AB6-80B763391B3C}"/>
              </a:ext>
            </a:extLst>
          </p:cNvPr>
          <p:cNvSpPr/>
          <p:nvPr/>
        </p:nvSpPr>
        <p:spPr>
          <a:xfrm>
            <a:off x="1748847" y="639013"/>
            <a:ext cx="8434050" cy="365595"/>
          </a:xfrm>
          <a:prstGeom prst="round2Same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745178E6-DFD5-2BF4-3687-BB5EF47CF5E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7660940"/>
              </p:ext>
            </p:extLst>
          </p:nvPr>
        </p:nvGraphicFramePr>
        <p:xfrm>
          <a:off x="1748847" y="270242"/>
          <a:ext cx="8434050" cy="22199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53682">
                  <a:extLst>
                    <a:ext uri="{9D8B030D-6E8A-4147-A177-3AD203B41FA5}">
                      <a16:colId xmlns:a16="http://schemas.microsoft.com/office/drawing/2014/main" val="2603499763"/>
                    </a:ext>
                  </a:extLst>
                </a:gridCol>
                <a:gridCol w="1570092">
                  <a:extLst>
                    <a:ext uri="{9D8B030D-6E8A-4147-A177-3AD203B41FA5}">
                      <a16:colId xmlns:a16="http://schemas.microsoft.com/office/drawing/2014/main" val="1072630704"/>
                    </a:ext>
                  </a:extLst>
                </a:gridCol>
                <a:gridCol w="1570092">
                  <a:extLst>
                    <a:ext uri="{9D8B030D-6E8A-4147-A177-3AD203B41FA5}">
                      <a16:colId xmlns:a16="http://schemas.microsoft.com/office/drawing/2014/main" val="2997571416"/>
                    </a:ext>
                  </a:extLst>
                </a:gridCol>
                <a:gridCol w="1570092">
                  <a:extLst>
                    <a:ext uri="{9D8B030D-6E8A-4147-A177-3AD203B41FA5}">
                      <a16:colId xmlns:a16="http://schemas.microsoft.com/office/drawing/2014/main" val="1468535525"/>
                    </a:ext>
                  </a:extLst>
                </a:gridCol>
                <a:gridCol w="1570092">
                  <a:extLst>
                    <a:ext uri="{9D8B030D-6E8A-4147-A177-3AD203B41FA5}">
                      <a16:colId xmlns:a16="http://schemas.microsoft.com/office/drawing/2014/main" val="411886200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dirty="0"/>
                        <a:t>Sample 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B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D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82433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Nuclease Free Water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10</a:t>
                      </a:r>
                      <a:r>
                        <a:rPr lang="en-US" dirty="0">
                          <a:latin typeface="Symbol" pitchFamily="2" charset="2"/>
                        </a:rPr>
                        <a:t>m</a:t>
                      </a:r>
                      <a:r>
                        <a:rPr lang="en-US" dirty="0"/>
                        <a:t>l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latin typeface="Symbol" pitchFamily="2" charset="2"/>
                        </a:rPr>
                        <a:t>5m</a:t>
                      </a:r>
                      <a:r>
                        <a:rPr lang="en-US" dirty="0"/>
                        <a:t>l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652912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Reaction Buffer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latin typeface="Symbol" pitchFamily="2" charset="2"/>
                        </a:rPr>
                        <a:t>5m</a:t>
                      </a:r>
                      <a:r>
                        <a:rPr lang="en-US" dirty="0"/>
                        <a:t>l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latin typeface="Symbol" pitchFamily="2" charset="2"/>
                        </a:rPr>
                        <a:t>5m</a:t>
                      </a:r>
                      <a:r>
                        <a:rPr lang="en-US" dirty="0"/>
                        <a:t>l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latin typeface="Symbol" pitchFamily="2" charset="2"/>
                        </a:rPr>
                        <a:t>5m</a:t>
                      </a:r>
                      <a:r>
                        <a:rPr lang="en-US" dirty="0"/>
                        <a:t>l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latin typeface="Symbol" pitchFamily="2" charset="2"/>
                        </a:rPr>
                        <a:t>5m</a:t>
                      </a:r>
                      <a:r>
                        <a:rPr lang="en-US" dirty="0"/>
                        <a:t>l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243917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Cas 9 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latin typeface="Symbol" pitchFamily="2" charset="2"/>
                        </a:rPr>
                        <a:t>5m</a:t>
                      </a:r>
                      <a:r>
                        <a:rPr lang="en-US" dirty="0"/>
                        <a:t>l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latin typeface="Symbol" pitchFamily="2" charset="2"/>
                        </a:rPr>
                        <a:t>5m</a:t>
                      </a:r>
                      <a:r>
                        <a:rPr lang="en-US" dirty="0"/>
                        <a:t>l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latin typeface="Symbol" pitchFamily="2" charset="2"/>
                        </a:rPr>
                        <a:t>5m</a:t>
                      </a:r>
                      <a:r>
                        <a:rPr lang="en-US" dirty="0"/>
                        <a:t>l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202361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Guide RNA 1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latin typeface="Symbol" pitchFamily="2" charset="2"/>
                        </a:rPr>
                        <a:t>5m</a:t>
                      </a:r>
                      <a:r>
                        <a:rPr lang="en-US" dirty="0"/>
                        <a:t>l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096715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Guide RNA 2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latin typeface="Symbol" pitchFamily="2" charset="2"/>
                        </a:rPr>
                        <a:t>5m</a:t>
                      </a:r>
                      <a:r>
                        <a:rPr lang="en-US" dirty="0"/>
                        <a:t>l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06239024"/>
                  </a:ext>
                </a:extLst>
              </a:tr>
            </a:tbl>
          </a:graphicData>
        </a:graphic>
      </p:graphicFrame>
      <p:sp>
        <p:nvSpPr>
          <p:cNvPr id="72" name="Rectangle 71"/>
          <p:cNvSpPr/>
          <p:nvPr/>
        </p:nvSpPr>
        <p:spPr>
          <a:xfrm>
            <a:off x="0" y="5372100"/>
            <a:ext cx="12192000" cy="14859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Can 34">
            <a:extLst>
              <a:ext uri="{FF2B5EF4-FFF2-40B4-BE49-F238E27FC236}">
                <a16:creationId xmlns:a16="http://schemas.microsoft.com/office/drawing/2014/main" id="{89A21BCD-E2BD-C33C-5E3B-1CDEE71ED0C8}"/>
              </a:ext>
            </a:extLst>
          </p:cNvPr>
          <p:cNvSpPr/>
          <p:nvPr/>
        </p:nvSpPr>
        <p:spPr>
          <a:xfrm>
            <a:off x="5705061" y="6017339"/>
            <a:ext cx="441435" cy="404620"/>
          </a:xfrm>
          <a:prstGeom prst="can">
            <a:avLst>
              <a:gd name="adj" fmla="val 35714"/>
            </a:avLst>
          </a:prstGeom>
          <a:solidFill>
            <a:srgbClr val="4472C4">
              <a:alpha val="23922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an 5"/>
          <p:cNvSpPr/>
          <p:nvPr/>
        </p:nvSpPr>
        <p:spPr>
          <a:xfrm>
            <a:off x="4377000" y="5799623"/>
            <a:ext cx="441435" cy="557020"/>
          </a:xfrm>
          <a:prstGeom prst="can">
            <a:avLst>
              <a:gd name="adj" fmla="val 35714"/>
            </a:avLst>
          </a:prstGeom>
          <a:solidFill>
            <a:srgbClr val="4472C4">
              <a:alpha val="23922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BFBFBF"/>
              </a:clrFrom>
              <a:clrTo>
                <a:srgbClr val="BFBFB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6458" y="3144167"/>
            <a:ext cx="809625" cy="3381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8" name="Group 17"/>
          <p:cNvGrpSpPr/>
          <p:nvPr/>
        </p:nvGrpSpPr>
        <p:grpSpPr>
          <a:xfrm>
            <a:off x="1128288" y="2741817"/>
            <a:ext cx="2579731" cy="2938092"/>
            <a:chOff x="-210655" y="3058509"/>
            <a:chExt cx="2579731" cy="2938092"/>
          </a:xfrm>
        </p:grpSpPr>
        <p:grpSp>
          <p:nvGrpSpPr>
            <p:cNvPr id="17" name="Group 16"/>
            <p:cNvGrpSpPr/>
            <p:nvPr/>
          </p:nvGrpSpPr>
          <p:grpSpPr>
            <a:xfrm>
              <a:off x="961697" y="3058509"/>
              <a:ext cx="220717" cy="2837794"/>
              <a:chOff x="961697" y="3058509"/>
              <a:chExt cx="220717" cy="2837794"/>
            </a:xfrm>
          </p:grpSpPr>
          <p:sp>
            <p:nvSpPr>
              <p:cNvPr id="14" name="Can 13"/>
              <p:cNvSpPr/>
              <p:nvPr/>
            </p:nvSpPr>
            <p:spPr>
              <a:xfrm>
                <a:off x="961697" y="3058509"/>
                <a:ext cx="220717" cy="914400"/>
              </a:xfrm>
              <a:prstGeom prst="can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solidFill>
                  <a:schemeClr val="accent1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Can 14"/>
              <p:cNvSpPr/>
              <p:nvPr/>
            </p:nvSpPr>
            <p:spPr>
              <a:xfrm>
                <a:off x="987970" y="3305505"/>
                <a:ext cx="162910" cy="914400"/>
              </a:xfrm>
              <a:prstGeom prst="can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solidFill>
                  <a:schemeClr val="accent1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Can 15"/>
              <p:cNvSpPr/>
              <p:nvPr/>
            </p:nvSpPr>
            <p:spPr>
              <a:xfrm>
                <a:off x="1030009" y="4198907"/>
                <a:ext cx="89343" cy="1697396"/>
              </a:xfrm>
              <a:prstGeom prst="can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solidFill>
                  <a:schemeClr val="accent1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1026" name="Picture 2" descr="C:\Users\jburk\AppData\Local\Microsoft\Windows\Temporary Internet Files\Content.IE5\L2WUARP6\i5DCk[1].jpg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-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706431">
              <a:off x="-253703" y="3373821"/>
              <a:ext cx="2665828" cy="2579731"/>
            </a:xfrm>
            <a:prstGeom prst="rect">
              <a:avLst/>
            </a:prstGeom>
            <a:noFill/>
          </p:spPr>
        </p:pic>
      </p:grpSp>
      <p:pic>
        <p:nvPicPr>
          <p:cNvPr id="21" name="Picture 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BFBFBF"/>
              </a:clrFrom>
              <a:clrTo>
                <a:srgbClr val="BFBFB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1308" y="3154673"/>
            <a:ext cx="809625" cy="3381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BFBFBF"/>
              </a:clrFrom>
              <a:clrTo>
                <a:srgbClr val="BFBFB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6158" y="3165179"/>
            <a:ext cx="809625" cy="3381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BFBFBF"/>
              </a:clrFrom>
              <a:clrTo>
                <a:srgbClr val="BFBFB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1008" y="3175685"/>
            <a:ext cx="809625" cy="3381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 descr="C:\Users\jburk\AppData\Local\Microsoft\Windows\Temporary Internet Files\Content.IE5\DMK31S6A\Becherglas.svg[1]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8899" y="3988114"/>
            <a:ext cx="705702" cy="2585545"/>
          </a:xfrm>
          <a:prstGeom prst="rect">
            <a:avLst/>
          </a:prstGeom>
          <a:noFill/>
        </p:spPr>
      </p:pic>
      <p:sp>
        <p:nvSpPr>
          <p:cNvPr id="36" name="Can 35"/>
          <p:cNvSpPr/>
          <p:nvPr/>
        </p:nvSpPr>
        <p:spPr>
          <a:xfrm>
            <a:off x="2208883" y="5085568"/>
            <a:ext cx="448915" cy="1277007"/>
          </a:xfrm>
          <a:prstGeom prst="can">
            <a:avLst>
              <a:gd name="adj" fmla="val 27651"/>
            </a:avLst>
          </a:prstGeom>
          <a:solidFill>
            <a:srgbClr val="4472C4">
              <a:alpha val="27843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/>
          <p:cNvSpPr txBox="1"/>
          <p:nvPr/>
        </p:nvSpPr>
        <p:spPr>
          <a:xfrm rot="16200000">
            <a:off x="2024076" y="5655822"/>
            <a:ext cx="811908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/>
              <a:t>H</a:t>
            </a:r>
            <a:r>
              <a:rPr lang="en-US" baseline="-25000" dirty="0"/>
              <a:t>2</a:t>
            </a:r>
            <a:r>
              <a:rPr lang="en-US" dirty="0"/>
              <a:t>O</a:t>
            </a:r>
          </a:p>
        </p:txBody>
      </p:sp>
      <p:grpSp>
        <p:nvGrpSpPr>
          <p:cNvPr id="52" name="Group 51"/>
          <p:cNvGrpSpPr/>
          <p:nvPr/>
        </p:nvGrpSpPr>
        <p:grpSpPr>
          <a:xfrm>
            <a:off x="3314440" y="939292"/>
            <a:ext cx="2579731" cy="2938092"/>
            <a:chOff x="-210655" y="3058509"/>
            <a:chExt cx="2579731" cy="2938092"/>
          </a:xfrm>
        </p:grpSpPr>
        <p:grpSp>
          <p:nvGrpSpPr>
            <p:cNvPr id="53" name="Group 52"/>
            <p:cNvGrpSpPr/>
            <p:nvPr/>
          </p:nvGrpSpPr>
          <p:grpSpPr>
            <a:xfrm>
              <a:off x="961697" y="3058509"/>
              <a:ext cx="220717" cy="2837794"/>
              <a:chOff x="961697" y="3058509"/>
              <a:chExt cx="220717" cy="2837794"/>
            </a:xfrm>
          </p:grpSpPr>
          <p:sp>
            <p:nvSpPr>
              <p:cNvPr id="55" name="Can 54"/>
              <p:cNvSpPr/>
              <p:nvPr/>
            </p:nvSpPr>
            <p:spPr>
              <a:xfrm>
                <a:off x="961697" y="3058509"/>
                <a:ext cx="220717" cy="914400"/>
              </a:xfrm>
              <a:prstGeom prst="can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solidFill>
                  <a:schemeClr val="accent1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" name="Can 55"/>
              <p:cNvSpPr/>
              <p:nvPr/>
            </p:nvSpPr>
            <p:spPr>
              <a:xfrm>
                <a:off x="987970" y="3305505"/>
                <a:ext cx="162910" cy="914400"/>
              </a:xfrm>
              <a:prstGeom prst="can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solidFill>
                  <a:schemeClr val="accent1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" name="Can 56"/>
              <p:cNvSpPr/>
              <p:nvPr/>
            </p:nvSpPr>
            <p:spPr>
              <a:xfrm>
                <a:off x="1030009" y="4198907"/>
                <a:ext cx="89343" cy="1697396"/>
              </a:xfrm>
              <a:prstGeom prst="can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solidFill>
                  <a:schemeClr val="accent1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54" name="Picture 2" descr="C:\Users\jburk\AppData\Local\Microsoft\Windows\Temporary Internet Files\Content.IE5\L2WUARP6\i5DCk[1].jpg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-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706431">
              <a:off x="-253703" y="3373821"/>
              <a:ext cx="2665828" cy="2579731"/>
            </a:xfrm>
            <a:prstGeom prst="rect">
              <a:avLst/>
            </a:prstGeom>
            <a:noFill/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E75DE25C-3FDB-6131-D8E2-7C2EB3FFCDE1}"/>
              </a:ext>
            </a:extLst>
          </p:cNvPr>
          <p:cNvSpPr txBox="1"/>
          <p:nvPr/>
        </p:nvSpPr>
        <p:spPr>
          <a:xfrm>
            <a:off x="4425043" y="4905717"/>
            <a:ext cx="3898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Freestyle Script" panose="020F0502020204030204" pitchFamily="34" charset="0"/>
                <a:cs typeface="Freestyle Script" panose="020F0502020204030204" pitchFamily="34" charset="0"/>
              </a:rPr>
              <a:t>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1189F9D-F566-F52F-22D3-279E3D378BF2}"/>
              </a:ext>
            </a:extLst>
          </p:cNvPr>
          <p:cNvSpPr txBox="1"/>
          <p:nvPr/>
        </p:nvSpPr>
        <p:spPr>
          <a:xfrm>
            <a:off x="5739493" y="4905717"/>
            <a:ext cx="3914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Freestyle Script" panose="020F0502020204030204" pitchFamily="34" charset="0"/>
                <a:cs typeface="Freestyle Script" panose="020F0502020204030204" pitchFamily="34" charset="0"/>
              </a:rPr>
              <a:t>B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D42C4C5-65F3-9F5A-94CA-945AB1ACD604}"/>
              </a:ext>
            </a:extLst>
          </p:cNvPr>
          <p:cNvSpPr txBox="1"/>
          <p:nvPr/>
        </p:nvSpPr>
        <p:spPr>
          <a:xfrm>
            <a:off x="7072993" y="4905717"/>
            <a:ext cx="3786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Freestyle Script" panose="020F0502020204030204" pitchFamily="34" charset="0"/>
                <a:cs typeface="Freestyle Script" panose="020F0502020204030204" pitchFamily="34" charset="0"/>
              </a:rPr>
              <a:t>C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8AC46CF-E259-38E6-098C-B9794556C038}"/>
              </a:ext>
            </a:extLst>
          </p:cNvPr>
          <p:cNvSpPr txBox="1"/>
          <p:nvPr/>
        </p:nvSpPr>
        <p:spPr>
          <a:xfrm>
            <a:off x="8406493" y="4905717"/>
            <a:ext cx="3978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Freestyle Script" panose="020F0502020204030204" pitchFamily="34" charset="0"/>
                <a:cs typeface="Freestyle Script" panose="020F0502020204030204" pitchFamily="34" charset="0"/>
              </a:rPr>
              <a:t>D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660EB430-EEEF-F7C5-FABC-5A975FC6B765}"/>
              </a:ext>
            </a:extLst>
          </p:cNvPr>
          <p:cNvGrpSpPr/>
          <p:nvPr/>
        </p:nvGrpSpPr>
        <p:grpSpPr>
          <a:xfrm>
            <a:off x="3303548" y="934851"/>
            <a:ext cx="2579731" cy="2938092"/>
            <a:chOff x="-210655" y="3058509"/>
            <a:chExt cx="2579731" cy="2938092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727F9A99-2C10-1736-AB14-3956C1CAA50D}"/>
                </a:ext>
              </a:extLst>
            </p:cNvPr>
            <p:cNvGrpSpPr/>
            <p:nvPr/>
          </p:nvGrpSpPr>
          <p:grpSpPr>
            <a:xfrm>
              <a:off x="961697" y="3058509"/>
              <a:ext cx="220717" cy="2837794"/>
              <a:chOff x="961697" y="3058509"/>
              <a:chExt cx="220717" cy="2837794"/>
            </a:xfrm>
          </p:grpSpPr>
          <p:sp>
            <p:nvSpPr>
              <p:cNvPr id="32" name="Can 31">
                <a:extLst>
                  <a:ext uri="{FF2B5EF4-FFF2-40B4-BE49-F238E27FC236}">
                    <a16:creationId xmlns:a16="http://schemas.microsoft.com/office/drawing/2014/main" id="{6B1EE16E-1CB5-667E-64C2-460AB7D7801B}"/>
                  </a:ext>
                </a:extLst>
              </p:cNvPr>
              <p:cNvSpPr/>
              <p:nvPr/>
            </p:nvSpPr>
            <p:spPr>
              <a:xfrm>
                <a:off x="961697" y="3058509"/>
                <a:ext cx="220717" cy="914400"/>
              </a:xfrm>
              <a:prstGeom prst="can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solidFill>
                  <a:schemeClr val="accent1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Can 32">
                <a:extLst>
                  <a:ext uri="{FF2B5EF4-FFF2-40B4-BE49-F238E27FC236}">
                    <a16:creationId xmlns:a16="http://schemas.microsoft.com/office/drawing/2014/main" id="{2A27121E-C609-6806-BC1E-CF88F83EB1F0}"/>
                  </a:ext>
                </a:extLst>
              </p:cNvPr>
              <p:cNvSpPr/>
              <p:nvPr/>
            </p:nvSpPr>
            <p:spPr>
              <a:xfrm>
                <a:off x="987970" y="3305505"/>
                <a:ext cx="162910" cy="914400"/>
              </a:xfrm>
              <a:prstGeom prst="can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solidFill>
                  <a:schemeClr val="accent1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Can 33">
                <a:extLst>
                  <a:ext uri="{FF2B5EF4-FFF2-40B4-BE49-F238E27FC236}">
                    <a16:creationId xmlns:a16="http://schemas.microsoft.com/office/drawing/2014/main" id="{1A95919B-C488-9A59-A109-46D8AEFDA53D}"/>
                  </a:ext>
                </a:extLst>
              </p:cNvPr>
              <p:cNvSpPr/>
              <p:nvPr/>
            </p:nvSpPr>
            <p:spPr>
              <a:xfrm>
                <a:off x="1030009" y="4198907"/>
                <a:ext cx="89343" cy="1697396"/>
              </a:xfrm>
              <a:prstGeom prst="can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solidFill>
                  <a:schemeClr val="accent1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31" name="Picture 2" descr="C:\Users\jburk\AppData\Local\Microsoft\Windows\Temporary Internet Files\Content.IE5\L2WUARP6\i5DCk[1].jpg">
              <a:extLst>
                <a:ext uri="{FF2B5EF4-FFF2-40B4-BE49-F238E27FC236}">
                  <a16:creationId xmlns:a16="http://schemas.microsoft.com/office/drawing/2014/main" id="{DFEA90AD-016D-1E40-3311-A7CBBDCA104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-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706431">
              <a:off x="-253703" y="3373821"/>
              <a:ext cx="2665828" cy="2579731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0.21968 C 0.01692 -0.3537 0.03385 -0.48773 0.0582 -0.52894 C 0.08255 -0.56968 0.12708 -0.51389 0.14609 -0.4662 C 0.1651 -0.41829 0.16849 -0.32986 0.172 -0.24144 " pathEditMode="relative" rAng="0" ptsTypes="AAAA">
                                      <p:cBhvr>
                                        <p:cTn id="1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94" y="-16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38 0.02199 C 0.00417 -0.1 0.01472 -0.22153 0.03008 -0.25903 C 0.04545 -0.29606 0.07331 -0.24537 0.08529 -0.20208 C 0.09727 -0.15879 0.09935 -0.07824 0.1017 0.00209 " pathEditMode="relative" rAng="0" ptsTypes="AAAA">
                                      <p:cBhvr>
                                        <p:cTn id="2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04" y="-146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35" grpId="0" animBg="1"/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 Same Side Corner Rectangle 12">
            <a:extLst>
              <a:ext uri="{FF2B5EF4-FFF2-40B4-BE49-F238E27FC236}">
                <a16:creationId xmlns:a16="http://schemas.microsoft.com/office/drawing/2014/main" id="{F19AEFD4-BD11-EF93-2AB6-80B763391B3C}"/>
              </a:ext>
            </a:extLst>
          </p:cNvPr>
          <p:cNvSpPr/>
          <p:nvPr/>
        </p:nvSpPr>
        <p:spPr>
          <a:xfrm>
            <a:off x="1748847" y="998251"/>
            <a:ext cx="8434050" cy="365595"/>
          </a:xfrm>
          <a:prstGeom prst="round2Same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745178E6-DFD5-2BF4-3687-BB5EF47CF5E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2500493"/>
              </p:ext>
            </p:extLst>
          </p:nvPr>
        </p:nvGraphicFramePr>
        <p:xfrm>
          <a:off x="1748847" y="270242"/>
          <a:ext cx="8434050" cy="22199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53682">
                  <a:extLst>
                    <a:ext uri="{9D8B030D-6E8A-4147-A177-3AD203B41FA5}">
                      <a16:colId xmlns:a16="http://schemas.microsoft.com/office/drawing/2014/main" val="2603499763"/>
                    </a:ext>
                  </a:extLst>
                </a:gridCol>
                <a:gridCol w="1570092">
                  <a:extLst>
                    <a:ext uri="{9D8B030D-6E8A-4147-A177-3AD203B41FA5}">
                      <a16:colId xmlns:a16="http://schemas.microsoft.com/office/drawing/2014/main" val="1072630704"/>
                    </a:ext>
                  </a:extLst>
                </a:gridCol>
                <a:gridCol w="1570092">
                  <a:extLst>
                    <a:ext uri="{9D8B030D-6E8A-4147-A177-3AD203B41FA5}">
                      <a16:colId xmlns:a16="http://schemas.microsoft.com/office/drawing/2014/main" val="2997571416"/>
                    </a:ext>
                  </a:extLst>
                </a:gridCol>
                <a:gridCol w="1570092">
                  <a:extLst>
                    <a:ext uri="{9D8B030D-6E8A-4147-A177-3AD203B41FA5}">
                      <a16:colId xmlns:a16="http://schemas.microsoft.com/office/drawing/2014/main" val="1468535525"/>
                    </a:ext>
                  </a:extLst>
                </a:gridCol>
                <a:gridCol w="1570092">
                  <a:extLst>
                    <a:ext uri="{9D8B030D-6E8A-4147-A177-3AD203B41FA5}">
                      <a16:colId xmlns:a16="http://schemas.microsoft.com/office/drawing/2014/main" val="411886200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dirty="0"/>
                        <a:t>Sample 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B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D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82433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Nuclease Free Water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10</a:t>
                      </a:r>
                      <a:r>
                        <a:rPr lang="en-US" dirty="0">
                          <a:latin typeface="Symbol" pitchFamily="2" charset="2"/>
                        </a:rPr>
                        <a:t>m</a:t>
                      </a:r>
                      <a:r>
                        <a:rPr lang="en-US" dirty="0"/>
                        <a:t>l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latin typeface="Symbol" pitchFamily="2" charset="2"/>
                        </a:rPr>
                        <a:t>5m</a:t>
                      </a:r>
                      <a:r>
                        <a:rPr lang="en-US" dirty="0"/>
                        <a:t>l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652912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Reaction Buffer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latin typeface="Symbol" pitchFamily="2" charset="2"/>
                        </a:rPr>
                        <a:t>5m</a:t>
                      </a:r>
                      <a:r>
                        <a:rPr lang="en-US" dirty="0"/>
                        <a:t>l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latin typeface="Symbol" pitchFamily="2" charset="2"/>
                        </a:rPr>
                        <a:t>5m</a:t>
                      </a:r>
                      <a:r>
                        <a:rPr lang="en-US" dirty="0"/>
                        <a:t>l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latin typeface="Symbol" pitchFamily="2" charset="2"/>
                        </a:rPr>
                        <a:t>5m</a:t>
                      </a:r>
                      <a:r>
                        <a:rPr lang="en-US" dirty="0"/>
                        <a:t>l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latin typeface="Symbol" pitchFamily="2" charset="2"/>
                        </a:rPr>
                        <a:t>5m</a:t>
                      </a:r>
                      <a:r>
                        <a:rPr lang="en-US" dirty="0"/>
                        <a:t>l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243917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Cas 9 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latin typeface="Symbol" pitchFamily="2" charset="2"/>
                        </a:rPr>
                        <a:t>5m</a:t>
                      </a:r>
                      <a:r>
                        <a:rPr lang="en-US" dirty="0"/>
                        <a:t>l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latin typeface="Symbol" pitchFamily="2" charset="2"/>
                        </a:rPr>
                        <a:t>5m</a:t>
                      </a:r>
                      <a:r>
                        <a:rPr lang="en-US" dirty="0"/>
                        <a:t>l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latin typeface="Symbol" pitchFamily="2" charset="2"/>
                        </a:rPr>
                        <a:t>5m</a:t>
                      </a:r>
                      <a:r>
                        <a:rPr lang="en-US" dirty="0"/>
                        <a:t>l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202361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Guide RNA 1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latin typeface="Symbol" pitchFamily="2" charset="2"/>
                        </a:rPr>
                        <a:t>5m</a:t>
                      </a:r>
                      <a:r>
                        <a:rPr lang="en-US" dirty="0"/>
                        <a:t>l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096715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Guide RNA 2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latin typeface="Symbol" pitchFamily="2" charset="2"/>
                        </a:rPr>
                        <a:t>5m</a:t>
                      </a:r>
                      <a:r>
                        <a:rPr lang="en-US" dirty="0"/>
                        <a:t>l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06239024"/>
                  </a:ext>
                </a:extLst>
              </a:tr>
            </a:tbl>
          </a:graphicData>
        </a:graphic>
      </p:graphicFrame>
      <p:sp>
        <p:nvSpPr>
          <p:cNvPr id="72" name="Rectangle 71"/>
          <p:cNvSpPr/>
          <p:nvPr/>
        </p:nvSpPr>
        <p:spPr>
          <a:xfrm>
            <a:off x="0" y="5372100"/>
            <a:ext cx="12192000" cy="14859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Can 45">
            <a:extLst>
              <a:ext uri="{FF2B5EF4-FFF2-40B4-BE49-F238E27FC236}">
                <a16:creationId xmlns:a16="http://schemas.microsoft.com/office/drawing/2014/main" id="{F99D4047-60E2-9F26-A876-DAE46D1CC3E5}"/>
              </a:ext>
            </a:extLst>
          </p:cNvPr>
          <p:cNvSpPr/>
          <p:nvPr/>
        </p:nvSpPr>
        <p:spPr>
          <a:xfrm>
            <a:off x="8377515" y="5979236"/>
            <a:ext cx="441435" cy="404620"/>
          </a:xfrm>
          <a:prstGeom prst="can">
            <a:avLst>
              <a:gd name="adj" fmla="val 35714"/>
            </a:avLst>
          </a:prstGeom>
          <a:solidFill>
            <a:srgbClr val="4472C4">
              <a:alpha val="23922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Can 38">
            <a:extLst>
              <a:ext uri="{FF2B5EF4-FFF2-40B4-BE49-F238E27FC236}">
                <a16:creationId xmlns:a16="http://schemas.microsoft.com/office/drawing/2014/main" id="{83EA991F-E766-48B5-E53B-D469FF71E334}"/>
              </a:ext>
            </a:extLst>
          </p:cNvPr>
          <p:cNvSpPr/>
          <p:nvPr/>
        </p:nvSpPr>
        <p:spPr>
          <a:xfrm>
            <a:off x="7049454" y="5957468"/>
            <a:ext cx="441435" cy="404620"/>
          </a:xfrm>
          <a:prstGeom prst="can">
            <a:avLst>
              <a:gd name="adj" fmla="val 35714"/>
            </a:avLst>
          </a:prstGeom>
          <a:solidFill>
            <a:srgbClr val="4472C4">
              <a:alpha val="23922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an 3">
            <a:extLst>
              <a:ext uri="{FF2B5EF4-FFF2-40B4-BE49-F238E27FC236}">
                <a16:creationId xmlns:a16="http://schemas.microsoft.com/office/drawing/2014/main" id="{B6ABBB83-A9B8-BCBE-5FA5-6608B2D7F5EC}"/>
              </a:ext>
            </a:extLst>
          </p:cNvPr>
          <p:cNvSpPr/>
          <p:nvPr/>
        </p:nvSpPr>
        <p:spPr>
          <a:xfrm>
            <a:off x="5705061" y="6001010"/>
            <a:ext cx="441435" cy="404620"/>
          </a:xfrm>
          <a:prstGeom prst="can">
            <a:avLst>
              <a:gd name="adj" fmla="val 35714"/>
            </a:avLst>
          </a:prstGeom>
          <a:solidFill>
            <a:srgbClr val="4472C4">
              <a:alpha val="23922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an 4">
            <a:extLst>
              <a:ext uri="{FF2B5EF4-FFF2-40B4-BE49-F238E27FC236}">
                <a16:creationId xmlns:a16="http://schemas.microsoft.com/office/drawing/2014/main" id="{B7A7924D-294E-095F-37C8-630029D92BF9}"/>
              </a:ext>
            </a:extLst>
          </p:cNvPr>
          <p:cNvSpPr/>
          <p:nvPr/>
        </p:nvSpPr>
        <p:spPr>
          <a:xfrm>
            <a:off x="4377000" y="5799623"/>
            <a:ext cx="441435" cy="557020"/>
          </a:xfrm>
          <a:prstGeom prst="can">
            <a:avLst>
              <a:gd name="adj" fmla="val 35714"/>
            </a:avLst>
          </a:prstGeom>
          <a:solidFill>
            <a:srgbClr val="4472C4">
              <a:alpha val="23922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Can 34">
            <a:extLst>
              <a:ext uri="{FF2B5EF4-FFF2-40B4-BE49-F238E27FC236}">
                <a16:creationId xmlns:a16="http://schemas.microsoft.com/office/drawing/2014/main" id="{89A21BCD-E2BD-C33C-5E3B-1CDEE71ED0C8}"/>
              </a:ext>
            </a:extLst>
          </p:cNvPr>
          <p:cNvSpPr/>
          <p:nvPr/>
        </p:nvSpPr>
        <p:spPr>
          <a:xfrm>
            <a:off x="5705061" y="5756081"/>
            <a:ext cx="441435" cy="404620"/>
          </a:xfrm>
          <a:prstGeom prst="can">
            <a:avLst>
              <a:gd name="adj" fmla="val 35714"/>
            </a:avLst>
          </a:prstGeom>
          <a:solidFill>
            <a:srgbClr val="4472C4">
              <a:alpha val="23922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an 5"/>
          <p:cNvSpPr/>
          <p:nvPr/>
        </p:nvSpPr>
        <p:spPr>
          <a:xfrm>
            <a:off x="4377000" y="5546953"/>
            <a:ext cx="441435" cy="385142"/>
          </a:xfrm>
          <a:prstGeom prst="can">
            <a:avLst>
              <a:gd name="adj" fmla="val 35714"/>
            </a:avLst>
          </a:prstGeom>
          <a:solidFill>
            <a:srgbClr val="4472C4">
              <a:alpha val="23922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BFBFBF"/>
              </a:clrFrom>
              <a:clrTo>
                <a:srgbClr val="BFBFB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6458" y="3144167"/>
            <a:ext cx="809625" cy="3381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8" name="Group 17"/>
          <p:cNvGrpSpPr/>
          <p:nvPr/>
        </p:nvGrpSpPr>
        <p:grpSpPr>
          <a:xfrm>
            <a:off x="1128288" y="2741817"/>
            <a:ext cx="2579731" cy="2938092"/>
            <a:chOff x="-210655" y="3058509"/>
            <a:chExt cx="2579731" cy="2938092"/>
          </a:xfrm>
        </p:grpSpPr>
        <p:grpSp>
          <p:nvGrpSpPr>
            <p:cNvPr id="17" name="Group 16"/>
            <p:cNvGrpSpPr/>
            <p:nvPr/>
          </p:nvGrpSpPr>
          <p:grpSpPr>
            <a:xfrm>
              <a:off x="961697" y="3058509"/>
              <a:ext cx="220717" cy="2837794"/>
              <a:chOff x="961697" y="3058509"/>
              <a:chExt cx="220717" cy="2837794"/>
            </a:xfrm>
          </p:grpSpPr>
          <p:sp>
            <p:nvSpPr>
              <p:cNvPr id="14" name="Can 13"/>
              <p:cNvSpPr/>
              <p:nvPr/>
            </p:nvSpPr>
            <p:spPr>
              <a:xfrm>
                <a:off x="961697" y="3058509"/>
                <a:ext cx="220717" cy="914400"/>
              </a:xfrm>
              <a:prstGeom prst="can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solidFill>
                  <a:schemeClr val="accent1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Can 14"/>
              <p:cNvSpPr/>
              <p:nvPr/>
            </p:nvSpPr>
            <p:spPr>
              <a:xfrm>
                <a:off x="987970" y="3305505"/>
                <a:ext cx="162910" cy="914400"/>
              </a:xfrm>
              <a:prstGeom prst="can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solidFill>
                  <a:schemeClr val="accent1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Can 15"/>
              <p:cNvSpPr/>
              <p:nvPr/>
            </p:nvSpPr>
            <p:spPr>
              <a:xfrm>
                <a:off x="1030009" y="4198907"/>
                <a:ext cx="89343" cy="1697396"/>
              </a:xfrm>
              <a:prstGeom prst="can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solidFill>
                  <a:schemeClr val="accent1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1026" name="Picture 2" descr="C:\Users\jburk\AppData\Local\Microsoft\Windows\Temporary Internet Files\Content.IE5\L2WUARP6\i5DCk[1].jpg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-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706431">
              <a:off x="-253703" y="3373821"/>
              <a:ext cx="2665828" cy="2579731"/>
            </a:xfrm>
            <a:prstGeom prst="rect">
              <a:avLst/>
            </a:prstGeom>
            <a:noFill/>
          </p:spPr>
        </p:pic>
      </p:grpSp>
      <p:pic>
        <p:nvPicPr>
          <p:cNvPr id="21" name="Picture 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BFBFBF"/>
              </a:clrFrom>
              <a:clrTo>
                <a:srgbClr val="BFBFB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1308" y="3154673"/>
            <a:ext cx="809625" cy="3381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BFBFBF"/>
              </a:clrFrom>
              <a:clrTo>
                <a:srgbClr val="BFBFB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6158" y="3165179"/>
            <a:ext cx="809625" cy="3381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BFBFBF"/>
              </a:clrFrom>
              <a:clrTo>
                <a:srgbClr val="BFBFB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1008" y="3175685"/>
            <a:ext cx="809625" cy="3381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 descr="C:\Users\jburk\AppData\Local\Microsoft\Windows\Temporary Internet Files\Content.IE5\DMK31S6A\Becherglas.svg[1]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8899" y="3988114"/>
            <a:ext cx="705702" cy="2585545"/>
          </a:xfrm>
          <a:prstGeom prst="rect">
            <a:avLst/>
          </a:prstGeom>
          <a:noFill/>
        </p:spPr>
      </p:pic>
      <p:sp>
        <p:nvSpPr>
          <p:cNvPr id="36" name="Can 35"/>
          <p:cNvSpPr/>
          <p:nvPr/>
        </p:nvSpPr>
        <p:spPr>
          <a:xfrm>
            <a:off x="2208883" y="5085568"/>
            <a:ext cx="448915" cy="1277007"/>
          </a:xfrm>
          <a:prstGeom prst="can">
            <a:avLst>
              <a:gd name="adj" fmla="val 27651"/>
            </a:avLst>
          </a:prstGeom>
          <a:solidFill>
            <a:srgbClr val="4472C4">
              <a:alpha val="27843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/>
          <p:cNvSpPr txBox="1"/>
          <p:nvPr/>
        </p:nvSpPr>
        <p:spPr>
          <a:xfrm rot="16200000">
            <a:off x="2024076" y="5655822"/>
            <a:ext cx="811908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/>
              <a:t>Buffer</a:t>
            </a:r>
          </a:p>
        </p:txBody>
      </p:sp>
      <p:grpSp>
        <p:nvGrpSpPr>
          <p:cNvPr id="52" name="Group 51"/>
          <p:cNvGrpSpPr/>
          <p:nvPr/>
        </p:nvGrpSpPr>
        <p:grpSpPr>
          <a:xfrm>
            <a:off x="3314440" y="939292"/>
            <a:ext cx="2579731" cy="2938092"/>
            <a:chOff x="-210655" y="3058509"/>
            <a:chExt cx="2579731" cy="2938092"/>
          </a:xfrm>
        </p:grpSpPr>
        <p:grpSp>
          <p:nvGrpSpPr>
            <p:cNvPr id="53" name="Group 52"/>
            <p:cNvGrpSpPr/>
            <p:nvPr/>
          </p:nvGrpSpPr>
          <p:grpSpPr>
            <a:xfrm>
              <a:off x="961697" y="3058509"/>
              <a:ext cx="220717" cy="2837794"/>
              <a:chOff x="961697" y="3058509"/>
              <a:chExt cx="220717" cy="2837794"/>
            </a:xfrm>
          </p:grpSpPr>
          <p:sp>
            <p:nvSpPr>
              <p:cNvPr id="55" name="Can 54"/>
              <p:cNvSpPr/>
              <p:nvPr/>
            </p:nvSpPr>
            <p:spPr>
              <a:xfrm>
                <a:off x="961697" y="3058509"/>
                <a:ext cx="220717" cy="914400"/>
              </a:xfrm>
              <a:prstGeom prst="can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solidFill>
                  <a:schemeClr val="accent1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" name="Can 55"/>
              <p:cNvSpPr/>
              <p:nvPr/>
            </p:nvSpPr>
            <p:spPr>
              <a:xfrm>
                <a:off x="987970" y="3305505"/>
                <a:ext cx="162910" cy="914400"/>
              </a:xfrm>
              <a:prstGeom prst="can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solidFill>
                  <a:schemeClr val="accent1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" name="Can 56"/>
              <p:cNvSpPr/>
              <p:nvPr/>
            </p:nvSpPr>
            <p:spPr>
              <a:xfrm>
                <a:off x="1030009" y="4198907"/>
                <a:ext cx="89343" cy="1697396"/>
              </a:xfrm>
              <a:prstGeom prst="can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solidFill>
                  <a:schemeClr val="accent1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54" name="Picture 2" descr="C:\Users\jburk\AppData\Local\Microsoft\Windows\Temporary Internet Files\Content.IE5\L2WUARP6\i5DCk[1].jpg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-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706431">
              <a:off x="-253703" y="3373821"/>
              <a:ext cx="2665828" cy="2579731"/>
            </a:xfrm>
            <a:prstGeom prst="rect">
              <a:avLst/>
            </a:prstGeom>
            <a:noFill/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E75DE25C-3FDB-6131-D8E2-7C2EB3FFCDE1}"/>
              </a:ext>
            </a:extLst>
          </p:cNvPr>
          <p:cNvSpPr txBox="1"/>
          <p:nvPr/>
        </p:nvSpPr>
        <p:spPr>
          <a:xfrm>
            <a:off x="4425043" y="4905717"/>
            <a:ext cx="3898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Freestyle Script" panose="020F0502020204030204" pitchFamily="34" charset="0"/>
                <a:cs typeface="Freestyle Script" panose="020F0502020204030204" pitchFamily="34" charset="0"/>
              </a:rPr>
              <a:t>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1189F9D-F566-F52F-22D3-279E3D378BF2}"/>
              </a:ext>
            </a:extLst>
          </p:cNvPr>
          <p:cNvSpPr txBox="1"/>
          <p:nvPr/>
        </p:nvSpPr>
        <p:spPr>
          <a:xfrm>
            <a:off x="5739493" y="4905717"/>
            <a:ext cx="3914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Freestyle Script" panose="020F0502020204030204" pitchFamily="34" charset="0"/>
                <a:cs typeface="Freestyle Script" panose="020F0502020204030204" pitchFamily="34" charset="0"/>
              </a:rPr>
              <a:t>B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D42C4C5-65F3-9F5A-94CA-945AB1ACD604}"/>
              </a:ext>
            </a:extLst>
          </p:cNvPr>
          <p:cNvSpPr txBox="1"/>
          <p:nvPr/>
        </p:nvSpPr>
        <p:spPr>
          <a:xfrm>
            <a:off x="7072993" y="4905717"/>
            <a:ext cx="3786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Freestyle Script" panose="020F0502020204030204" pitchFamily="34" charset="0"/>
                <a:cs typeface="Freestyle Script" panose="020F0502020204030204" pitchFamily="34" charset="0"/>
              </a:rPr>
              <a:t>C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8AC46CF-E259-38E6-098C-B9794556C038}"/>
              </a:ext>
            </a:extLst>
          </p:cNvPr>
          <p:cNvSpPr txBox="1"/>
          <p:nvPr/>
        </p:nvSpPr>
        <p:spPr>
          <a:xfrm>
            <a:off x="8406493" y="4905717"/>
            <a:ext cx="3978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Freestyle Script" panose="020F0502020204030204" pitchFamily="34" charset="0"/>
                <a:cs typeface="Freestyle Script" panose="020F0502020204030204" pitchFamily="34" charset="0"/>
              </a:rPr>
              <a:t>D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660EB430-EEEF-F7C5-FABC-5A975FC6B765}"/>
              </a:ext>
            </a:extLst>
          </p:cNvPr>
          <p:cNvGrpSpPr/>
          <p:nvPr/>
        </p:nvGrpSpPr>
        <p:grpSpPr>
          <a:xfrm>
            <a:off x="3303548" y="934851"/>
            <a:ext cx="2579731" cy="2938092"/>
            <a:chOff x="-210655" y="3058509"/>
            <a:chExt cx="2579731" cy="2938092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727F9A99-2C10-1736-AB14-3956C1CAA50D}"/>
                </a:ext>
              </a:extLst>
            </p:cNvPr>
            <p:cNvGrpSpPr/>
            <p:nvPr/>
          </p:nvGrpSpPr>
          <p:grpSpPr>
            <a:xfrm>
              <a:off x="961697" y="3058509"/>
              <a:ext cx="220717" cy="2837794"/>
              <a:chOff x="961697" y="3058509"/>
              <a:chExt cx="220717" cy="2837794"/>
            </a:xfrm>
          </p:grpSpPr>
          <p:sp>
            <p:nvSpPr>
              <p:cNvPr id="32" name="Can 31">
                <a:extLst>
                  <a:ext uri="{FF2B5EF4-FFF2-40B4-BE49-F238E27FC236}">
                    <a16:creationId xmlns:a16="http://schemas.microsoft.com/office/drawing/2014/main" id="{6B1EE16E-1CB5-667E-64C2-460AB7D7801B}"/>
                  </a:ext>
                </a:extLst>
              </p:cNvPr>
              <p:cNvSpPr/>
              <p:nvPr/>
            </p:nvSpPr>
            <p:spPr>
              <a:xfrm>
                <a:off x="961697" y="3058509"/>
                <a:ext cx="220717" cy="914400"/>
              </a:xfrm>
              <a:prstGeom prst="can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solidFill>
                  <a:schemeClr val="accent1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Can 32">
                <a:extLst>
                  <a:ext uri="{FF2B5EF4-FFF2-40B4-BE49-F238E27FC236}">
                    <a16:creationId xmlns:a16="http://schemas.microsoft.com/office/drawing/2014/main" id="{2A27121E-C609-6806-BC1E-CF88F83EB1F0}"/>
                  </a:ext>
                </a:extLst>
              </p:cNvPr>
              <p:cNvSpPr/>
              <p:nvPr/>
            </p:nvSpPr>
            <p:spPr>
              <a:xfrm>
                <a:off x="987970" y="3305505"/>
                <a:ext cx="162910" cy="914400"/>
              </a:xfrm>
              <a:prstGeom prst="can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solidFill>
                  <a:schemeClr val="accent1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Can 33">
                <a:extLst>
                  <a:ext uri="{FF2B5EF4-FFF2-40B4-BE49-F238E27FC236}">
                    <a16:creationId xmlns:a16="http://schemas.microsoft.com/office/drawing/2014/main" id="{1A95919B-C488-9A59-A109-46D8AEFDA53D}"/>
                  </a:ext>
                </a:extLst>
              </p:cNvPr>
              <p:cNvSpPr/>
              <p:nvPr/>
            </p:nvSpPr>
            <p:spPr>
              <a:xfrm>
                <a:off x="1030009" y="4198907"/>
                <a:ext cx="89343" cy="1697396"/>
              </a:xfrm>
              <a:prstGeom prst="can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solidFill>
                  <a:schemeClr val="accent1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31" name="Picture 2" descr="C:\Users\jburk\AppData\Local\Microsoft\Windows\Temporary Internet Files\Content.IE5\L2WUARP6\i5DCk[1].jpg">
              <a:extLst>
                <a:ext uri="{FF2B5EF4-FFF2-40B4-BE49-F238E27FC236}">
                  <a16:creationId xmlns:a16="http://schemas.microsoft.com/office/drawing/2014/main" id="{DFEA90AD-016D-1E40-3311-A7CBBDCA104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-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706431">
              <a:off x="-253703" y="3373821"/>
              <a:ext cx="2665828" cy="2579731"/>
            </a:xfrm>
            <a:prstGeom prst="rect">
              <a:avLst/>
            </a:prstGeom>
            <a:noFill/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E4A777F-73E8-E13B-1A00-209538B3E72F}"/>
              </a:ext>
            </a:extLst>
          </p:cNvPr>
          <p:cNvGrpSpPr/>
          <p:nvPr/>
        </p:nvGrpSpPr>
        <p:grpSpPr>
          <a:xfrm>
            <a:off x="4615286" y="891303"/>
            <a:ext cx="2579731" cy="2938092"/>
            <a:chOff x="-210655" y="3058509"/>
            <a:chExt cx="2579731" cy="2938092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0083D2E2-B262-90C0-98F4-F7ED66E72FC4}"/>
                </a:ext>
              </a:extLst>
            </p:cNvPr>
            <p:cNvGrpSpPr/>
            <p:nvPr/>
          </p:nvGrpSpPr>
          <p:grpSpPr>
            <a:xfrm>
              <a:off x="961697" y="3058509"/>
              <a:ext cx="220717" cy="2837794"/>
              <a:chOff x="961697" y="3058509"/>
              <a:chExt cx="220717" cy="2837794"/>
            </a:xfrm>
          </p:grpSpPr>
          <p:sp>
            <p:nvSpPr>
              <p:cNvPr id="25" name="Can 24">
                <a:extLst>
                  <a:ext uri="{FF2B5EF4-FFF2-40B4-BE49-F238E27FC236}">
                    <a16:creationId xmlns:a16="http://schemas.microsoft.com/office/drawing/2014/main" id="{7B9EE937-3395-CCD5-CBE8-A0DE1CD7562F}"/>
                  </a:ext>
                </a:extLst>
              </p:cNvPr>
              <p:cNvSpPr/>
              <p:nvPr/>
            </p:nvSpPr>
            <p:spPr>
              <a:xfrm>
                <a:off x="961697" y="3058509"/>
                <a:ext cx="220717" cy="914400"/>
              </a:xfrm>
              <a:prstGeom prst="can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solidFill>
                  <a:schemeClr val="accent1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Can 27">
                <a:extLst>
                  <a:ext uri="{FF2B5EF4-FFF2-40B4-BE49-F238E27FC236}">
                    <a16:creationId xmlns:a16="http://schemas.microsoft.com/office/drawing/2014/main" id="{A817F64F-D178-8461-80B7-E60E0BACFEC8}"/>
                  </a:ext>
                </a:extLst>
              </p:cNvPr>
              <p:cNvSpPr/>
              <p:nvPr/>
            </p:nvSpPr>
            <p:spPr>
              <a:xfrm>
                <a:off x="987970" y="3305505"/>
                <a:ext cx="162910" cy="914400"/>
              </a:xfrm>
              <a:prstGeom prst="can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solidFill>
                  <a:schemeClr val="accent1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Can 28">
                <a:extLst>
                  <a:ext uri="{FF2B5EF4-FFF2-40B4-BE49-F238E27FC236}">
                    <a16:creationId xmlns:a16="http://schemas.microsoft.com/office/drawing/2014/main" id="{909467A8-28FC-928A-2BF2-F4C162963765}"/>
                  </a:ext>
                </a:extLst>
              </p:cNvPr>
              <p:cNvSpPr/>
              <p:nvPr/>
            </p:nvSpPr>
            <p:spPr>
              <a:xfrm>
                <a:off x="1030009" y="4198907"/>
                <a:ext cx="89343" cy="1697396"/>
              </a:xfrm>
              <a:prstGeom prst="can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solidFill>
                  <a:schemeClr val="accent1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23" name="Picture 2" descr="C:\Users\jburk\AppData\Local\Microsoft\Windows\Temporary Internet Files\Content.IE5\L2WUARP6\i5DCk[1].jpg">
              <a:extLst>
                <a:ext uri="{FF2B5EF4-FFF2-40B4-BE49-F238E27FC236}">
                  <a16:creationId xmlns:a16="http://schemas.microsoft.com/office/drawing/2014/main" id="{CB59A887-A358-08B4-5C9E-D7C9842E066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-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706431">
              <a:off x="-253703" y="3373821"/>
              <a:ext cx="2665828" cy="2579731"/>
            </a:xfrm>
            <a:prstGeom prst="rect">
              <a:avLst/>
            </a:prstGeom>
            <a:noFill/>
          </p:spPr>
        </p:pic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1E1FD8B7-8ABF-BCD7-8DDF-5BC8E8D07CA4}"/>
              </a:ext>
            </a:extLst>
          </p:cNvPr>
          <p:cNvGrpSpPr/>
          <p:nvPr/>
        </p:nvGrpSpPr>
        <p:grpSpPr>
          <a:xfrm>
            <a:off x="5943341" y="896743"/>
            <a:ext cx="2579731" cy="2938092"/>
            <a:chOff x="-210655" y="3058509"/>
            <a:chExt cx="2579731" cy="2938092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28F120E4-44D4-2D17-7811-EFE9D2BC8D0E}"/>
                </a:ext>
              </a:extLst>
            </p:cNvPr>
            <p:cNvGrpSpPr/>
            <p:nvPr/>
          </p:nvGrpSpPr>
          <p:grpSpPr>
            <a:xfrm>
              <a:off x="961697" y="3058509"/>
              <a:ext cx="220717" cy="2837794"/>
              <a:chOff x="961697" y="3058509"/>
              <a:chExt cx="220717" cy="2837794"/>
            </a:xfrm>
          </p:grpSpPr>
          <p:sp>
            <p:nvSpPr>
              <p:cNvPr id="43" name="Can 42">
                <a:extLst>
                  <a:ext uri="{FF2B5EF4-FFF2-40B4-BE49-F238E27FC236}">
                    <a16:creationId xmlns:a16="http://schemas.microsoft.com/office/drawing/2014/main" id="{2AD6F92A-2109-12AF-15EA-92F7567F397F}"/>
                  </a:ext>
                </a:extLst>
              </p:cNvPr>
              <p:cNvSpPr/>
              <p:nvPr/>
            </p:nvSpPr>
            <p:spPr>
              <a:xfrm>
                <a:off x="961697" y="3058509"/>
                <a:ext cx="220717" cy="914400"/>
              </a:xfrm>
              <a:prstGeom prst="can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solidFill>
                  <a:schemeClr val="accent1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Can 43">
                <a:extLst>
                  <a:ext uri="{FF2B5EF4-FFF2-40B4-BE49-F238E27FC236}">
                    <a16:creationId xmlns:a16="http://schemas.microsoft.com/office/drawing/2014/main" id="{F24B8C04-925B-1AFA-54D6-AD871D9211DC}"/>
                  </a:ext>
                </a:extLst>
              </p:cNvPr>
              <p:cNvSpPr/>
              <p:nvPr/>
            </p:nvSpPr>
            <p:spPr>
              <a:xfrm>
                <a:off x="987970" y="3305505"/>
                <a:ext cx="162910" cy="914400"/>
              </a:xfrm>
              <a:prstGeom prst="can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solidFill>
                  <a:schemeClr val="accent1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Can 44">
                <a:extLst>
                  <a:ext uri="{FF2B5EF4-FFF2-40B4-BE49-F238E27FC236}">
                    <a16:creationId xmlns:a16="http://schemas.microsoft.com/office/drawing/2014/main" id="{32E07EFD-1C02-AE8F-9960-50D2FAA67783}"/>
                  </a:ext>
                </a:extLst>
              </p:cNvPr>
              <p:cNvSpPr/>
              <p:nvPr/>
            </p:nvSpPr>
            <p:spPr>
              <a:xfrm>
                <a:off x="1030009" y="4198907"/>
                <a:ext cx="89343" cy="1697396"/>
              </a:xfrm>
              <a:prstGeom prst="can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solidFill>
                  <a:schemeClr val="accent1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42" name="Picture 2" descr="C:\Users\jburk\AppData\Local\Microsoft\Windows\Temporary Internet Files\Content.IE5\L2WUARP6\i5DCk[1].jpg">
              <a:extLst>
                <a:ext uri="{FF2B5EF4-FFF2-40B4-BE49-F238E27FC236}">
                  <a16:creationId xmlns:a16="http://schemas.microsoft.com/office/drawing/2014/main" id="{458C1754-21F1-A300-74F6-690AF321BD1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-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706431">
              <a:off x="-253703" y="3373821"/>
              <a:ext cx="2665828" cy="2579731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val="4119716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0.21968 C 0.01692 -0.3537 0.03385 -0.48773 0.0582 -0.52894 C 0.08255 -0.56968 0.12708 -0.51389 0.14609 -0.4662 C 0.1651 -0.41829 0.16849 -0.32986 0.172 -0.24144 " pathEditMode="relative" rAng="0" ptsTypes="AAAA">
                                      <p:cBhvr>
                                        <p:cTn id="1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94" y="-16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38 0.02199 C 0.00417 -0.1 0.01472 -0.22152 0.03008 -0.25902 C 0.04545 -0.29606 0.07331 -0.24537 0.08529 -0.20208 C 0.09727 -0.15879 0.09935 -0.07824 0.1017 0.00209 " pathEditMode="relative" rAng="0" ptsTypes="AAAA">
                                      <p:cBhvr>
                                        <p:cTn id="2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04" y="-146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500"/>
                            </p:stCondLst>
                            <p:childTnLst>
                              <p:par>
                                <p:cTn id="3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0"/>
                            </p:stCondLst>
                            <p:childTnLst>
                              <p:par>
                                <p:cTn id="3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38 0.02199 C 0.00417 -0.1 0.01472 -0.22153 0.03008 -0.25903 C 0.04545 -0.29606 0.07331 -0.24537 0.08529 -0.20208 C 0.09727 -0.15879 0.09935 -0.07824 0.1017 0.00208 " pathEditMode="relative" rAng="0" ptsTypes="AAAA">
                                      <p:cBhvr>
                                        <p:cTn id="3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04" y="-146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000"/>
                            </p:stCondLst>
                            <p:childTnLst>
                              <p:par>
                                <p:cTn id="4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000"/>
                            </p:stCondLst>
                            <p:childTnLst>
                              <p:par>
                                <p:cTn id="4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500"/>
                            </p:stCondLst>
                            <p:childTnLst>
                              <p:par>
                                <p:cTn id="5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38 0.02199 C 0.00417 -0.1 0.01471 -0.22153 0.03008 -0.25903 C 0.04544 -0.29607 0.07331 -0.24537 0.08529 -0.20209 C 0.09726 -0.1588 0.09935 -0.07824 0.10169 0.00208 " pathEditMode="relative" rAng="0" ptsTypes="AAAA">
                                      <p:cBhvr>
                                        <p:cTn id="51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04" y="-146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9500"/>
                            </p:stCondLst>
                            <p:childTnLst>
                              <p:par>
                                <p:cTn id="5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46" grpId="0" animBg="1"/>
      <p:bldP spid="39" grpId="0" animBg="1"/>
      <p:bldP spid="35" grpId="0" animBg="1"/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 Same Side Corner Rectangle 12">
            <a:extLst>
              <a:ext uri="{FF2B5EF4-FFF2-40B4-BE49-F238E27FC236}">
                <a16:creationId xmlns:a16="http://schemas.microsoft.com/office/drawing/2014/main" id="{F19AEFD4-BD11-EF93-2AB6-80B763391B3C}"/>
              </a:ext>
            </a:extLst>
          </p:cNvPr>
          <p:cNvSpPr/>
          <p:nvPr/>
        </p:nvSpPr>
        <p:spPr>
          <a:xfrm>
            <a:off x="1748847" y="1373818"/>
            <a:ext cx="8434050" cy="365595"/>
          </a:xfrm>
          <a:prstGeom prst="round2Same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745178E6-DFD5-2BF4-3687-BB5EF47CF5EF}"/>
              </a:ext>
            </a:extLst>
          </p:cNvPr>
          <p:cNvGraphicFramePr>
            <a:graphicFrameLocks noGrp="1"/>
          </p:cNvGraphicFramePr>
          <p:nvPr/>
        </p:nvGraphicFramePr>
        <p:xfrm>
          <a:off x="1748847" y="270242"/>
          <a:ext cx="8434050" cy="22199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53682">
                  <a:extLst>
                    <a:ext uri="{9D8B030D-6E8A-4147-A177-3AD203B41FA5}">
                      <a16:colId xmlns:a16="http://schemas.microsoft.com/office/drawing/2014/main" val="2603499763"/>
                    </a:ext>
                  </a:extLst>
                </a:gridCol>
                <a:gridCol w="1570092">
                  <a:extLst>
                    <a:ext uri="{9D8B030D-6E8A-4147-A177-3AD203B41FA5}">
                      <a16:colId xmlns:a16="http://schemas.microsoft.com/office/drawing/2014/main" val="1072630704"/>
                    </a:ext>
                  </a:extLst>
                </a:gridCol>
                <a:gridCol w="1570092">
                  <a:extLst>
                    <a:ext uri="{9D8B030D-6E8A-4147-A177-3AD203B41FA5}">
                      <a16:colId xmlns:a16="http://schemas.microsoft.com/office/drawing/2014/main" val="2997571416"/>
                    </a:ext>
                  </a:extLst>
                </a:gridCol>
                <a:gridCol w="1570092">
                  <a:extLst>
                    <a:ext uri="{9D8B030D-6E8A-4147-A177-3AD203B41FA5}">
                      <a16:colId xmlns:a16="http://schemas.microsoft.com/office/drawing/2014/main" val="1468535525"/>
                    </a:ext>
                  </a:extLst>
                </a:gridCol>
                <a:gridCol w="1570092">
                  <a:extLst>
                    <a:ext uri="{9D8B030D-6E8A-4147-A177-3AD203B41FA5}">
                      <a16:colId xmlns:a16="http://schemas.microsoft.com/office/drawing/2014/main" val="411886200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dirty="0"/>
                        <a:t>Sample 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B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D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82433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Nuclease Free Water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10</a:t>
                      </a:r>
                      <a:r>
                        <a:rPr lang="en-US" dirty="0">
                          <a:latin typeface="Symbol" pitchFamily="2" charset="2"/>
                        </a:rPr>
                        <a:t>m</a:t>
                      </a:r>
                      <a:r>
                        <a:rPr lang="en-US" dirty="0"/>
                        <a:t>l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latin typeface="Symbol" pitchFamily="2" charset="2"/>
                        </a:rPr>
                        <a:t>5m</a:t>
                      </a:r>
                      <a:r>
                        <a:rPr lang="en-US" dirty="0"/>
                        <a:t>l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652912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Reaction Buffer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latin typeface="Symbol" pitchFamily="2" charset="2"/>
                        </a:rPr>
                        <a:t>5m</a:t>
                      </a:r>
                      <a:r>
                        <a:rPr lang="en-US" dirty="0"/>
                        <a:t>l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latin typeface="Symbol" pitchFamily="2" charset="2"/>
                        </a:rPr>
                        <a:t>5m</a:t>
                      </a:r>
                      <a:r>
                        <a:rPr lang="en-US" dirty="0"/>
                        <a:t>l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latin typeface="Symbol" pitchFamily="2" charset="2"/>
                        </a:rPr>
                        <a:t>5m</a:t>
                      </a:r>
                      <a:r>
                        <a:rPr lang="en-US" dirty="0"/>
                        <a:t>l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latin typeface="Symbol" pitchFamily="2" charset="2"/>
                        </a:rPr>
                        <a:t>5m</a:t>
                      </a:r>
                      <a:r>
                        <a:rPr lang="en-US" dirty="0"/>
                        <a:t>l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243917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Cas 9 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latin typeface="Symbol" pitchFamily="2" charset="2"/>
                        </a:rPr>
                        <a:t>5m</a:t>
                      </a:r>
                      <a:r>
                        <a:rPr lang="en-US" dirty="0"/>
                        <a:t>l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latin typeface="Symbol" pitchFamily="2" charset="2"/>
                        </a:rPr>
                        <a:t>5m</a:t>
                      </a:r>
                      <a:r>
                        <a:rPr lang="en-US" dirty="0"/>
                        <a:t>l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latin typeface="Symbol" pitchFamily="2" charset="2"/>
                        </a:rPr>
                        <a:t>5m</a:t>
                      </a:r>
                      <a:r>
                        <a:rPr lang="en-US" dirty="0"/>
                        <a:t>l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202361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Guide RNA 1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latin typeface="Symbol" pitchFamily="2" charset="2"/>
                        </a:rPr>
                        <a:t>5m</a:t>
                      </a:r>
                      <a:r>
                        <a:rPr lang="en-US" dirty="0"/>
                        <a:t>l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096715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Guide RNA 2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latin typeface="Symbol" pitchFamily="2" charset="2"/>
                        </a:rPr>
                        <a:t>5m</a:t>
                      </a:r>
                      <a:r>
                        <a:rPr lang="en-US" dirty="0"/>
                        <a:t>l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06239024"/>
                  </a:ext>
                </a:extLst>
              </a:tr>
            </a:tbl>
          </a:graphicData>
        </a:graphic>
      </p:graphicFrame>
      <p:sp>
        <p:nvSpPr>
          <p:cNvPr id="72" name="Rectangle 71"/>
          <p:cNvSpPr/>
          <p:nvPr/>
        </p:nvSpPr>
        <p:spPr>
          <a:xfrm>
            <a:off x="0" y="5372100"/>
            <a:ext cx="12192000" cy="14859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an 1">
            <a:extLst>
              <a:ext uri="{FF2B5EF4-FFF2-40B4-BE49-F238E27FC236}">
                <a16:creationId xmlns:a16="http://schemas.microsoft.com/office/drawing/2014/main" id="{DEEA9C25-5DC9-E05C-E5E9-B73AC0C9AA0B}"/>
              </a:ext>
            </a:extLst>
          </p:cNvPr>
          <p:cNvSpPr/>
          <p:nvPr/>
        </p:nvSpPr>
        <p:spPr>
          <a:xfrm>
            <a:off x="7041288" y="5990122"/>
            <a:ext cx="441435" cy="404620"/>
          </a:xfrm>
          <a:prstGeom prst="can">
            <a:avLst>
              <a:gd name="adj" fmla="val 35714"/>
            </a:avLst>
          </a:prstGeom>
          <a:solidFill>
            <a:srgbClr val="4472C4">
              <a:alpha val="23922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an 7">
            <a:extLst>
              <a:ext uri="{FF2B5EF4-FFF2-40B4-BE49-F238E27FC236}">
                <a16:creationId xmlns:a16="http://schemas.microsoft.com/office/drawing/2014/main" id="{4EF67961-08F4-C836-55A2-521EA6655A2F}"/>
              </a:ext>
            </a:extLst>
          </p:cNvPr>
          <p:cNvSpPr/>
          <p:nvPr/>
        </p:nvSpPr>
        <p:spPr>
          <a:xfrm>
            <a:off x="8377515" y="5995563"/>
            <a:ext cx="441435" cy="404620"/>
          </a:xfrm>
          <a:prstGeom prst="can">
            <a:avLst>
              <a:gd name="adj" fmla="val 35714"/>
            </a:avLst>
          </a:prstGeom>
          <a:solidFill>
            <a:srgbClr val="4472C4">
              <a:alpha val="23922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Can 45">
            <a:extLst>
              <a:ext uri="{FF2B5EF4-FFF2-40B4-BE49-F238E27FC236}">
                <a16:creationId xmlns:a16="http://schemas.microsoft.com/office/drawing/2014/main" id="{F99D4047-60E2-9F26-A876-DAE46D1CC3E5}"/>
              </a:ext>
            </a:extLst>
          </p:cNvPr>
          <p:cNvSpPr/>
          <p:nvPr/>
        </p:nvSpPr>
        <p:spPr>
          <a:xfrm>
            <a:off x="8377515" y="5734301"/>
            <a:ext cx="441435" cy="404620"/>
          </a:xfrm>
          <a:prstGeom prst="can">
            <a:avLst>
              <a:gd name="adj" fmla="val 35714"/>
            </a:avLst>
          </a:prstGeom>
          <a:solidFill>
            <a:srgbClr val="4472C4">
              <a:alpha val="23922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Can 38">
            <a:extLst>
              <a:ext uri="{FF2B5EF4-FFF2-40B4-BE49-F238E27FC236}">
                <a16:creationId xmlns:a16="http://schemas.microsoft.com/office/drawing/2014/main" id="{83EA991F-E766-48B5-E53B-D469FF71E334}"/>
              </a:ext>
            </a:extLst>
          </p:cNvPr>
          <p:cNvSpPr/>
          <p:nvPr/>
        </p:nvSpPr>
        <p:spPr>
          <a:xfrm>
            <a:off x="7041288" y="5712533"/>
            <a:ext cx="441435" cy="404620"/>
          </a:xfrm>
          <a:prstGeom prst="can">
            <a:avLst>
              <a:gd name="adj" fmla="val 35714"/>
            </a:avLst>
          </a:prstGeom>
          <a:solidFill>
            <a:srgbClr val="4472C4">
              <a:alpha val="23922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an 3">
            <a:extLst>
              <a:ext uri="{FF2B5EF4-FFF2-40B4-BE49-F238E27FC236}">
                <a16:creationId xmlns:a16="http://schemas.microsoft.com/office/drawing/2014/main" id="{B6ABBB83-A9B8-BCBE-5FA5-6608B2D7F5EC}"/>
              </a:ext>
            </a:extLst>
          </p:cNvPr>
          <p:cNvSpPr/>
          <p:nvPr/>
        </p:nvSpPr>
        <p:spPr>
          <a:xfrm>
            <a:off x="5705061" y="5990122"/>
            <a:ext cx="441435" cy="415508"/>
          </a:xfrm>
          <a:prstGeom prst="can">
            <a:avLst>
              <a:gd name="adj" fmla="val 35714"/>
            </a:avLst>
          </a:prstGeom>
          <a:solidFill>
            <a:srgbClr val="4472C4">
              <a:alpha val="23922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an 4">
            <a:extLst>
              <a:ext uri="{FF2B5EF4-FFF2-40B4-BE49-F238E27FC236}">
                <a16:creationId xmlns:a16="http://schemas.microsoft.com/office/drawing/2014/main" id="{B7A7924D-294E-095F-37C8-630029D92BF9}"/>
              </a:ext>
            </a:extLst>
          </p:cNvPr>
          <p:cNvSpPr/>
          <p:nvPr/>
        </p:nvSpPr>
        <p:spPr>
          <a:xfrm>
            <a:off x="4377000" y="5693983"/>
            <a:ext cx="441435" cy="646331"/>
          </a:xfrm>
          <a:prstGeom prst="can">
            <a:avLst>
              <a:gd name="adj" fmla="val 35714"/>
            </a:avLst>
          </a:prstGeom>
          <a:solidFill>
            <a:srgbClr val="4472C4">
              <a:alpha val="23922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Can 34">
            <a:extLst>
              <a:ext uri="{FF2B5EF4-FFF2-40B4-BE49-F238E27FC236}">
                <a16:creationId xmlns:a16="http://schemas.microsoft.com/office/drawing/2014/main" id="{89A21BCD-E2BD-C33C-5E3B-1CDEE71ED0C8}"/>
              </a:ext>
            </a:extLst>
          </p:cNvPr>
          <p:cNvSpPr/>
          <p:nvPr/>
        </p:nvSpPr>
        <p:spPr>
          <a:xfrm>
            <a:off x="5705061" y="5413172"/>
            <a:ext cx="441435" cy="404620"/>
          </a:xfrm>
          <a:prstGeom prst="can">
            <a:avLst>
              <a:gd name="adj" fmla="val 35714"/>
            </a:avLst>
          </a:prstGeom>
          <a:solidFill>
            <a:srgbClr val="4472C4">
              <a:alpha val="23922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BFBFBF"/>
              </a:clrFrom>
              <a:clrTo>
                <a:srgbClr val="BFBFB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6458" y="3144167"/>
            <a:ext cx="809625" cy="3381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8" name="Group 17"/>
          <p:cNvGrpSpPr/>
          <p:nvPr/>
        </p:nvGrpSpPr>
        <p:grpSpPr>
          <a:xfrm>
            <a:off x="1128288" y="2741817"/>
            <a:ext cx="2579731" cy="2938092"/>
            <a:chOff x="-210655" y="3058509"/>
            <a:chExt cx="2579731" cy="2938092"/>
          </a:xfrm>
        </p:grpSpPr>
        <p:grpSp>
          <p:nvGrpSpPr>
            <p:cNvPr id="17" name="Group 16"/>
            <p:cNvGrpSpPr/>
            <p:nvPr/>
          </p:nvGrpSpPr>
          <p:grpSpPr>
            <a:xfrm>
              <a:off x="961697" y="3058509"/>
              <a:ext cx="220717" cy="2837794"/>
              <a:chOff x="961697" y="3058509"/>
              <a:chExt cx="220717" cy="2837794"/>
            </a:xfrm>
          </p:grpSpPr>
          <p:sp>
            <p:nvSpPr>
              <p:cNvPr id="14" name="Can 13"/>
              <p:cNvSpPr/>
              <p:nvPr/>
            </p:nvSpPr>
            <p:spPr>
              <a:xfrm>
                <a:off x="961697" y="3058509"/>
                <a:ext cx="220717" cy="914400"/>
              </a:xfrm>
              <a:prstGeom prst="can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solidFill>
                  <a:schemeClr val="accent1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Can 14"/>
              <p:cNvSpPr/>
              <p:nvPr/>
            </p:nvSpPr>
            <p:spPr>
              <a:xfrm>
                <a:off x="987970" y="3305505"/>
                <a:ext cx="162910" cy="914400"/>
              </a:xfrm>
              <a:prstGeom prst="can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solidFill>
                  <a:schemeClr val="accent1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Can 15"/>
              <p:cNvSpPr/>
              <p:nvPr/>
            </p:nvSpPr>
            <p:spPr>
              <a:xfrm>
                <a:off x="1030009" y="4198907"/>
                <a:ext cx="89343" cy="1697396"/>
              </a:xfrm>
              <a:prstGeom prst="can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solidFill>
                  <a:schemeClr val="accent1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1026" name="Picture 2" descr="C:\Users\jburk\AppData\Local\Microsoft\Windows\Temporary Internet Files\Content.IE5\L2WUARP6\i5DCk[1].jpg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-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706431">
              <a:off x="-253703" y="3373821"/>
              <a:ext cx="2665828" cy="2579731"/>
            </a:xfrm>
            <a:prstGeom prst="rect">
              <a:avLst/>
            </a:prstGeom>
            <a:noFill/>
          </p:spPr>
        </p:pic>
      </p:grpSp>
      <p:pic>
        <p:nvPicPr>
          <p:cNvPr id="21" name="Picture 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BFBFBF"/>
              </a:clrFrom>
              <a:clrTo>
                <a:srgbClr val="BFBFB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1308" y="3154673"/>
            <a:ext cx="809625" cy="3381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BFBFBF"/>
              </a:clrFrom>
              <a:clrTo>
                <a:srgbClr val="BFBFB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6158" y="3165179"/>
            <a:ext cx="809625" cy="3381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BFBFBF"/>
              </a:clrFrom>
              <a:clrTo>
                <a:srgbClr val="BFBFB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1008" y="3175685"/>
            <a:ext cx="809625" cy="3381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 descr="C:\Users\jburk\AppData\Local\Microsoft\Windows\Temporary Internet Files\Content.IE5\DMK31S6A\Becherglas.svg[1]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8899" y="3988114"/>
            <a:ext cx="705702" cy="2585545"/>
          </a:xfrm>
          <a:prstGeom prst="rect">
            <a:avLst/>
          </a:prstGeom>
          <a:noFill/>
        </p:spPr>
      </p:pic>
      <p:sp>
        <p:nvSpPr>
          <p:cNvPr id="36" name="Can 35"/>
          <p:cNvSpPr/>
          <p:nvPr/>
        </p:nvSpPr>
        <p:spPr>
          <a:xfrm>
            <a:off x="2208883" y="5085568"/>
            <a:ext cx="448915" cy="1277007"/>
          </a:xfrm>
          <a:prstGeom prst="can">
            <a:avLst>
              <a:gd name="adj" fmla="val 27651"/>
            </a:avLst>
          </a:prstGeom>
          <a:solidFill>
            <a:srgbClr val="4472C4">
              <a:alpha val="27843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/>
          <p:cNvSpPr txBox="1"/>
          <p:nvPr/>
        </p:nvSpPr>
        <p:spPr>
          <a:xfrm rot="16200000">
            <a:off x="2024076" y="5655822"/>
            <a:ext cx="811908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/>
              <a:t>Cas-9</a:t>
            </a:r>
          </a:p>
        </p:txBody>
      </p:sp>
      <p:grpSp>
        <p:nvGrpSpPr>
          <p:cNvPr id="52" name="Group 51"/>
          <p:cNvGrpSpPr/>
          <p:nvPr/>
        </p:nvGrpSpPr>
        <p:grpSpPr>
          <a:xfrm>
            <a:off x="4571743" y="939292"/>
            <a:ext cx="2579731" cy="2938092"/>
            <a:chOff x="-210655" y="3058509"/>
            <a:chExt cx="2579731" cy="2938092"/>
          </a:xfrm>
        </p:grpSpPr>
        <p:grpSp>
          <p:nvGrpSpPr>
            <p:cNvPr id="53" name="Group 52"/>
            <p:cNvGrpSpPr/>
            <p:nvPr/>
          </p:nvGrpSpPr>
          <p:grpSpPr>
            <a:xfrm>
              <a:off x="961697" y="3058509"/>
              <a:ext cx="220717" cy="2837794"/>
              <a:chOff x="961697" y="3058509"/>
              <a:chExt cx="220717" cy="2837794"/>
            </a:xfrm>
          </p:grpSpPr>
          <p:sp>
            <p:nvSpPr>
              <p:cNvPr id="55" name="Can 54"/>
              <p:cNvSpPr/>
              <p:nvPr/>
            </p:nvSpPr>
            <p:spPr>
              <a:xfrm>
                <a:off x="961697" y="3058509"/>
                <a:ext cx="220717" cy="914400"/>
              </a:xfrm>
              <a:prstGeom prst="can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solidFill>
                  <a:schemeClr val="accent1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" name="Can 55"/>
              <p:cNvSpPr/>
              <p:nvPr/>
            </p:nvSpPr>
            <p:spPr>
              <a:xfrm>
                <a:off x="987970" y="3305505"/>
                <a:ext cx="162910" cy="914400"/>
              </a:xfrm>
              <a:prstGeom prst="can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solidFill>
                  <a:schemeClr val="accent1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" name="Can 56"/>
              <p:cNvSpPr/>
              <p:nvPr/>
            </p:nvSpPr>
            <p:spPr>
              <a:xfrm>
                <a:off x="1030009" y="4198907"/>
                <a:ext cx="89343" cy="1697396"/>
              </a:xfrm>
              <a:prstGeom prst="can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solidFill>
                  <a:schemeClr val="accent1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54" name="Picture 2" descr="C:\Users\jburk\AppData\Local\Microsoft\Windows\Temporary Internet Files\Content.IE5\L2WUARP6\i5DCk[1].jpg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-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706431">
              <a:off x="-253703" y="3373821"/>
              <a:ext cx="2665828" cy="2579731"/>
            </a:xfrm>
            <a:prstGeom prst="rect">
              <a:avLst/>
            </a:prstGeom>
            <a:noFill/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E75DE25C-3FDB-6131-D8E2-7C2EB3FFCDE1}"/>
              </a:ext>
            </a:extLst>
          </p:cNvPr>
          <p:cNvSpPr txBox="1"/>
          <p:nvPr/>
        </p:nvSpPr>
        <p:spPr>
          <a:xfrm>
            <a:off x="4425043" y="4905717"/>
            <a:ext cx="3898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Freestyle Script" panose="020F0502020204030204" pitchFamily="34" charset="0"/>
                <a:cs typeface="Freestyle Script" panose="020F0502020204030204" pitchFamily="34" charset="0"/>
              </a:rPr>
              <a:t>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1189F9D-F566-F52F-22D3-279E3D378BF2}"/>
              </a:ext>
            </a:extLst>
          </p:cNvPr>
          <p:cNvSpPr txBox="1"/>
          <p:nvPr/>
        </p:nvSpPr>
        <p:spPr>
          <a:xfrm>
            <a:off x="5739493" y="4905717"/>
            <a:ext cx="3914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Freestyle Script" panose="020F0502020204030204" pitchFamily="34" charset="0"/>
                <a:cs typeface="Freestyle Script" panose="020F0502020204030204" pitchFamily="34" charset="0"/>
              </a:rPr>
              <a:t>B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D42C4C5-65F3-9F5A-94CA-945AB1ACD604}"/>
              </a:ext>
            </a:extLst>
          </p:cNvPr>
          <p:cNvSpPr txBox="1"/>
          <p:nvPr/>
        </p:nvSpPr>
        <p:spPr>
          <a:xfrm>
            <a:off x="7072993" y="4905717"/>
            <a:ext cx="3786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Freestyle Script" panose="020F0502020204030204" pitchFamily="34" charset="0"/>
                <a:cs typeface="Freestyle Script" panose="020F0502020204030204" pitchFamily="34" charset="0"/>
              </a:rPr>
              <a:t>C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8AC46CF-E259-38E6-098C-B9794556C038}"/>
              </a:ext>
            </a:extLst>
          </p:cNvPr>
          <p:cNvSpPr txBox="1"/>
          <p:nvPr/>
        </p:nvSpPr>
        <p:spPr>
          <a:xfrm>
            <a:off x="8406493" y="4905717"/>
            <a:ext cx="3978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Freestyle Script" panose="020F0502020204030204" pitchFamily="34" charset="0"/>
                <a:cs typeface="Freestyle Script" panose="020F0502020204030204" pitchFamily="34" charset="0"/>
              </a:rPr>
              <a:t>D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1E1FD8B7-8ABF-BCD7-8DDF-5BC8E8D07CA4}"/>
              </a:ext>
            </a:extLst>
          </p:cNvPr>
          <p:cNvGrpSpPr/>
          <p:nvPr/>
        </p:nvGrpSpPr>
        <p:grpSpPr>
          <a:xfrm>
            <a:off x="5943341" y="896743"/>
            <a:ext cx="2579731" cy="2938092"/>
            <a:chOff x="-210655" y="3058509"/>
            <a:chExt cx="2579731" cy="2938092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28F120E4-44D4-2D17-7811-EFE9D2BC8D0E}"/>
                </a:ext>
              </a:extLst>
            </p:cNvPr>
            <p:cNvGrpSpPr/>
            <p:nvPr/>
          </p:nvGrpSpPr>
          <p:grpSpPr>
            <a:xfrm>
              <a:off x="961697" y="3058509"/>
              <a:ext cx="220717" cy="2837794"/>
              <a:chOff x="961697" y="3058509"/>
              <a:chExt cx="220717" cy="2837794"/>
            </a:xfrm>
          </p:grpSpPr>
          <p:sp>
            <p:nvSpPr>
              <p:cNvPr id="43" name="Can 42">
                <a:extLst>
                  <a:ext uri="{FF2B5EF4-FFF2-40B4-BE49-F238E27FC236}">
                    <a16:creationId xmlns:a16="http://schemas.microsoft.com/office/drawing/2014/main" id="{2AD6F92A-2109-12AF-15EA-92F7567F397F}"/>
                  </a:ext>
                </a:extLst>
              </p:cNvPr>
              <p:cNvSpPr/>
              <p:nvPr/>
            </p:nvSpPr>
            <p:spPr>
              <a:xfrm>
                <a:off x="961697" y="3058509"/>
                <a:ext cx="220717" cy="914400"/>
              </a:xfrm>
              <a:prstGeom prst="can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solidFill>
                  <a:schemeClr val="accent1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Can 43">
                <a:extLst>
                  <a:ext uri="{FF2B5EF4-FFF2-40B4-BE49-F238E27FC236}">
                    <a16:creationId xmlns:a16="http://schemas.microsoft.com/office/drawing/2014/main" id="{F24B8C04-925B-1AFA-54D6-AD871D9211DC}"/>
                  </a:ext>
                </a:extLst>
              </p:cNvPr>
              <p:cNvSpPr/>
              <p:nvPr/>
            </p:nvSpPr>
            <p:spPr>
              <a:xfrm>
                <a:off x="987970" y="3305505"/>
                <a:ext cx="162910" cy="914400"/>
              </a:xfrm>
              <a:prstGeom prst="can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solidFill>
                  <a:schemeClr val="accent1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Can 44">
                <a:extLst>
                  <a:ext uri="{FF2B5EF4-FFF2-40B4-BE49-F238E27FC236}">
                    <a16:creationId xmlns:a16="http://schemas.microsoft.com/office/drawing/2014/main" id="{32E07EFD-1C02-AE8F-9960-50D2FAA67783}"/>
                  </a:ext>
                </a:extLst>
              </p:cNvPr>
              <p:cNvSpPr/>
              <p:nvPr/>
            </p:nvSpPr>
            <p:spPr>
              <a:xfrm>
                <a:off x="1030009" y="4198907"/>
                <a:ext cx="89343" cy="1697396"/>
              </a:xfrm>
              <a:prstGeom prst="can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solidFill>
                  <a:schemeClr val="accent1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42" name="Picture 2" descr="C:\Users\jburk\AppData\Local\Microsoft\Windows\Temporary Internet Files\Content.IE5\L2WUARP6\i5DCk[1].jpg">
              <a:extLst>
                <a:ext uri="{FF2B5EF4-FFF2-40B4-BE49-F238E27FC236}">
                  <a16:creationId xmlns:a16="http://schemas.microsoft.com/office/drawing/2014/main" id="{458C1754-21F1-A300-74F6-690AF321BD1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-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706431">
              <a:off x="-253703" y="3373821"/>
              <a:ext cx="2665828" cy="2579731"/>
            </a:xfrm>
            <a:prstGeom prst="rect">
              <a:avLst/>
            </a:prstGeom>
            <a:noFill/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A52D61E9-989B-91D5-1B3C-6309F3A64D97}"/>
              </a:ext>
            </a:extLst>
          </p:cNvPr>
          <p:cNvGrpSpPr/>
          <p:nvPr/>
        </p:nvGrpSpPr>
        <p:grpSpPr>
          <a:xfrm>
            <a:off x="4577180" y="934840"/>
            <a:ext cx="2579731" cy="2938092"/>
            <a:chOff x="-210655" y="3058509"/>
            <a:chExt cx="2579731" cy="2938092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BD6E3789-32A2-5956-CB1F-F3FF1A8E3CAE}"/>
                </a:ext>
              </a:extLst>
            </p:cNvPr>
            <p:cNvGrpSpPr/>
            <p:nvPr/>
          </p:nvGrpSpPr>
          <p:grpSpPr>
            <a:xfrm>
              <a:off x="961697" y="3058509"/>
              <a:ext cx="220717" cy="2837794"/>
              <a:chOff x="961697" y="3058509"/>
              <a:chExt cx="220717" cy="2837794"/>
            </a:xfrm>
          </p:grpSpPr>
          <p:sp>
            <p:nvSpPr>
              <p:cNvPr id="48" name="Can 47">
                <a:extLst>
                  <a:ext uri="{FF2B5EF4-FFF2-40B4-BE49-F238E27FC236}">
                    <a16:creationId xmlns:a16="http://schemas.microsoft.com/office/drawing/2014/main" id="{BD768AB8-D016-D4A7-50E4-FE58B7A9FC48}"/>
                  </a:ext>
                </a:extLst>
              </p:cNvPr>
              <p:cNvSpPr/>
              <p:nvPr/>
            </p:nvSpPr>
            <p:spPr>
              <a:xfrm>
                <a:off x="961697" y="3058509"/>
                <a:ext cx="220717" cy="914400"/>
              </a:xfrm>
              <a:prstGeom prst="can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solidFill>
                  <a:schemeClr val="accent1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Can 48">
                <a:extLst>
                  <a:ext uri="{FF2B5EF4-FFF2-40B4-BE49-F238E27FC236}">
                    <a16:creationId xmlns:a16="http://schemas.microsoft.com/office/drawing/2014/main" id="{5D97BBC8-8016-F7E1-DE34-075CF095157D}"/>
                  </a:ext>
                </a:extLst>
              </p:cNvPr>
              <p:cNvSpPr/>
              <p:nvPr/>
            </p:nvSpPr>
            <p:spPr>
              <a:xfrm>
                <a:off x="987970" y="3305505"/>
                <a:ext cx="162910" cy="914400"/>
              </a:xfrm>
              <a:prstGeom prst="can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solidFill>
                  <a:schemeClr val="accent1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Can 49">
                <a:extLst>
                  <a:ext uri="{FF2B5EF4-FFF2-40B4-BE49-F238E27FC236}">
                    <a16:creationId xmlns:a16="http://schemas.microsoft.com/office/drawing/2014/main" id="{155C72C2-EEF3-2F17-7F5A-4E7B8032DA5F}"/>
                  </a:ext>
                </a:extLst>
              </p:cNvPr>
              <p:cNvSpPr/>
              <p:nvPr/>
            </p:nvSpPr>
            <p:spPr>
              <a:xfrm>
                <a:off x="1030009" y="4198907"/>
                <a:ext cx="89343" cy="1697396"/>
              </a:xfrm>
              <a:prstGeom prst="can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solidFill>
                  <a:schemeClr val="accent1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47" name="Picture 2" descr="C:\Users\jburk\AppData\Local\Microsoft\Windows\Temporary Internet Files\Content.IE5\L2WUARP6\i5DCk[1].jpg">
              <a:extLst>
                <a:ext uri="{FF2B5EF4-FFF2-40B4-BE49-F238E27FC236}">
                  <a16:creationId xmlns:a16="http://schemas.microsoft.com/office/drawing/2014/main" id="{F367708B-82C6-717A-5B83-DCB0613CC11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-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706431">
              <a:off x="-253703" y="3373821"/>
              <a:ext cx="2665828" cy="2579731"/>
            </a:xfrm>
            <a:prstGeom prst="rect">
              <a:avLst/>
            </a:prstGeom>
            <a:noFill/>
          </p:spPr>
        </p:pic>
      </p:grpSp>
      <p:sp>
        <p:nvSpPr>
          <p:cNvPr id="51" name="Can 50">
            <a:extLst>
              <a:ext uri="{FF2B5EF4-FFF2-40B4-BE49-F238E27FC236}">
                <a16:creationId xmlns:a16="http://schemas.microsoft.com/office/drawing/2014/main" id="{CD875359-074B-D2BF-40AF-0FEF7B8CA9AE}"/>
              </a:ext>
            </a:extLst>
          </p:cNvPr>
          <p:cNvSpPr/>
          <p:nvPr/>
        </p:nvSpPr>
        <p:spPr>
          <a:xfrm>
            <a:off x="5694172" y="5701647"/>
            <a:ext cx="441435" cy="415508"/>
          </a:xfrm>
          <a:prstGeom prst="can">
            <a:avLst>
              <a:gd name="adj" fmla="val 35714"/>
            </a:avLst>
          </a:prstGeom>
          <a:solidFill>
            <a:srgbClr val="4472C4">
              <a:alpha val="23922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Can 57">
            <a:extLst>
              <a:ext uri="{FF2B5EF4-FFF2-40B4-BE49-F238E27FC236}">
                <a16:creationId xmlns:a16="http://schemas.microsoft.com/office/drawing/2014/main" id="{E5C39E91-CFAB-579E-A624-3CFDC23FC621}"/>
              </a:ext>
            </a:extLst>
          </p:cNvPr>
          <p:cNvSpPr/>
          <p:nvPr/>
        </p:nvSpPr>
        <p:spPr>
          <a:xfrm>
            <a:off x="4376998" y="5429501"/>
            <a:ext cx="441435" cy="415508"/>
          </a:xfrm>
          <a:prstGeom prst="can">
            <a:avLst>
              <a:gd name="adj" fmla="val 35714"/>
            </a:avLst>
          </a:prstGeom>
          <a:solidFill>
            <a:srgbClr val="4472C4">
              <a:alpha val="23922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52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976 -0.22616 C 0.01862 -0.36018 0.04714 -0.49421 0.08802 -0.53542 C 0.12904 -0.57616 0.20391 -0.52037 0.23594 -0.47268 C 0.26784 -0.42477 0.27357 -0.33634 0.27956 -0.24792 " pathEditMode="relative" rAng="0" ptsTypes="AAAA">
                                      <p:cBhvr>
                                        <p:cTn id="1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466" y="-16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38 0.02199 C 0.00417 -0.1 0.01471 -0.22152 0.03008 -0.25902 C 0.04544 -0.29606 0.07331 -0.24537 0.08529 -0.20208 C 0.09727 -0.15879 0.09935 -0.07824 0.10169 0.00209 " pathEditMode="relative" rAng="0" ptsTypes="AAAA">
                                      <p:cBhvr>
                                        <p:cTn id="27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04" y="-146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500"/>
                            </p:stCondLst>
                            <p:childTnLst>
                              <p:par>
                                <p:cTn id="3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0"/>
                            </p:stCondLst>
                            <p:childTnLst>
                              <p:par>
                                <p:cTn id="3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38 0.02199 C 0.00417 -0.1 0.01471 -0.22153 0.03008 -0.25903 C 0.04544 -0.29607 0.07331 -0.24537 0.08529 -0.20209 C 0.09726 -0.1588 0.09935 -0.07824 0.10169 0.00208 " pathEditMode="relative" rAng="0" ptsTypes="AAAA">
                                      <p:cBhvr>
                                        <p:cTn id="39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04" y="-146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000"/>
                            </p:stCondLst>
                            <p:childTnLst>
                              <p:par>
                                <p:cTn id="4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46" grpId="0" animBg="1"/>
      <p:bldP spid="39" grpId="0" animBg="1"/>
      <p:bldP spid="3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 Same Side Corner Rectangle 12">
            <a:extLst>
              <a:ext uri="{FF2B5EF4-FFF2-40B4-BE49-F238E27FC236}">
                <a16:creationId xmlns:a16="http://schemas.microsoft.com/office/drawing/2014/main" id="{F19AEFD4-BD11-EF93-2AB6-80B763391B3C}"/>
              </a:ext>
            </a:extLst>
          </p:cNvPr>
          <p:cNvSpPr/>
          <p:nvPr/>
        </p:nvSpPr>
        <p:spPr>
          <a:xfrm>
            <a:off x="1748847" y="1749385"/>
            <a:ext cx="8434050" cy="365595"/>
          </a:xfrm>
          <a:prstGeom prst="round2Same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745178E6-DFD5-2BF4-3687-BB5EF47CF5EF}"/>
              </a:ext>
            </a:extLst>
          </p:cNvPr>
          <p:cNvGraphicFramePr>
            <a:graphicFrameLocks noGrp="1"/>
          </p:cNvGraphicFramePr>
          <p:nvPr/>
        </p:nvGraphicFramePr>
        <p:xfrm>
          <a:off x="1748847" y="270242"/>
          <a:ext cx="8434050" cy="22199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53682">
                  <a:extLst>
                    <a:ext uri="{9D8B030D-6E8A-4147-A177-3AD203B41FA5}">
                      <a16:colId xmlns:a16="http://schemas.microsoft.com/office/drawing/2014/main" val="2603499763"/>
                    </a:ext>
                  </a:extLst>
                </a:gridCol>
                <a:gridCol w="1570092">
                  <a:extLst>
                    <a:ext uri="{9D8B030D-6E8A-4147-A177-3AD203B41FA5}">
                      <a16:colId xmlns:a16="http://schemas.microsoft.com/office/drawing/2014/main" val="1072630704"/>
                    </a:ext>
                  </a:extLst>
                </a:gridCol>
                <a:gridCol w="1570092">
                  <a:extLst>
                    <a:ext uri="{9D8B030D-6E8A-4147-A177-3AD203B41FA5}">
                      <a16:colId xmlns:a16="http://schemas.microsoft.com/office/drawing/2014/main" val="2997571416"/>
                    </a:ext>
                  </a:extLst>
                </a:gridCol>
                <a:gridCol w="1570092">
                  <a:extLst>
                    <a:ext uri="{9D8B030D-6E8A-4147-A177-3AD203B41FA5}">
                      <a16:colId xmlns:a16="http://schemas.microsoft.com/office/drawing/2014/main" val="1468535525"/>
                    </a:ext>
                  </a:extLst>
                </a:gridCol>
                <a:gridCol w="1570092">
                  <a:extLst>
                    <a:ext uri="{9D8B030D-6E8A-4147-A177-3AD203B41FA5}">
                      <a16:colId xmlns:a16="http://schemas.microsoft.com/office/drawing/2014/main" val="411886200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dirty="0"/>
                        <a:t>Sample 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B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D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82433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Nuclease Free Water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10</a:t>
                      </a:r>
                      <a:r>
                        <a:rPr lang="en-US" dirty="0">
                          <a:latin typeface="Symbol" pitchFamily="2" charset="2"/>
                        </a:rPr>
                        <a:t>m</a:t>
                      </a:r>
                      <a:r>
                        <a:rPr lang="en-US" dirty="0"/>
                        <a:t>l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latin typeface="Symbol" pitchFamily="2" charset="2"/>
                        </a:rPr>
                        <a:t>5m</a:t>
                      </a:r>
                      <a:r>
                        <a:rPr lang="en-US" dirty="0"/>
                        <a:t>l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652912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Reaction Buffer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latin typeface="Symbol" pitchFamily="2" charset="2"/>
                        </a:rPr>
                        <a:t>5m</a:t>
                      </a:r>
                      <a:r>
                        <a:rPr lang="en-US" dirty="0"/>
                        <a:t>l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latin typeface="Symbol" pitchFamily="2" charset="2"/>
                        </a:rPr>
                        <a:t>5m</a:t>
                      </a:r>
                      <a:r>
                        <a:rPr lang="en-US" dirty="0"/>
                        <a:t>l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latin typeface="Symbol" pitchFamily="2" charset="2"/>
                        </a:rPr>
                        <a:t>5m</a:t>
                      </a:r>
                      <a:r>
                        <a:rPr lang="en-US" dirty="0"/>
                        <a:t>l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latin typeface="Symbol" pitchFamily="2" charset="2"/>
                        </a:rPr>
                        <a:t>5m</a:t>
                      </a:r>
                      <a:r>
                        <a:rPr lang="en-US" dirty="0"/>
                        <a:t>l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243917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Cas 9 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latin typeface="Symbol" pitchFamily="2" charset="2"/>
                        </a:rPr>
                        <a:t>5m</a:t>
                      </a:r>
                      <a:r>
                        <a:rPr lang="en-US" dirty="0"/>
                        <a:t>l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latin typeface="Symbol" pitchFamily="2" charset="2"/>
                        </a:rPr>
                        <a:t>5m</a:t>
                      </a:r>
                      <a:r>
                        <a:rPr lang="en-US" dirty="0"/>
                        <a:t>l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latin typeface="Symbol" pitchFamily="2" charset="2"/>
                        </a:rPr>
                        <a:t>5m</a:t>
                      </a:r>
                      <a:r>
                        <a:rPr lang="en-US" dirty="0"/>
                        <a:t>l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202361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Guide RNA 1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latin typeface="Symbol" pitchFamily="2" charset="2"/>
                        </a:rPr>
                        <a:t>5m</a:t>
                      </a:r>
                      <a:r>
                        <a:rPr lang="en-US" dirty="0"/>
                        <a:t>l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096715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Guide RNA 2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latin typeface="Symbol" pitchFamily="2" charset="2"/>
                        </a:rPr>
                        <a:t>5m</a:t>
                      </a:r>
                      <a:r>
                        <a:rPr lang="en-US" dirty="0"/>
                        <a:t>l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06239024"/>
                  </a:ext>
                </a:extLst>
              </a:tr>
            </a:tbl>
          </a:graphicData>
        </a:graphic>
      </p:graphicFrame>
      <p:sp>
        <p:nvSpPr>
          <p:cNvPr id="72" name="Rectangle 71"/>
          <p:cNvSpPr/>
          <p:nvPr/>
        </p:nvSpPr>
        <p:spPr>
          <a:xfrm>
            <a:off x="0" y="5372100"/>
            <a:ext cx="12192000" cy="14859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an 1">
            <a:extLst>
              <a:ext uri="{FF2B5EF4-FFF2-40B4-BE49-F238E27FC236}">
                <a16:creationId xmlns:a16="http://schemas.microsoft.com/office/drawing/2014/main" id="{DEEA9C25-5DC9-E05C-E5E9-B73AC0C9AA0B}"/>
              </a:ext>
            </a:extLst>
          </p:cNvPr>
          <p:cNvSpPr/>
          <p:nvPr/>
        </p:nvSpPr>
        <p:spPr>
          <a:xfrm>
            <a:off x="7041288" y="5990122"/>
            <a:ext cx="441435" cy="404620"/>
          </a:xfrm>
          <a:prstGeom prst="can">
            <a:avLst>
              <a:gd name="adj" fmla="val 35714"/>
            </a:avLst>
          </a:prstGeom>
          <a:solidFill>
            <a:srgbClr val="4472C4">
              <a:alpha val="23922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an 7">
            <a:extLst>
              <a:ext uri="{FF2B5EF4-FFF2-40B4-BE49-F238E27FC236}">
                <a16:creationId xmlns:a16="http://schemas.microsoft.com/office/drawing/2014/main" id="{4EF67961-08F4-C836-55A2-521EA6655A2F}"/>
              </a:ext>
            </a:extLst>
          </p:cNvPr>
          <p:cNvSpPr/>
          <p:nvPr/>
        </p:nvSpPr>
        <p:spPr>
          <a:xfrm>
            <a:off x="8377515" y="5995563"/>
            <a:ext cx="441435" cy="404620"/>
          </a:xfrm>
          <a:prstGeom prst="can">
            <a:avLst>
              <a:gd name="adj" fmla="val 35714"/>
            </a:avLst>
          </a:prstGeom>
          <a:solidFill>
            <a:srgbClr val="4472C4">
              <a:alpha val="23922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Can 45">
            <a:extLst>
              <a:ext uri="{FF2B5EF4-FFF2-40B4-BE49-F238E27FC236}">
                <a16:creationId xmlns:a16="http://schemas.microsoft.com/office/drawing/2014/main" id="{F99D4047-60E2-9F26-A876-DAE46D1CC3E5}"/>
              </a:ext>
            </a:extLst>
          </p:cNvPr>
          <p:cNvSpPr/>
          <p:nvPr/>
        </p:nvSpPr>
        <p:spPr>
          <a:xfrm>
            <a:off x="8377515" y="5734301"/>
            <a:ext cx="441435" cy="404620"/>
          </a:xfrm>
          <a:prstGeom prst="can">
            <a:avLst>
              <a:gd name="adj" fmla="val 35714"/>
            </a:avLst>
          </a:prstGeom>
          <a:solidFill>
            <a:srgbClr val="4472C4">
              <a:alpha val="23922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Can 38">
            <a:extLst>
              <a:ext uri="{FF2B5EF4-FFF2-40B4-BE49-F238E27FC236}">
                <a16:creationId xmlns:a16="http://schemas.microsoft.com/office/drawing/2014/main" id="{83EA991F-E766-48B5-E53B-D469FF71E334}"/>
              </a:ext>
            </a:extLst>
          </p:cNvPr>
          <p:cNvSpPr/>
          <p:nvPr/>
        </p:nvSpPr>
        <p:spPr>
          <a:xfrm>
            <a:off x="7041288" y="5712533"/>
            <a:ext cx="441435" cy="404620"/>
          </a:xfrm>
          <a:prstGeom prst="can">
            <a:avLst>
              <a:gd name="adj" fmla="val 35714"/>
            </a:avLst>
          </a:prstGeom>
          <a:solidFill>
            <a:srgbClr val="4472C4">
              <a:alpha val="23922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Can 34">
            <a:extLst>
              <a:ext uri="{FF2B5EF4-FFF2-40B4-BE49-F238E27FC236}">
                <a16:creationId xmlns:a16="http://schemas.microsoft.com/office/drawing/2014/main" id="{89A21BCD-E2BD-C33C-5E3B-1CDEE71ED0C8}"/>
              </a:ext>
            </a:extLst>
          </p:cNvPr>
          <p:cNvSpPr/>
          <p:nvPr/>
        </p:nvSpPr>
        <p:spPr>
          <a:xfrm>
            <a:off x="5705061" y="5413172"/>
            <a:ext cx="441435" cy="404620"/>
          </a:xfrm>
          <a:prstGeom prst="can">
            <a:avLst>
              <a:gd name="adj" fmla="val 35714"/>
            </a:avLst>
          </a:prstGeom>
          <a:solidFill>
            <a:srgbClr val="4472C4">
              <a:alpha val="23922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BFBFBF"/>
              </a:clrFrom>
              <a:clrTo>
                <a:srgbClr val="BFBFB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6458" y="3144167"/>
            <a:ext cx="809625" cy="3381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8" name="Group 17"/>
          <p:cNvGrpSpPr/>
          <p:nvPr/>
        </p:nvGrpSpPr>
        <p:grpSpPr>
          <a:xfrm>
            <a:off x="1128288" y="2741817"/>
            <a:ext cx="2579731" cy="2938092"/>
            <a:chOff x="-210655" y="3058509"/>
            <a:chExt cx="2579731" cy="2938092"/>
          </a:xfrm>
        </p:grpSpPr>
        <p:grpSp>
          <p:nvGrpSpPr>
            <p:cNvPr id="17" name="Group 16"/>
            <p:cNvGrpSpPr/>
            <p:nvPr/>
          </p:nvGrpSpPr>
          <p:grpSpPr>
            <a:xfrm>
              <a:off x="961697" y="3058509"/>
              <a:ext cx="220717" cy="2837794"/>
              <a:chOff x="961697" y="3058509"/>
              <a:chExt cx="220717" cy="2837794"/>
            </a:xfrm>
          </p:grpSpPr>
          <p:sp>
            <p:nvSpPr>
              <p:cNvPr id="14" name="Can 13"/>
              <p:cNvSpPr/>
              <p:nvPr/>
            </p:nvSpPr>
            <p:spPr>
              <a:xfrm>
                <a:off x="961697" y="3058509"/>
                <a:ext cx="220717" cy="914400"/>
              </a:xfrm>
              <a:prstGeom prst="can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solidFill>
                  <a:schemeClr val="accent1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Can 14"/>
              <p:cNvSpPr/>
              <p:nvPr/>
            </p:nvSpPr>
            <p:spPr>
              <a:xfrm>
                <a:off x="987970" y="3305505"/>
                <a:ext cx="162910" cy="914400"/>
              </a:xfrm>
              <a:prstGeom prst="can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solidFill>
                  <a:schemeClr val="accent1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Can 15"/>
              <p:cNvSpPr/>
              <p:nvPr/>
            </p:nvSpPr>
            <p:spPr>
              <a:xfrm>
                <a:off x="1030009" y="4198907"/>
                <a:ext cx="89343" cy="1697396"/>
              </a:xfrm>
              <a:prstGeom prst="can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solidFill>
                  <a:schemeClr val="accent1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1026" name="Picture 2" descr="C:\Users\jburk\AppData\Local\Microsoft\Windows\Temporary Internet Files\Content.IE5\L2WUARP6\i5DCk[1].jpg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-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706431">
              <a:off x="-253703" y="3373821"/>
              <a:ext cx="2665828" cy="2579731"/>
            </a:xfrm>
            <a:prstGeom prst="rect">
              <a:avLst/>
            </a:prstGeom>
            <a:noFill/>
          </p:spPr>
        </p:pic>
      </p:grpSp>
      <p:pic>
        <p:nvPicPr>
          <p:cNvPr id="24" name="Picture 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BFBFBF"/>
              </a:clrFrom>
              <a:clrTo>
                <a:srgbClr val="BFBFB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6158" y="3165179"/>
            <a:ext cx="809625" cy="3381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BFBFBF"/>
              </a:clrFrom>
              <a:clrTo>
                <a:srgbClr val="BFBFB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1008" y="3175685"/>
            <a:ext cx="809625" cy="3381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 descr="C:\Users\jburk\AppData\Local\Microsoft\Windows\Temporary Internet Files\Content.IE5\DMK31S6A\Becherglas.svg[1]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8899" y="3988114"/>
            <a:ext cx="705702" cy="2585545"/>
          </a:xfrm>
          <a:prstGeom prst="rect">
            <a:avLst/>
          </a:prstGeom>
          <a:noFill/>
        </p:spPr>
      </p:pic>
      <p:sp>
        <p:nvSpPr>
          <p:cNvPr id="36" name="Can 35"/>
          <p:cNvSpPr/>
          <p:nvPr/>
        </p:nvSpPr>
        <p:spPr>
          <a:xfrm>
            <a:off x="2208883" y="5085568"/>
            <a:ext cx="448915" cy="1277007"/>
          </a:xfrm>
          <a:prstGeom prst="can">
            <a:avLst>
              <a:gd name="adj" fmla="val 27651"/>
            </a:avLst>
          </a:prstGeom>
          <a:solidFill>
            <a:srgbClr val="4472C4">
              <a:alpha val="27843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/>
          <p:cNvSpPr txBox="1"/>
          <p:nvPr/>
        </p:nvSpPr>
        <p:spPr>
          <a:xfrm rot="16200000">
            <a:off x="2024076" y="5655822"/>
            <a:ext cx="811908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/>
              <a:t>RNA-1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75DE25C-3FDB-6131-D8E2-7C2EB3FFCDE1}"/>
              </a:ext>
            </a:extLst>
          </p:cNvPr>
          <p:cNvSpPr txBox="1"/>
          <p:nvPr/>
        </p:nvSpPr>
        <p:spPr>
          <a:xfrm>
            <a:off x="4425043" y="4905717"/>
            <a:ext cx="3898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Freestyle Script" panose="020F0502020204030204" pitchFamily="34" charset="0"/>
                <a:cs typeface="Freestyle Script" panose="020F0502020204030204" pitchFamily="34" charset="0"/>
              </a:rPr>
              <a:t>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1189F9D-F566-F52F-22D3-279E3D378BF2}"/>
              </a:ext>
            </a:extLst>
          </p:cNvPr>
          <p:cNvSpPr txBox="1"/>
          <p:nvPr/>
        </p:nvSpPr>
        <p:spPr>
          <a:xfrm>
            <a:off x="5739493" y="4905717"/>
            <a:ext cx="3914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Freestyle Script" panose="020F0502020204030204" pitchFamily="34" charset="0"/>
                <a:cs typeface="Freestyle Script" panose="020F0502020204030204" pitchFamily="34" charset="0"/>
              </a:rPr>
              <a:t>B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D42C4C5-65F3-9F5A-94CA-945AB1ACD604}"/>
              </a:ext>
            </a:extLst>
          </p:cNvPr>
          <p:cNvSpPr txBox="1"/>
          <p:nvPr/>
        </p:nvSpPr>
        <p:spPr>
          <a:xfrm>
            <a:off x="7072993" y="4905717"/>
            <a:ext cx="3786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Freestyle Script" panose="020F0502020204030204" pitchFamily="34" charset="0"/>
                <a:cs typeface="Freestyle Script" panose="020F0502020204030204" pitchFamily="34" charset="0"/>
              </a:rPr>
              <a:t>C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8AC46CF-E259-38E6-098C-B9794556C038}"/>
              </a:ext>
            </a:extLst>
          </p:cNvPr>
          <p:cNvSpPr txBox="1"/>
          <p:nvPr/>
        </p:nvSpPr>
        <p:spPr>
          <a:xfrm>
            <a:off x="8406493" y="4905717"/>
            <a:ext cx="3978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Freestyle Script" panose="020F0502020204030204" pitchFamily="34" charset="0"/>
                <a:cs typeface="Freestyle Script" panose="020F0502020204030204" pitchFamily="34" charset="0"/>
              </a:rPr>
              <a:t>D</a:t>
            </a:r>
          </a:p>
        </p:txBody>
      </p:sp>
      <p:sp>
        <p:nvSpPr>
          <p:cNvPr id="6" name="Can 5">
            <a:extLst>
              <a:ext uri="{FF2B5EF4-FFF2-40B4-BE49-F238E27FC236}">
                <a16:creationId xmlns:a16="http://schemas.microsoft.com/office/drawing/2014/main" id="{7E194571-56AE-87DC-5446-EA6FAE376092}"/>
              </a:ext>
            </a:extLst>
          </p:cNvPr>
          <p:cNvSpPr/>
          <p:nvPr/>
        </p:nvSpPr>
        <p:spPr>
          <a:xfrm>
            <a:off x="7041288" y="5424054"/>
            <a:ext cx="441435" cy="404620"/>
          </a:xfrm>
          <a:prstGeom prst="can">
            <a:avLst>
              <a:gd name="adj" fmla="val 35714"/>
            </a:avLst>
          </a:prstGeom>
          <a:solidFill>
            <a:srgbClr val="4472C4">
              <a:alpha val="23922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Can 19">
            <a:extLst>
              <a:ext uri="{FF2B5EF4-FFF2-40B4-BE49-F238E27FC236}">
                <a16:creationId xmlns:a16="http://schemas.microsoft.com/office/drawing/2014/main" id="{00298E36-A5A7-BCCA-3A51-1E8DA91AF4DE}"/>
              </a:ext>
            </a:extLst>
          </p:cNvPr>
          <p:cNvSpPr/>
          <p:nvPr/>
        </p:nvSpPr>
        <p:spPr>
          <a:xfrm>
            <a:off x="4377000" y="5693983"/>
            <a:ext cx="441435" cy="646331"/>
          </a:xfrm>
          <a:prstGeom prst="can">
            <a:avLst>
              <a:gd name="adj" fmla="val 35714"/>
            </a:avLst>
          </a:prstGeom>
          <a:solidFill>
            <a:srgbClr val="4472C4">
              <a:alpha val="23922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Can 21">
            <a:extLst>
              <a:ext uri="{FF2B5EF4-FFF2-40B4-BE49-F238E27FC236}">
                <a16:creationId xmlns:a16="http://schemas.microsoft.com/office/drawing/2014/main" id="{2DF38625-CB9C-9B81-118C-9CD989F1C09D}"/>
              </a:ext>
            </a:extLst>
          </p:cNvPr>
          <p:cNvSpPr/>
          <p:nvPr/>
        </p:nvSpPr>
        <p:spPr>
          <a:xfrm>
            <a:off x="4376998" y="5429501"/>
            <a:ext cx="441435" cy="415508"/>
          </a:xfrm>
          <a:prstGeom prst="can">
            <a:avLst>
              <a:gd name="adj" fmla="val 35714"/>
            </a:avLst>
          </a:prstGeom>
          <a:solidFill>
            <a:srgbClr val="4472C4">
              <a:alpha val="23922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Can 22">
            <a:extLst>
              <a:ext uri="{FF2B5EF4-FFF2-40B4-BE49-F238E27FC236}">
                <a16:creationId xmlns:a16="http://schemas.microsoft.com/office/drawing/2014/main" id="{CF1604FA-7718-A838-B37B-9D19EDD51B45}"/>
              </a:ext>
            </a:extLst>
          </p:cNvPr>
          <p:cNvSpPr/>
          <p:nvPr/>
        </p:nvSpPr>
        <p:spPr>
          <a:xfrm>
            <a:off x="5705061" y="5990122"/>
            <a:ext cx="441435" cy="415508"/>
          </a:xfrm>
          <a:prstGeom prst="can">
            <a:avLst>
              <a:gd name="adj" fmla="val 35714"/>
            </a:avLst>
          </a:prstGeom>
          <a:solidFill>
            <a:srgbClr val="4472C4">
              <a:alpha val="23922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Can 24">
            <a:extLst>
              <a:ext uri="{FF2B5EF4-FFF2-40B4-BE49-F238E27FC236}">
                <a16:creationId xmlns:a16="http://schemas.microsoft.com/office/drawing/2014/main" id="{712859DF-E5DD-D960-C6B5-5696E8521F44}"/>
              </a:ext>
            </a:extLst>
          </p:cNvPr>
          <p:cNvSpPr/>
          <p:nvPr/>
        </p:nvSpPr>
        <p:spPr>
          <a:xfrm>
            <a:off x="5705061" y="5701647"/>
            <a:ext cx="441435" cy="415508"/>
          </a:xfrm>
          <a:prstGeom prst="can">
            <a:avLst>
              <a:gd name="adj" fmla="val 35714"/>
            </a:avLst>
          </a:prstGeom>
          <a:solidFill>
            <a:srgbClr val="4472C4">
              <a:alpha val="23922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BFBFBF"/>
              </a:clrFrom>
              <a:clrTo>
                <a:srgbClr val="BFBFB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1308" y="3154673"/>
            <a:ext cx="809625" cy="3381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36115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977 -0.22616 C 0.02995 -0.36019 0.07005 -0.49421 0.12734 -0.53542 C 0.18489 -0.57616 0.28997 -0.52037 0.33502 -0.47269 C 0.37982 -0.42477 0.38776 -0.33634 0.39635 -0.24792 " pathEditMode="relative" rAng="0" ptsTypes="AAAA">
                                      <p:cBhvr>
                                        <p:cTn id="1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299" y="-16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 Same Side Corner Rectangle 12">
            <a:extLst>
              <a:ext uri="{FF2B5EF4-FFF2-40B4-BE49-F238E27FC236}">
                <a16:creationId xmlns:a16="http://schemas.microsoft.com/office/drawing/2014/main" id="{F19AEFD4-BD11-EF93-2AB6-80B763391B3C}"/>
              </a:ext>
            </a:extLst>
          </p:cNvPr>
          <p:cNvSpPr/>
          <p:nvPr/>
        </p:nvSpPr>
        <p:spPr>
          <a:xfrm>
            <a:off x="1748847" y="2124952"/>
            <a:ext cx="8434050" cy="365595"/>
          </a:xfrm>
          <a:prstGeom prst="round2Same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745178E6-DFD5-2BF4-3687-BB5EF47CF5EF}"/>
              </a:ext>
            </a:extLst>
          </p:cNvPr>
          <p:cNvGraphicFramePr>
            <a:graphicFrameLocks noGrp="1"/>
          </p:cNvGraphicFramePr>
          <p:nvPr/>
        </p:nvGraphicFramePr>
        <p:xfrm>
          <a:off x="1748847" y="270242"/>
          <a:ext cx="8434050" cy="22199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53682">
                  <a:extLst>
                    <a:ext uri="{9D8B030D-6E8A-4147-A177-3AD203B41FA5}">
                      <a16:colId xmlns:a16="http://schemas.microsoft.com/office/drawing/2014/main" val="2603499763"/>
                    </a:ext>
                  </a:extLst>
                </a:gridCol>
                <a:gridCol w="1570092">
                  <a:extLst>
                    <a:ext uri="{9D8B030D-6E8A-4147-A177-3AD203B41FA5}">
                      <a16:colId xmlns:a16="http://schemas.microsoft.com/office/drawing/2014/main" val="1072630704"/>
                    </a:ext>
                  </a:extLst>
                </a:gridCol>
                <a:gridCol w="1570092">
                  <a:extLst>
                    <a:ext uri="{9D8B030D-6E8A-4147-A177-3AD203B41FA5}">
                      <a16:colId xmlns:a16="http://schemas.microsoft.com/office/drawing/2014/main" val="2997571416"/>
                    </a:ext>
                  </a:extLst>
                </a:gridCol>
                <a:gridCol w="1570092">
                  <a:extLst>
                    <a:ext uri="{9D8B030D-6E8A-4147-A177-3AD203B41FA5}">
                      <a16:colId xmlns:a16="http://schemas.microsoft.com/office/drawing/2014/main" val="1468535525"/>
                    </a:ext>
                  </a:extLst>
                </a:gridCol>
                <a:gridCol w="1570092">
                  <a:extLst>
                    <a:ext uri="{9D8B030D-6E8A-4147-A177-3AD203B41FA5}">
                      <a16:colId xmlns:a16="http://schemas.microsoft.com/office/drawing/2014/main" val="411886200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dirty="0"/>
                        <a:t>Sample 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B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D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82433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Nuclease Free Water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10</a:t>
                      </a:r>
                      <a:r>
                        <a:rPr lang="en-US" dirty="0">
                          <a:latin typeface="Symbol" pitchFamily="2" charset="2"/>
                        </a:rPr>
                        <a:t>m</a:t>
                      </a:r>
                      <a:r>
                        <a:rPr lang="en-US" dirty="0"/>
                        <a:t>l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latin typeface="Symbol" pitchFamily="2" charset="2"/>
                        </a:rPr>
                        <a:t>5m</a:t>
                      </a:r>
                      <a:r>
                        <a:rPr lang="en-US" dirty="0"/>
                        <a:t>l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652912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Reaction Buffer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latin typeface="Symbol" pitchFamily="2" charset="2"/>
                        </a:rPr>
                        <a:t>5m</a:t>
                      </a:r>
                      <a:r>
                        <a:rPr lang="en-US" dirty="0"/>
                        <a:t>l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latin typeface="Symbol" pitchFamily="2" charset="2"/>
                        </a:rPr>
                        <a:t>5m</a:t>
                      </a:r>
                      <a:r>
                        <a:rPr lang="en-US" dirty="0"/>
                        <a:t>l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latin typeface="Symbol" pitchFamily="2" charset="2"/>
                        </a:rPr>
                        <a:t>5m</a:t>
                      </a:r>
                      <a:r>
                        <a:rPr lang="en-US" dirty="0"/>
                        <a:t>l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latin typeface="Symbol" pitchFamily="2" charset="2"/>
                        </a:rPr>
                        <a:t>5m</a:t>
                      </a:r>
                      <a:r>
                        <a:rPr lang="en-US" dirty="0"/>
                        <a:t>l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243917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Cas 9 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latin typeface="Symbol" pitchFamily="2" charset="2"/>
                        </a:rPr>
                        <a:t>5m</a:t>
                      </a:r>
                      <a:r>
                        <a:rPr lang="en-US" dirty="0"/>
                        <a:t>l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latin typeface="Symbol" pitchFamily="2" charset="2"/>
                        </a:rPr>
                        <a:t>5m</a:t>
                      </a:r>
                      <a:r>
                        <a:rPr lang="en-US" dirty="0"/>
                        <a:t>l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latin typeface="Symbol" pitchFamily="2" charset="2"/>
                        </a:rPr>
                        <a:t>5m</a:t>
                      </a:r>
                      <a:r>
                        <a:rPr lang="en-US" dirty="0"/>
                        <a:t>l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202361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Guide RNA 1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latin typeface="Symbol" pitchFamily="2" charset="2"/>
                        </a:rPr>
                        <a:t>5m</a:t>
                      </a:r>
                      <a:r>
                        <a:rPr lang="en-US" dirty="0"/>
                        <a:t>l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096715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Guide RNA 2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latin typeface="Symbol" pitchFamily="2" charset="2"/>
                        </a:rPr>
                        <a:t>5m</a:t>
                      </a:r>
                      <a:r>
                        <a:rPr lang="en-US" dirty="0"/>
                        <a:t>l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06239024"/>
                  </a:ext>
                </a:extLst>
              </a:tr>
            </a:tbl>
          </a:graphicData>
        </a:graphic>
      </p:graphicFrame>
      <p:sp>
        <p:nvSpPr>
          <p:cNvPr id="72" name="Rectangle 71"/>
          <p:cNvSpPr/>
          <p:nvPr/>
        </p:nvSpPr>
        <p:spPr>
          <a:xfrm>
            <a:off x="0" y="5372100"/>
            <a:ext cx="12192000" cy="14859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an 1">
            <a:extLst>
              <a:ext uri="{FF2B5EF4-FFF2-40B4-BE49-F238E27FC236}">
                <a16:creationId xmlns:a16="http://schemas.microsoft.com/office/drawing/2014/main" id="{DEEA9C25-5DC9-E05C-E5E9-B73AC0C9AA0B}"/>
              </a:ext>
            </a:extLst>
          </p:cNvPr>
          <p:cNvSpPr/>
          <p:nvPr/>
        </p:nvSpPr>
        <p:spPr>
          <a:xfrm>
            <a:off x="7041288" y="5990122"/>
            <a:ext cx="441435" cy="404620"/>
          </a:xfrm>
          <a:prstGeom prst="can">
            <a:avLst>
              <a:gd name="adj" fmla="val 35714"/>
            </a:avLst>
          </a:prstGeom>
          <a:solidFill>
            <a:srgbClr val="4472C4">
              <a:alpha val="23922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an 7">
            <a:extLst>
              <a:ext uri="{FF2B5EF4-FFF2-40B4-BE49-F238E27FC236}">
                <a16:creationId xmlns:a16="http://schemas.microsoft.com/office/drawing/2014/main" id="{4EF67961-08F4-C836-55A2-521EA6655A2F}"/>
              </a:ext>
            </a:extLst>
          </p:cNvPr>
          <p:cNvSpPr/>
          <p:nvPr/>
        </p:nvSpPr>
        <p:spPr>
          <a:xfrm>
            <a:off x="8377515" y="5995563"/>
            <a:ext cx="441435" cy="404620"/>
          </a:xfrm>
          <a:prstGeom prst="can">
            <a:avLst>
              <a:gd name="adj" fmla="val 35714"/>
            </a:avLst>
          </a:prstGeom>
          <a:solidFill>
            <a:srgbClr val="4472C4">
              <a:alpha val="23922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Can 45">
            <a:extLst>
              <a:ext uri="{FF2B5EF4-FFF2-40B4-BE49-F238E27FC236}">
                <a16:creationId xmlns:a16="http://schemas.microsoft.com/office/drawing/2014/main" id="{F99D4047-60E2-9F26-A876-DAE46D1CC3E5}"/>
              </a:ext>
            </a:extLst>
          </p:cNvPr>
          <p:cNvSpPr/>
          <p:nvPr/>
        </p:nvSpPr>
        <p:spPr>
          <a:xfrm>
            <a:off x="8377515" y="5734301"/>
            <a:ext cx="441435" cy="404620"/>
          </a:xfrm>
          <a:prstGeom prst="can">
            <a:avLst>
              <a:gd name="adj" fmla="val 35714"/>
            </a:avLst>
          </a:prstGeom>
          <a:solidFill>
            <a:srgbClr val="4472C4">
              <a:alpha val="23922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Can 38">
            <a:extLst>
              <a:ext uri="{FF2B5EF4-FFF2-40B4-BE49-F238E27FC236}">
                <a16:creationId xmlns:a16="http://schemas.microsoft.com/office/drawing/2014/main" id="{83EA991F-E766-48B5-E53B-D469FF71E334}"/>
              </a:ext>
            </a:extLst>
          </p:cNvPr>
          <p:cNvSpPr/>
          <p:nvPr/>
        </p:nvSpPr>
        <p:spPr>
          <a:xfrm>
            <a:off x="7041288" y="5712533"/>
            <a:ext cx="441435" cy="404620"/>
          </a:xfrm>
          <a:prstGeom prst="can">
            <a:avLst>
              <a:gd name="adj" fmla="val 35714"/>
            </a:avLst>
          </a:prstGeom>
          <a:solidFill>
            <a:srgbClr val="4472C4">
              <a:alpha val="23922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an 4">
            <a:extLst>
              <a:ext uri="{FF2B5EF4-FFF2-40B4-BE49-F238E27FC236}">
                <a16:creationId xmlns:a16="http://schemas.microsoft.com/office/drawing/2014/main" id="{B7A7924D-294E-095F-37C8-630029D92BF9}"/>
              </a:ext>
            </a:extLst>
          </p:cNvPr>
          <p:cNvSpPr/>
          <p:nvPr/>
        </p:nvSpPr>
        <p:spPr>
          <a:xfrm>
            <a:off x="4377000" y="5418205"/>
            <a:ext cx="441435" cy="922109"/>
          </a:xfrm>
          <a:prstGeom prst="can">
            <a:avLst>
              <a:gd name="adj" fmla="val 35714"/>
            </a:avLst>
          </a:prstGeom>
          <a:solidFill>
            <a:srgbClr val="4472C4">
              <a:alpha val="23922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Can 34">
            <a:extLst>
              <a:ext uri="{FF2B5EF4-FFF2-40B4-BE49-F238E27FC236}">
                <a16:creationId xmlns:a16="http://schemas.microsoft.com/office/drawing/2014/main" id="{89A21BCD-E2BD-C33C-5E3B-1CDEE71ED0C8}"/>
              </a:ext>
            </a:extLst>
          </p:cNvPr>
          <p:cNvSpPr/>
          <p:nvPr/>
        </p:nvSpPr>
        <p:spPr>
          <a:xfrm>
            <a:off x="5705061" y="5413172"/>
            <a:ext cx="441435" cy="404620"/>
          </a:xfrm>
          <a:prstGeom prst="can">
            <a:avLst>
              <a:gd name="adj" fmla="val 35714"/>
            </a:avLst>
          </a:prstGeom>
          <a:solidFill>
            <a:srgbClr val="4472C4">
              <a:alpha val="23922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BFBFBF"/>
              </a:clrFrom>
              <a:clrTo>
                <a:srgbClr val="BFBFB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6458" y="3144167"/>
            <a:ext cx="809625" cy="3381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8" name="Group 17"/>
          <p:cNvGrpSpPr/>
          <p:nvPr/>
        </p:nvGrpSpPr>
        <p:grpSpPr>
          <a:xfrm>
            <a:off x="1128288" y="2741817"/>
            <a:ext cx="2579731" cy="2938092"/>
            <a:chOff x="-210655" y="3058509"/>
            <a:chExt cx="2579731" cy="2938092"/>
          </a:xfrm>
        </p:grpSpPr>
        <p:grpSp>
          <p:nvGrpSpPr>
            <p:cNvPr id="17" name="Group 16"/>
            <p:cNvGrpSpPr/>
            <p:nvPr/>
          </p:nvGrpSpPr>
          <p:grpSpPr>
            <a:xfrm>
              <a:off x="961697" y="3058509"/>
              <a:ext cx="220717" cy="2837794"/>
              <a:chOff x="961697" y="3058509"/>
              <a:chExt cx="220717" cy="2837794"/>
            </a:xfrm>
          </p:grpSpPr>
          <p:sp>
            <p:nvSpPr>
              <p:cNvPr id="14" name="Can 13"/>
              <p:cNvSpPr/>
              <p:nvPr/>
            </p:nvSpPr>
            <p:spPr>
              <a:xfrm>
                <a:off x="961697" y="3058509"/>
                <a:ext cx="220717" cy="914400"/>
              </a:xfrm>
              <a:prstGeom prst="can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solidFill>
                  <a:schemeClr val="accent1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Can 14"/>
              <p:cNvSpPr/>
              <p:nvPr/>
            </p:nvSpPr>
            <p:spPr>
              <a:xfrm>
                <a:off x="987970" y="3305505"/>
                <a:ext cx="162910" cy="914400"/>
              </a:xfrm>
              <a:prstGeom prst="can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solidFill>
                  <a:schemeClr val="accent1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Can 15"/>
              <p:cNvSpPr/>
              <p:nvPr/>
            </p:nvSpPr>
            <p:spPr>
              <a:xfrm>
                <a:off x="1030009" y="4198907"/>
                <a:ext cx="89343" cy="1697396"/>
              </a:xfrm>
              <a:prstGeom prst="can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solidFill>
                  <a:schemeClr val="accent1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1026" name="Picture 2" descr="C:\Users\jburk\AppData\Local\Microsoft\Windows\Temporary Internet Files\Content.IE5\L2WUARP6\i5DCk[1].jpg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-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706431">
              <a:off x="-253703" y="3373821"/>
              <a:ext cx="2665828" cy="2579731"/>
            </a:xfrm>
            <a:prstGeom prst="rect">
              <a:avLst/>
            </a:prstGeom>
            <a:noFill/>
          </p:spPr>
        </p:pic>
      </p:grpSp>
      <p:pic>
        <p:nvPicPr>
          <p:cNvPr id="24" name="Picture 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BFBFBF"/>
              </a:clrFrom>
              <a:clrTo>
                <a:srgbClr val="BFBFB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6158" y="3165179"/>
            <a:ext cx="809625" cy="3381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BFBFBF"/>
              </a:clrFrom>
              <a:clrTo>
                <a:srgbClr val="BFBFB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1008" y="3175685"/>
            <a:ext cx="809625" cy="3381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 descr="C:\Users\jburk\AppData\Local\Microsoft\Windows\Temporary Internet Files\Content.IE5\DMK31S6A\Becherglas.svg[1]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8899" y="3988114"/>
            <a:ext cx="705702" cy="2585545"/>
          </a:xfrm>
          <a:prstGeom prst="rect">
            <a:avLst/>
          </a:prstGeom>
          <a:noFill/>
        </p:spPr>
      </p:pic>
      <p:sp>
        <p:nvSpPr>
          <p:cNvPr id="36" name="Can 35"/>
          <p:cNvSpPr/>
          <p:nvPr/>
        </p:nvSpPr>
        <p:spPr>
          <a:xfrm>
            <a:off x="2208883" y="5134555"/>
            <a:ext cx="448915" cy="1277007"/>
          </a:xfrm>
          <a:prstGeom prst="can">
            <a:avLst>
              <a:gd name="adj" fmla="val 27651"/>
            </a:avLst>
          </a:prstGeom>
          <a:solidFill>
            <a:srgbClr val="4472C4">
              <a:alpha val="27843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/>
          <p:cNvSpPr txBox="1"/>
          <p:nvPr/>
        </p:nvSpPr>
        <p:spPr>
          <a:xfrm rot="16200000">
            <a:off x="2024076" y="5606835"/>
            <a:ext cx="811908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/>
              <a:t>RNA-2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75DE25C-3FDB-6131-D8E2-7C2EB3FFCDE1}"/>
              </a:ext>
            </a:extLst>
          </p:cNvPr>
          <p:cNvSpPr txBox="1"/>
          <p:nvPr/>
        </p:nvSpPr>
        <p:spPr>
          <a:xfrm>
            <a:off x="4425043" y="4905717"/>
            <a:ext cx="3898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Freestyle Script" panose="020F0502020204030204" pitchFamily="34" charset="0"/>
                <a:cs typeface="Freestyle Script" panose="020F0502020204030204" pitchFamily="34" charset="0"/>
              </a:rPr>
              <a:t>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1189F9D-F566-F52F-22D3-279E3D378BF2}"/>
              </a:ext>
            </a:extLst>
          </p:cNvPr>
          <p:cNvSpPr txBox="1"/>
          <p:nvPr/>
        </p:nvSpPr>
        <p:spPr>
          <a:xfrm>
            <a:off x="5739493" y="4905717"/>
            <a:ext cx="3914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Freestyle Script" panose="020F0502020204030204" pitchFamily="34" charset="0"/>
                <a:cs typeface="Freestyle Script" panose="020F0502020204030204" pitchFamily="34" charset="0"/>
              </a:rPr>
              <a:t>B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D42C4C5-65F3-9F5A-94CA-945AB1ACD604}"/>
              </a:ext>
            </a:extLst>
          </p:cNvPr>
          <p:cNvSpPr txBox="1"/>
          <p:nvPr/>
        </p:nvSpPr>
        <p:spPr>
          <a:xfrm>
            <a:off x="7072993" y="4905717"/>
            <a:ext cx="3786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Freestyle Script" panose="020F0502020204030204" pitchFamily="34" charset="0"/>
                <a:cs typeface="Freestyle Script" panose="020F0502020204030204" pitchFamily="34" charset="0"/>
              </a:rPr>
              <a:t>C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8AC46CF-E259-38E6-098C-B9794556C038}"/>
              </a:ext>
            </a:extLst>
          </p:cNvPr>
          <p:cNvSpPr txBox="1"/>
          <p:nvPr/>
        </p:nvSpPr>
        <p:spPr>
          <a:xfrm>
            <a:off x="8406493" y="4905717"/>
            <a:ext cx="3978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Freestyle Script" panose="020F0502020204030204" pitchFamily="34" charset="0"/>
                <a:cs typeface="Freestyle Script" panose="020F0502020204030204" pitchFamily="34" charset="0"/>
              </a:rPr>
              <a:t>D</a:t>
            </a:r>
          </a:p>
        </p:txBody>
      </p:sp>
      <p:sp>
        <p:nvSpPr>
          <p:cNvPr id="6" name="Can 5">
            <a:extLst>
              <a:ext uri="{FF2B5EF4-FFF2-40B4-BE49-F238E27FC236}">
                <a16:creationId xmlns:a16="http://schemas.microsoft.com/office/drawing/2014/main" id="{7E194571-56AE-87DC-5446-EA6FAE376092}"/>
              </a:ext>
            </a:extLst>
          </p:cNvPr>
          <p:cNvSpPr/>
          <p:nvPr/>
        </p:nvSpPr>
        <p:spPr>
          <a:xfrm>
            <a:off x="7041288" y="5424054"/>
            <a:ext cx="441435" cy="404620"/>
          </a:xfrm>
          <a:prstGeom prst="can">
            <a:avLst>
              <a:gd name="adj" fmla="val 35714"/>
            </a:avLst>
          </a:prstGeom>
          <a:solidFill>
            <a:srgbClr val="4472C4">
              <a:alpha val="23922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Can 18">
            <a:extLst>
              <a:ext uri="{FF2B5EF4-FFF2-40B4-BE49-F238E27FC236}">
                <a16:creationId xmlns:a16="http://schemas.microsoft.com/office/drawing/2014/main" id="{EFEF69D2-425B-AD8C-E56C-7823D00EE0BB}"/>
              </a:ext>
            </a:extLst>
          </p:cNvPr>
          <p:cNvSpPr/>
          <p:nvPr/>
        </p:nvSpPr>
        <p:spPr>
          <a:xfrm>
            <a:off x="8377515" y="5445827"/>
            <a:ext cx="441435" cy="404620"/>
          </a:xfrm>
          <a:prstGeom prst="can">
            <a:avLst>
              <a:gd name="adj" fmla="val 35714"/>
            </a:avLst>
          </a:prstGeom>
          <a:solidFill>
            <a:srgbClr val="4472C4">
              <a:alpha val="23922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Can 19">
            <a:extLst>
              <a:ext uri="{FF2B5EF4-FFF2-40B4-BE49-F238E27FC236}">
                <a16:creationId xmlns:a16="http://schemas.microsoft.com/office/drawing/2014/main" id="{F600BC59-67A7-83F7-BB3E-0F9935897767}"/>
              </a:ext>
            </a:extLst>
          </p:cNvPr>
          <p:cNvSpPr/>
          <p:nvPr/>
        </p:nvSpPr>
        <p:spPr>
          <a:xfrm>
            <a:off x="5705061" y="5990122"/>
            <a:ext cx="441435" cy="415508"/>
          </a:xfrm>
          <a:prstGeom prst="can">
            <a:avLst>
              <a:gd name="adj" fmla="val 35714"/>
            </a:avLst>
          </a:prstGeom>
          <a:solidFill>
            <a:srgbClr val="4472C4">
              <a:alpha val="23922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Can 21">
            <a:extLst>
              <a:ext uri="{FF2B5EF4-FFF2-40B4-BE49-F238E27FC236}">
                <a16:creationId xmlns:a16="http://schemas.microsoft.com/office/drawing/2014/main" id="{CA9CDF5A-5D37-F5BD-2C63-CB1E6B0D4CBE}"/>
              </a:ext>
            </a:extLst>
          </p:cNvPr>
          <p:cNvSpPr/>
          <p:nvPr/>
        </p:nvSpPr>
        <p:spPr>
          <a:xfrm>
            <a:off x="5705061" y="5701647"/>
            <a:ext cx="441435" cy="415508"/>
          </a:xfrm>
          <a:prstGeom prst="can">
            <a:avLst>
              <a:gd name="adj" fmla="val 35714"/>
            </a:avLst>
          </a:prstGeom>
          <a:solidFill>
            <a:srgbClr val="4472C4">
              <a:alpha val="23922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BFBFBF"/>
              </a:clrFrom>
              <a:clrTo>
                <a:srgbClr val="BFBFB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1308" y="3154673"/>
            <a:ext cx="809625" cy="3381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57024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977 -0.22616 C 0.04049 -0.36019 0.09127 -0.49421 0.16393 -0.53542 C 0.23685 -0.57616 0.36992 -0.52037 0.42708 -0.47269 C 0.48385 -0.42477 0.49388 -0.33634 0.50482 -0.24792 " pathEditMode="relative" rAng="0" ptsTypes="AAAA">
                                      <p:cBhvr>
                                        <p:cTn id="1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29" y="-16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Rectangle 71"/>
          <p:cNvSpPr/>
          <p:nvPr/>
        </p:nvSpPr>
        <p:spPr>
          <a:xfrm>
            <a:off x="0" y="5372100"/>
            <a:ext cx="12192000" cy="14859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an 1">
            <a:extLst>
              <a:ext uri="{FF2B5EF4-FFF2-40B4-BE49-F238E27FC236}">
                <a16:creationId xmlns:a16="http://schemas.microsoft.com/office/drawing/2014/main" id="{DEEA9C25-5DC9-E05C-E5E9-B73AC0C9AA0B}"/>
              </a:ext>
            </a:extLst>
          </p:cNvPr>
          <p:cNvSpPr/>
          <p:nvPr/>
        </p:nvSpPr>
        <p:spPr>
          <a:xfrm>
            <a:off x="7041288" y="5990122"/>
            <a:ext cx="441435" cy="404620"/>
          </a:xfrm>
          <a:prstGeom prst="can">
            <a:avLst>
              <a:gd name="adj" fmla="val 35714"/>
            </a:avLst>
          </a:prstGeom>
          <a:solidFill>
            <a:srgbClr val="4472C4">
              <a:alpha val="23922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an 7">
            <a:extLst>
              <a:ext uri="{FF2B5EF4-FFF2-40B4-BE49-F238E27FC236}">
                <a16:creationId xmlns:a16="http://schemas.microsoft.com/office/drawing/2014/main" id="{4EF67961-08F4-C836-55A2-521EA6655A2F}"/>
              </a:ext>
            </a:extLst>
          </p:cNvPr>
          <p:cNvSpPr/>
          <p:nvPr/>
        </p:nvSpPr>
        <p:spPr>
          <a:xfrm>
            <a:off x="8377515" y="5995563"/>
            <a:ext cx="441435" cy="404620"/>
          </a:xfrm>
          <a:prstGeom prst="can">
            <a:avLst>
              <a:gd name="adj" fmla="val 35714"/>
            </a:avLst>
          </a:prstGeom>
          <a:solidFill>
            <a:srgbClr val="4472C4">
              <a:alpha val="23922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Can 45">
            <a:extLst>
              <a:ext uri="{FF2B5EF4-FFF2-40B4-BE49-F238E27FC236}">
                <a16:creationId xmlns:a16="http://schemas.microsoft.com/office/drawing/2014/main" id="{F99D4047-60E2-9F26-A876-DAE46D1CC3E5}"/>
              </a:ext>
            </a:extLst>
          </p:cNvPr>
          <p:cNvSpPr/>
          <p:nvPr/>
        </p:nvSpPr>
        <p:spPr>
          <a:xfrm>
            <a:off x="8377515" y="5734301"/>
            <a:ext cx="441435" cy="404620"/>
          </a:xfrm>
          <a:prstGeom prst="can">
            <a:avLst>
              <a:gd name="adj" fmla="val 35714"/>
            </a:avLst>
          </a:prstGeom>
          <a:solidFill>
            <a:srgbClr val="4472C4">
              <a:alpha val="23922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Can 38">
            <a:extLst>
              <a:ext uri="{FF2B5EF4-FFF2-40B4-BE49-F238E27FC236}">
                <a16:creationId xmlns:a16="http://schemas.microsoft.com/office/drawing/2014/main" id="{83EA991F-E766-48B5-E53B-D469FF71E334}"/>
              </a:ext>
            </a:extLst>
          </p:cNvPr>
          <p:cNvSpPr/>
          <p:nvPr/>
        </p:nvSpPr>
        <p:spPr>
          <a:xfrm>
            <a:off x="7041288" y="5712533"/>
            <a:ext cx="441435" cy="404620"/>
          </a:xfrm>
          <a:prstGeom prst="can">
            <a:avLst>
              <a:gd name="adj" fmla="val 35714"/>
            </a:avLst>
          </a:prstGeom>
          <a:solidFill>
            <a:srgbClr val="4472C4">
              <a:alpha val="23922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Can 34">
            <a:extLst>
              <a:ext uri="{FF2B5EF4-FFF2-40B4-BE49-F238E27FC236}">
                <a16:creationId xmlns:a16="http://schemas.microsoft.com/office/drawing/2014/main" id="{89A21BCD-E2BD-C33C-5E3B-1CDEE71ED0C8}"/>
              </a:ext>
            </a:extLst>
          </p:cNvPr>
          <p:cNvSpPr/>
          <p:nvPr/>
        </p:nvSpPr>
        <p:spPr>
          <a:xfrm>
            <a:off x="5710503" y="5413172"/>
            <a:ext cx="441435" cy="404620"/>
          </a:xfrm>
          <a:prstGeom prst="can">
            <a:avLst>
              <a:gd name="adj" fmla="val 35714"/>
            </a:avLst>
          </a:prstGeom>
          <a:solidFill>
            <a:srgbClr val="4472C4">
              <a:alpha val="23922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BFBFBF"/>
              </a:clrFrom>
              <a:clrTo>
                <a:srgbClr val="BFBFB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6158" y="3165179"/>
            <a:ext cx="809625" cy="3381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BFBFBF"/>
              </a:clrFrom>
              <a:clrTo>
                <a:srgbClr val="BFBFB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1008" y="3175685"/>
            <a:ext cx="809625" cy="3381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75DE25C-3FDB-6131-D8E2-7C2EB3FFCDE1}"/>
              </a:ext>
            </a:extLst>
          </p:cNvPr>
          <p:cNvSpPr txBox="1"/>
          <p:nvPr/>
        </p:nvSpPr>
        <p:spPr>
          <a:xfrm>
            <a:off x="4425043" y="4905717"/>
            <a:ext cx="3898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Freestyle Script" panose="020F0502020204030204" pitchFamily="34" charset="0"/>
                <a:cs typeface="Freestyle Script" panose="020F0502020204030204" pitchFamily="34" charset="0"/>
              </a:rPr>
              <a:t>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1189F9D-F566-F52F-22D3-279E3D378BF2}"/>
              </a:ext>
            </a:extLst>
          </p:cNvPr>
          <p:cNvSpPr txBox="1"/>
          <p:nvPr/>
        </p:nvSpPr>
        <p:spPr>
          <a:xfrm>
            <a:off x="5739493" y="4905717"/>
            <a:ext cx="3914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Freestyle Script" panose="020F0502020204030204" pitchFamily="34" charset="0"/>
                <a:cs typeface="Freestyle Script" panose="020F0502020204030204" pitchFamily="34" charset="0"/>
              </a:rPr>
              <a:t>B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D42C4C5-65F3-9F5A-94CA-945AB1ACD604}"/>
              </a:ext>
            </a:extLst>
          </p:cNvPr>
          <p:cNvSpPr txBox="1"/>
          <p:nvPr/>
        </p:nvSpPr>
        <p:spPr>
          <a:xfrm>
            <a:off x="7072993" y="4905717"/>
            <a:ext cx="3786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Freestyle Script" panose="020F0502020204030204" pitchFamily="34" charset="0"/>
                <a:cs typeface="Freestyle Script" panose="020F0502020204030204" pitchFamily="34" charset="0"/>
              </a:rPr>
              <a:t>C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8AC46CF-E259-38E6-098C-B9794556C038}"/>
              </a:ext>
            </a:extLst>
          </p:cNvPr>
          <p:cNvSpPr txBox="1"/>
          <p:nvPr/>
        </p:nvSpPr>
        <p:spPr>
          <a:xfrm>
            <a:off x="8406493" y="4905717"/>
            <a:ext cx="3978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Freestyle Script" panose="020F0502020204030204" pitchFamily="34" charset="0"/>
                <a:cs typeface="Freestyle Script" panose="020F0502020204030204" pitchFamily="34" charset="0"/>
              </a:rPr>
              <a:t>D</a:t>
            </a:r>
          </a:p>
        </p:txBody>
      </p:sp>
      <p:sp>
        <p:nvSpPr>
          <p:cNvPr id="6" name="Can 5">
            <a:extLst>
              <a:ext uri="{FF2B5EF4-FFF2-40B4-BE49-F238E27FC236}">
                <a16:creationId xmlns:a16="http://schemas.microsoft.com/office/drawing/2014/main" id="{7E194571-56AE-87DC-5446-EA6FAE376092}"/>
              </a:ext>
            </a:extLst>
          </p:cNvPr>
          <p:cNvSpPr/>
          <p:nvPr/>
        </p:nvSpPr>
        <p:spPr>
          <a:xfrm>
            <a:off x="7041288" y="5424054"/>
            <a:ext cx="441435" cy="404620"/>
          </a:xfrm>
          <a:prstGeom prst="can">
            <a:avLst>
              <a:gd name="adj" fmla="val 35714"/>
            </a:avLst>
          </a:prstGeom>
          <a:solidFill>
            <a:srgbClr val="4472C4">
              <a:alpha val="23922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Can 18">
            <a:extLst>
              <a:ext uri="{FF2B5EF4-FFF2-40B4-BE49-F238E27FC236}">
                <a16:creationId xmlns:a16="http://schemas.microsoft.com/office/drawing/2014/main" id="{EFEF69D2-425B-AD8C-E56C-7823D00EE0BB}"/>
              </a:ext>
            </a:extLst>
          </p:cNvPr>
          <p:cNvSpPr/>
          <p:nvPr/>
        </p:nvSpPr>
        <p:spPr>
          <a:xfrm>
            <a:off x="8377515" y="5445827"/>
            <a:ext cx="441435" cy="404620"/>
          </a:xfrm>
          <a:prstGeom prst="can">
            <a:avLst>
              <a:gd name="adj" fmla="val 35714"/>
            </a:avLst>
          </a:prstGeom>
          <a:solidFill>
            <a:srgbClr val="4472C4">
              <a:alpha val="23922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Can 19">
            <a:extLst>
              <a:ext uri="{FF2B5EF4-FFF2-40B4-BE49-F238E27FC236}">
                <a16:creationId xmlns:a16="http://schemas.microsoft.com/office/drawing/2014/main" id="{CF0A4381-385D-F06E-6EF8-C536A891A963}"/>
              </a:ext>
            </a:extLst>
          </p:cNvPr>
          <p:cNvSpPr/>
          <p:nvPr/>
        </p:nvSpPr>
        <p:spPr>
          <a:xfrm>
            <a:off x="4377000" y="5693983"/>
            <a:ext cx="441435" cy="646331"/>
          </a:xfrm>
          <a:prstGeom prst="can">
            <a:avLst>
              <a:gd name="adj" fmla="val 35714"/>
            </a:avLst>
          </a:prstGeom>
          <a:solidFill>
            <a:srgbClr val="4472C4">
              <a:alpha val="23922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Can 21">
            <a:extLst>
              <a:ext uri="{FF2B5EF4-FFF2-40B4-BE49-F238E27FC236}">
                <a16:creationId xmlns:a16="http://schemas.microsoft.com/office/drawing/2014/main" id="{02C27041-F4A3-9DE1-FF47-4A7BDEDBA318}"/>
              </a:ext>
            </a:extLst>
          </p:cNvPr>
          <p:cNvSpPr/>
          <p:nvPr/>
        </p:nvSpPr>
        <p:spPr>
          <a:xfrm>
            <a:off x="4376998" y="5429501"/>
            <a:ext cx="441435" cy="415508"/>
          </a:xfrm>
          <a:prstGeom prst="can">
            <a:avLst>
              <a:gd name="adj" fmla="val 35714"/>
            </a:avLst>
          </a:prstGeom>
          <a:solidFill>
            <a:srgbClr val="4472C4">
              <a:alpha val="23922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Can 22">
            <a:extLst>
              <a:ext uri="{FF2B5EF4-FFF2-40B4-BE49-F238E27FC236}">
                <a16:creationId xmlns:a16="http://schemas.microsoft.com/office/drawing/2014/main" id="{979D147B-CC6F-EF5D-01BE-2B06BE327442}"/>
              </a:ext>
            </a:extLst>
          </p:cNvPr>
          <p:cNvSpPr/>
          <p:nvPr/>
        </p:nvSpPr>
        <p:spPr>
          <a:xfrm>
            <a:off x="5710503" y="5990122"/>
            <a:ext cx="441435" cy="415508"/>
          </a:xfrm>
          <a:prstGeom prst="can">
            <a:avLst>
              <a:gd name="adj" fmla="val 35714"/>
            </a:avLst>
          </a:prstGeom>
          <a:solidFill>
            <a:srgbClr val="4472C4">
              <a:alpha val="23922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Can 24">
            <a:extLst>
              <a:ext uri="{FF2B5EF4-FFF2-40B4-BE49-F238E27FC236}">
                <a16:creationId xmlns:a16="http://schemas.microsoft.com/office/drawing/2014/main" id="{DBAFE641-3C7D-2CBE-EF80-24E444BEC485}"/>
              </a:ext>
            </a:extLst>
          </p:cNvPr>
          <p:cNvSpPr/>
          <p:nvPr/>
        </p:nvSpPr>
        <p:spPr>
          <a:xfrm>
            <a:off x="5710503" y="5701647"/>
            <a:ext cx="441435" cy="415508"/>
          </a:xfrm>
          <a:prstGeom prst="can">
            <a:avLst>
              <a:gd name="adj" fmla="val 35714"/>
            </a:avLst>
          </a:prstGeom>
          <a:solidFill>
            <a:srgbClr val="4472C4">
              <a:alpha val="23922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BFBFBF"/>
              </a:clrFrom>
              <a:clrTo>
                <a:srgbClr val="BFBFB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1308" y="3154673"/>
            <a:ext cx="809625" cy="3381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9C6AFFC9-1926-F065-03F0-201437B5CE02}"/>
              </a:ext>
            </a:extLst>
          </p:cNvPr>
          <p:cNvSpPr txBox="1"/>
          <p:nvPr/>
        </p:nvSpPr>
        <p:spPr>
          <a:xfrm>
            <a:off x="998244" y="811609"/>
            <a:ext cx="1019551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Mix contents of each tube by pipetting up and down 10 times.</a:t>
            </a:r>
          </a:p>
          <a:p>
            <a:r>
              <a:rPr lang="en-US" sz="3200" dirty="0"/>
              <a:t>Let set at room temperature for 10 minutes to allow complexes to combine  </a:t>
            </a:r>
          </a:p>
        </p:txBody>
      </p:sp>
      <p:sp>
        <p:nvSpPr>
          <p:cNvPr id="28" name="Can 27">
            <a:extLst>
              <a:ext uri="{FF2B5EF4-FFF2-40B4-BE49-F238E27FC236}">
                <a16:creationId xmlns:a16="http://schemas.microsoft.com/office/drawing/2014/main" id="{B1BFB6DA-2863-9BA5-E1FA-B944F4718054}"/>
              </a:ext>
            </a:extLst>
          </p:cNvPr>
          <p:cNvSpPr/>
          <p:nvPr/>
        </p:nvSpPr>
        <p:spPr>
          <a:xfrm>
            <a:off x="4382439" y="5437746"/>
            <a:ext cx="441435" cy="940666"/>
          </a:xfrm>
          <a:prstGeom prst="can">
            <a:avLst>
              <a:gd name="adj" fmla="val 35714"/>
            </a:avLst>
          </a:prstGeom>
          <a:solidFill>
            <a:srgbClr val="4472C4">
              <a:alpha val="23922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Can 28">
            <a:extLst>
              <a:ext uri="{FF2B5EF4-FFF2-40B4-BE49-F238E27FC236}">
                <a16:creationId xmlns:a16="http://schemas.microsoft.com/office/drawing/2014/main" id="{CAE377DA-21E6-3950-B722-414653F9AB8E}"/>
              </a:ext>
            </a:extLst>
          </p:cNvPr>
          <p:cNvSpPr/>
          <p:nvPr/>
        </p:nvSpPr>
        <p:spPr>
          <a:xfrm>
            <a:off x="5710503" y="5394198"/>
            <a:ext cx="441435" cy="940666"/>
          </a:xfrm>
          <a:prstGeom prst="can">
            <a:avLst>
              <a:gd name="adj" fmla="val 35714"/>
            </a:avLst>
          </a:prstGeom>
          <a:solidFill>
            <a:srgbClr val="4472C4">
              <a:alpha val="23922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Can 29">
            <a:extLst>
              <a:ext uri="{FF2B5EF4-FFF2-40B4-BE49-F238E27FC236}">
                <a16:creationId xmlns:a16="http://schemas.microsoft.com/office/drawing/2014/main" id="{3505A92C-3778-66A5-8EF4-F464F2BF19D6}"/>
              </a:ext>
            </a:extLst>
          </p:cNvPr>
          <p:cNvSpPr/>
          <p:nvPr/>
        </p:nvSpPr>
        <p:spPr>
          <a:xfrm>
            <a:off x="7054896" y="5399637"/>
            <a:ext cx="441435" cy="940666"/>
          </a:xfrm>
          <a:prstGeom prst="can">
            <a:avLst>
              <a:gd name="adj" fmla="val 35714"/>
            </a:avLst>
          </a:prstGeom>
          <a:solidFill>
            <a:srgbClr val="4472C4">
              <a:alpha val="23922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Can 30">
            <a:extLst>
              <a:ext uri="{FF2B5EF4-FFF2-40B4-BE49-F238E27FC236}">
                <a16:creationId xmlns:a16="http://schemas.microsoft.com/office/drawing/2014/main" id="{C7904DEB-8883-9872-05F7-0150355AFF2C}"/>
              </a:ext>
            </a:extLst>
          </p:cNvPr>
          <p:cNvSpPr/>
          <p:nvPr/>
        </p:nvSpPr>
        <p:spPr>
          <a:xfrm>
            <a:off x="8382960" y="5421405"/>
            <a:ext cx="441435" cy="940666"/>
          </a:xfrm>
          <a:prstGeom prst="can">
            <a:avLst>
              <a:gd name="adj" fmla="val 35714"/>
            </a:avLst>
          </a:prstGeom>
          <a:solidFill>
            <a:srgbClr val="4472C4">
              <a:alpha val="23922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BFBFBF"/>
              </a:clrFrom>
              <a:clrTo>
                <a:srgbClr val="BFBFB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6458" y="3144167"/>
            <a:ext cx="809625" cy="3381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67274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  <p:bldP spid="46" grpId="0" animBg="1"/>
      <p:bldP spid="39" grpId="0" animBg="1"/>
      <p:bldP spid="35" grpId="0" animBg="1"/>
      <p:bldP spid="6" grpId="0" animBg="1"/>
      <p:bldP spid="19" grpId="0" animBg="1"/>
      <p:bldP spid="20" grpId="0" animBg="1"/>
      <p:bldP spid="22" grpId="0" animBg="1"/>
      <p:bldP spid="23" grpId="0" animBg="1"/>
      <p:bldP spid="25" grpId="0" animBg="1"/>
      <p:bldP spid="26" grpId="0" uiExpand="1" build="p"/>
      <p:bldP spid="28" grpId="0" animBg="1"/>
      <p:bldP spid="29" grpId="0" animBg="1"/>
      <p:bldP spid="30" grpId="0" animBg="1"/>
      <p:bldP spid="3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Rectangle 71"/>
          <p:cNvSpPr/>
          <p:nvPr/>
        </p:nvSpPr>
        <p:spPr>
          <a:xfrm>
            <a:off x="0" y="5372100"/>
            <a:ext cx="12192000" cy="14859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an 1">
            <a:extLst>
              <a:ext uri="{FF2B5EF4-FFF2-40B4-BE49-F238E27FC236}">
                <a16:creationId xmlns:a16="http://schemas.microsoft.com/office/drawing/2014/main" id="{BED311BE-B94B-87FE-F8D3-98A1B73F622D}"/>
              </a:ext>
            </a:extLst>
          </p:cNvPr>
          <p:cNvSpPr/>
          <p:nvPr/>
        </p:nvSpPr>
        <p:spPr>
          <a:xfrm>
            <a:off x="5710503" y="5436728"/>
            <a:ext cx="441435" cy="940666"/>
          </a:xfrm>
          <a:prstGeom prst="can">
            <a:avLst>
              <a:gd name="adj" fmla="val 35714"/>
            </a:avLst>
          </a:prstGeom>
          <a:solidFill>
            <a:srgbClr val="4472C4">
              <a:alpha val="23922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an 7">
            <a:extLst>
              <a:ext uri="{FF2B5EF4-FFF2-40B4-BE49-F238E27FC236}">
                <a16:creationId xmlns:a16="http://schemas.microsoft.com/office/drawing/2014/main" id="{74CEC428-1B10-1784-00CA-9998EA4F0801}"/>
              </a:ext>
            </a:extLst>
          </p:cNvPr>
          <p:cNvSpPr/>
          <p:nvPr/>
        </p:nvSpPr>
        <p:spPr>
          <a:xfrm>
            <a:off x="7054896" y="5442167"/>
            <a:ext cx="441435" cy="940666"/>
          </a:xfrm>
          <a:prstGeom prst="can">
            <a:avLst>
              <a:gd name="adj" fmla="val 35714"/>
            </a:avLst>
          </a:prstGeom>
          <a:solidFill>
            <a:srgbClr val="4472C4">
              <a:alpha val="23922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Can 29">
            <a:extLst>
              <a:ext uri="{FF2B5EF4-FFF2-40B4-BE49-F238E27FC236}">
                <a16:creationId xmlns:a16="http://schemas.microsoft.com/office/drawing/2014/main" id="{3BCE4565-84CD-FE74-5AFA-C47697234203}"/>
              </a:ext>
            </a:extLst>
          </p:cNvPr>
          <p:cNvSpPr/>
          <p:nvPr/>
        </p:nvSpPr>
        <p:spPr>
          <a:xfrm>
            <a:off x="8382960" y="5463935"/>
            <a:ext cx="441435" cy="940666"/>
          </a:xfrm>
          <a:prstGeom prst="can">
            <a:avLst>
              <a:gd name="adj" fmla="val 35714"/>
            </a:avLst>
          </a:prstGeom>
          <a:solidFill>
            <a:srgbClr val="4472C4">
              <a:alpha val="23922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Can 45">
            <a:extLst>
              <a:ext uri="{FF2B5EF4-FFF2-40B4-BE49-F238E27FC236}">
                <a16:creationId xmlns:a16="http://schemas.microsoft.com/office/drawing/2014/main" id="{F99D4047-60E2-9F26-A876-DAE46D1CC3E5}"/>
              </a:ext>
            </a:extLst>
          </p:cNvPr>
          <p:cNvSpPr/>
          <p:nvPr/>
        </p:nvSpPr>
        <p:spPr>
          <a:xfrm>
            <a:off x="8377515" y="5234961"/>
            <a:ext cx="441435" cy="404620"/>
          </a:xfrm>
          <a:prstGeom prst="can">
            <a:avLst>
              <a:gd name="adj" fmla="val 35714"/>
            </a:avLst>
          </a:prstGeom>
          <a:solidFill>
            <a:srgbClr val="4472C4">
              <a:alpha val="23922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Can 38">
            <a:extLst>
              <a:ext uri="{FF2B5EF4-FFF2-40B4-BE49-F238E27FC236}">
                <a16:creationId xmlns:a16="http://schemas.microsoft.com/office/drawing/2014/main" id="{83EA991F-E766-48B5-E53B-D469FF71E334}"/>
              </a:ext>
            </a:extLst>
          </p:cNvPr>
          <p:cNvSpPr/>
          <p:nvPr/>
        </p:nvSpPr>
        <p:spPr>
          <a:xfrm>
            <a:off x="7049454" y="5213193"/>
            <a:ext cx="441435" cy="404620"/>
          </a:xfrm>
          <a:prstGeom prst="can">
            <a:avLst>
              <a:gd name="adj" fmla="val 35714"/>
            </a:avLst>
          </a:prstGeom>
          <a:solidFill>
            <a:srgbClr val="4472C4">
              <a:alpha val="23922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Can 34">
            <a:extLst>
              <a:ext uri="{FF2B5EF4-FFF2-40B4-BE49-F238E27FC236}">
                <a16:creationId xmlns:a16="http://schemas.microsoft.com/office/drawing/2014/main" id="{89A21BCD-E2BD-C33C-5E3B-1CDEE71ED0C8}"/>
              </a:ext>
            </a:extLst>
          </p:cNvPr>
          <p:cNvSpPr/>
          <p:nvPr/>
        </p:nvSpPr>
        <p:spPr>
          <a:xfrm>
            <a:off x="5705061" y="5203191"/>
            <a:ext cx="441435" cy="404620"/>
          </a:xfrm>
          <a:prstGeom prst="can">
            <a:avLst>
              <a:gd name="adj" fmla="val 35714"/>
            </a:avLst>
          </a:prstGeom>
          <a:solidFill>
            <a:srgbClr val="4472C4">
              <a:alpha val="23922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an 5"/>
          <p:cNvSpPr/>
          <p:nvPr/>
        </p:nvSpPr>
        <p:spPr>
          <a:xfrm>
            <a:off x="4377000" y="5164183"/>
            <a:ext cx="441435" cy="385142"/>
          </a:xfrm>
          <a:prstGeom prst="can">
            <a:avLst>
              <a:gd name="adj" fmla="val 35714"/>
            </a:avLst>
          </a:prstGeom>
          <a:solidFill>
            <a:srgbClr val="4472C4">
              <a:alpha val="23922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BFBFBF"/>
              </a:clrFrom>
              <a:clrTo>
                <a:srgbClr val="BFBFB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6458" y="3144167"/>
            <a:ext cx="809625" cy="3381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8" name="Group 17"/>
          <p:cNvGrpSpPr/>
          <p:nvPr/>
        </p:nvGrpSpPr>
        <p:grpSpPr>
          <a:xfrm>
            <a:off x="1128288" y="2741817"/>
            <a:ext cx="2579731" cy="2938092"/>
            <a:chOff x="-210655" y="3058509"/>
            <a:chExt cx="2579731" cy="2938092"/>
          </a:xfrm>
        </p:grpSpPr>
        <p:grpSp>
          <p:nvGrpSpPr>
            <p:cNvPr id="17" name="Group 16"/>
            <p:cNvGrpSpPr/>
            <p:nvPr/>
          </p:nvGrpSpPr>
          <p:grpSpPr>
            <a:xfrm>
              <a:off x="961697" y="3058509"/>
              <a:ext cx="220717" cy="2837794"/>
              <a:chOff x="961697" y="3058509"/>
              <a:chExt cx="220717" cy="2837794"/>
            </a:xfrm>
          </p:grpSpPr>
          <p:sp>
            <p:nvSpPr>
              <p:cNvPr id="14" name="Can 13"/>
              <p:cNvSpPr/>
              <p:nvPr/>
            </p:nvSpPr>
            <p:spPr>
              <a:xfrm>
                <a:off x="961697" y="3058509"/>
                <a:ext cx="220717" cy="914400"/>
              </a:xfrm>
              <a:prstGeom prst="can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solidFill>
                  <a:schemeClr val="accent1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Can 14"/>
              <p:cNvSpPr/>
              <p:nvPr/>
            </p:nvSpPr>
            <p:spPr>
              <a:xfrm>
                <a:off x="987970" y="3305505"/>
                <a:ext cx="162910" cy="914400"/>
              </a:xfrm>
              <a:prstGeom prst="can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solidFill>
                  <a:schemeClr val="accent1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Can 15"/>
              <p:cNvSpPr/>
              <p:nvPr/>
            </p:nvSpPr>
            <p:spPr>
              <a:xfrm>
                <a:off x="1030009" y="4198907"/>
                <a:ext cx="89343" cy="1697396"/>
              </a:xfrm>
              <a:prstGeom prst="can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solidFill>
                  <a:schemeClr val="accent1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1026" name="Picture 2" descr="C:\Users\jburk\AppData\Local\Microsoft\Windows\Temporary Internet Files\Content.IE5\L2WUARP6\i5DCk[1].jpg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-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706431">
              <a:off x="-253703" y="3373821"/>
              <a:ext cx="2665828" cy="2579731"/>
            </a:xfrm>
            <a:prstGeom prst="rect">
              <a:avLst/>
            </a:prstGeom>
            <a:noFill/>
          </p:spPr>
        </p:pic>
      </p:grpSp>
      <p:pic>
        <p:nvPicPr>
          <p:cNvPr id="21" name="Picture 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BFBFBF"/>
              </a:clrFrom>
              <a:clrTo>
                <a:srgbClr val="BFBFB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1308" y="3154673"/>
            <a:ext cx="809625" cy="3381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BFBFBF"/>
              </a:clrFrom>
              <a:clrTo>
                <a:srgbClr val="BFBFB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6158" y="3165179"/>
            <a:ext cx="809625" cy="3381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BFBFBF"/>
              </a:clrFrom>
              <a:clrTo>
                <a:srgbClr val="BFBFB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1008" y="3175685"/>
            <a:ext cx="809625" cy="3381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 descr="C:\Users\jburk\AppData\Local\Microsoft\Windows\Temporary Internet Files\Content.IE5\DMK31S6A\Becherglas.svg[1]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8899" y="3988114"/>
            <a:ext cx="705702" cy="2585545"/>
          </a:xfrm>
          <a:prstGeom prst="rect">
            <a:avLst/>
          </a:prstGeom>
          <a:noFill/>
        </p:spPr>
      </p:pic>
      <p:sp>
        <p:nvSpPr>
          <p:cNvPr id="36" name="Can 35"/>
          <p:cNvSpPr/>
          <p:nvPr/>
        </p:nvSpPr>
        <p:spPr>
          <a:xfrm>
            <a:off x="2208883" y="5085568"/>
            <a:ext cx="448915" cy="1277007"/>
          </a:xfrm>
          <a:prstGeom prst="can">
            <a:avLst>
              <a:gd name="adj" fmla="val 27651"/>
            </a:avLst>
          </a:prstGeom>
          <a:solidFill>
            <a:srgbClr val="4472C4">
              <a:alpha val="27843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/>
          <p:cNvSpPr txBox="1"/>
          <p:nvPr/>
        </p:nvSpPr>
        <p:spPr>
          <a:xfrm rot="16200000">
            <a:off x="2024076" y="5655822"/>
            <a:ext cx="811908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/>
              <a:t>DNA</a:t>
            </a:r>
          </a:p>
        </p:txBody>
      </p:sp>
      <p:grpSp>
        <p:nvGrpSpPr>
          <p:cNvPr id="52" name="Group 51"/>
          <p:cNvGrpSpPr/>
          <p:nvPr/>
        </p:nvGrpSpPr>
        <p:grpSpPr>
          <a:xfrm>
            <a:off x="3314440" y="939292"/>
            <a:ext cx="2579731" cy="2938092"/>
            <a:chOff x="-210655" y="3058509"/>
            <a:chExt cx="2579731" cy="2938092"/>
          </a:xfrm>
        </p:grpSpPr>
        <p:grpSp>
          <p:nvGrpSpPr>
            <p:cNvPr id="53" name="Group 52"/>
            <p:cNvGrpSpPr/>
            <p:nvPr/>
          </p:nvGrpSpPr>
          <p:grpSpPr>
            <a:xfrm>
              <a:off x="961697" y="3058509"/>
              <a:ext cx="220717" cy="2837794"/>
              <a:chOff x="961697" y="3058509"/>
              <a:chExt cx="220717" cy="2837794"/>
            </a:xfrm>
          </p:grpSpPr>
          <p:sp>
            <p:nvSpPr>
              <p:cNvPr id="55" name="Can 54"/>
              <p:cNvSpPr/>
              <p:nvPr/>
            </p:nvSpPr>
            <p:spPr>
              <a:xfrm>
                <a:off x="961697" y="3058509"/>
                <a:ext cx="220717" cy="914400"/>
              </a:xfrm>
              <a:prstGeom prst="can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solidFill>
                  <a:schemeClr val="accent1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" name="Can 55"/>
              <p:cNvSpPr/>
              <p:nvPr/>
            </p:nvSpPr>
            <p:spPr>
              <a:xfrm>
                <a:off x="987970" y="3305505"/>
                <a:ext cx="162910" cy="914400"/>
              </a:xfrm>
              <a:prstGeom prst="can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solidFill>
                  <a:schemeClr val="accent1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" name="Can 56"/>
              <p:cNvSpPr/>
              <p:nvPr/>
            </p:nvSpPr>
            <p:spPr>
              <a:xfrm>
                <a:off x="1030009" y="4198907"/>
                <a:ext cx="89343" cy="1697396"/>
              </a:xfrm>
              <a:prstGeom prst="can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solidFill>
                  <a:schemeClr val="accent1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54" name="Picture 2" descr="C:\Users\jburk\AppData\Local\Microsoft\Windows\Temporary Internet Files\Content.IE5\L2WUARP6\i5DCk[1].jpg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-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706431">
              <a:off x="-253703" y="3373821"/>
              <a:ext cx="2665828" cy="2579731"/>
            </a:xfrm>
            <a:prstGeom prst="rect">
              <a:avLst/>
            </a:prstGeom>
            <a:noFill/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E75DE25C-3FDB-6131-D8E2-7C2EB3FFCDE1}"/>
              </a:ext>
            </a:extLst>
          </p:cNvPr>
          <p:cNvSpPr txBox="1"/>
          <p:nvPr/>
        </p:nvSpPr>
        <p:spPr>
          <a:xfrm>
            <a:off x="4425043" y="4905717"/>
            <a:ext cx="3898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Freestyle Script" panose="020F0502020204030204" pitchFamily="34" charset="0"/>
                <a:cs typeface="Freestyle Script" panose="020F0502020204030204" pitchFamily="34" charset="0"/>
              </a:rPr>
              <a:t>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1189F9D-F566-F52F-22D3-279E3D378BF2}"/>
              </a:ext>
            </a:extLst>
          </p:cNvPr>
          <p:cNvSpPr txBox="1"/>
          <p:nvPr/>
        </p:nvSpPr>
        <p:spPr>
          <a:xfrm>
            <a:off x="5739493" y="4905717"/>
            <a:ext cx="3914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Freestyle Script" panose="020F0502020204030204" pitchFamily="34" charset="0"/>
                <a:cs typeface="Freestyle Script" panose="020F0502020204030204" pitchFamily="34" charset="0"/>
              </a:rPr>
              <a:t>B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D42C4C5-65F3-9F5A-94CA-945AB1ACD604}"/>
              </a:ext>
            </a:extLst>
          </p:cNvPr>
          <p:cNvSpPr txBox="1"/>
          <p:nvPr/>
        </p:nvSpPr>
        <p:spPr>
          <a:xfrm>
            <a:off x="7072993" y="4905717"/>
            <a:ext cx="3786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Freestyle Script" panose="020F0502020204030204" pitchFamily="34" charset="0"/>
                <a:cs typeface="Freestyle Script" panose="020F0502020204030204" pitchFamily="34" charset="0"/>
              </a:rPr>
              <a:t>C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8AC46CF-E259-38E6-098C-B9794556C038}"/>
              </a:ext>
            </a:extLst>
          </p:cNvPr>
          <p:cNvSpPr txBox="1"/>
          <p:nvPr/>
        </p:nvSpPr>
        <p:spPr>
          <a:xfrm>
            <a:off x="8406493" y="4905717"/>
            <a:ext cx="3978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Freestyle Script" panose="020F0502020204030204" pitchFamily="34" charset="0"/>
                <a:cs typeface="Freestyle Script" panose="020F0502020204030204" pitchFamily="34" charset="0"/>
              </a:rPr>
              <a:t>D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660EB430-EEEF-F7C5-FABC-5A975FC6B765}"/>
              </a:ext>
            </a:extLst>
          </p:cNvPr>
          <p:cNvGrpSpPr/>
          <p:nvPr/>
        </p:nvGrpSpPr>
        <p:grpSpPr>
          <a:xfrm>
            <a:off x="3303548" y="934851"/>
            <a:ext cx="2579731" cy="2938092"/>
            <a:chOff x="-210655" y="3058509"/>
            <a:chExt cx="2579731" cy="2938092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727F9A99-2C10-1736-AB14-3956C1CAA50D}"/>
                </a:ext>
              </a:extLst>
            </p:cNvPr>
            <p:cNvGrpSpPr/>
            <p:nvPr/>
          </p:nvGrpSpPr>
          <p:grpSpPr>
            <a:xfrm>
              <a:off x="961697" y="3058509"/>
              <a:ext cx="220717" cy="2837794"/>
              <a:chOff x="961697" y="3058509"/>
              <a:chExt cx="220717" cy="2837794"/>
            </a:xfrm>
          </p:grpSpPr>
          <p:sp>
            <p:nvSpPr>
              <p:cNvPr id="32" name="Can 31">
                <a:extLst>
                  <a:ext uri="{FF2B5EF4-FFF2-40B4-BE49-F238E27FC236}">
                    <a16:creationId xmlns:a16="http://schemas.microsoft.com/office/drawing/2014/main" id="{6B1EE16E-1CB5-667E-64C2-460AB7D7801B}"/>
                  </a:ext>
                </a:extLst>
              </p:cNvPr>
              <p:cNvSpPr/>
              <p:nvPr/>
            </p:nvSpPr>
            <p:spPr>
              <a:xfrm>
                <a:off x="961697" y="3058509"/>
                <a:ext cx="220717" cy="914400"/>
              </a:xfrm>
              <a:prstGeom prst="can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solidFill>
                  <a:schemeClr val="accent1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Can 32">
                <a:extLst>
                  <a:ext uri="{FF2B5EF4-FFF2-40B4-BE49-F238E27FC236}">
                    <a16:creationId xmlns:a16="http://schemas.microsoft.com/office/drawing/2014/main" id="{2A27121E-C609-6806-BC1E-CF88F83EB1F0}"/>
                  </a:ext>
                </a:extLst>
              </p:cNvPr>
              <p:cNvSpPr/>
              <p:nvPr/>
            </p:nvSpPr>
            <p:spPr>
              <a:xfrm>
                <a:off x="987970" y="3305505"/>
                <a:ext cx="162910" cy="914400"/>
              </a:xfrm>
              <a:prstGeom prst="can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solidFill>
                  <a:schemeClr val="accent1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Can 33">
                <a:extLst>
                  <a:ext uri="{FF2B5EF4-FFF2-40B4-BE49-F238E27FC236}">
                    <a16:creationId xmlns:a16="http://schemas.microsoft.com/office/drawing/2014/main" id="{1A95919B-C488-9A59-A109-46D8AEFDA53D}"/>
                  </a:ext>
                </a:extLst>
              </p:cNvPr>
              <p:cNvSpPr/>
              <p:nvPr/>
            </p:nvSpPr>
            <p:spPr>
              <a:xfrm>
                <a:off x="1030009" y="4198907"/>
                <a:ext cx="89343" cy="1697396"/>
              </a:xfrm>
              <a:prstGeom prst="can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solidFill>
                  <a:schemeClr val="accent1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31" name="Picture 2" descr="C:\Users\jburk\AppData\Local\Microsoft\Windows\Temporary Internet Files\Content.IE5\L2WUARP6\i5DCk[1].jpg">
              <a:extLst>
                <a:ext uri="{FF2B5EF4-FFF2-40B4-BE49-F238E27FC236}">
                  <a16:creationId xmlns:a16="http://schemas.microsoft.com/office/drawing/2014/main" id="{DFEA90AD-016D-1E40-3311-A7CBBDCA104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-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706431">
              <a:off x="-253703" y="3373821"/>
              <a:ext cx="2665828" cy="2579731"/>
            </a:xfrm>
            <a:prstGeom prst="rect">
              <a:avLst/>
            </a:prstGeom>
            <a:noFill/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E4A777F-73E8-E13B-1A00-209538B3E72F}"/>
              </a:ext>
            </a:extLst>
          </p:cNvPr>
          <p:cNvGrpSpPr/>
          <p:nvPr/>
        </p:nvGrpSpPr>
        <p:grpSpPr>
          <a:xfrm>
            <a:off x="4615286" y="891303"/>
            <a:ext cx="2579731" cy="2938092"/>
            <a:chOff x="-210655" y="3058509"/>
            <a:chExt cx="2579731" cy="2938092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0083D2E2-B262-90C0-98F4-F7ED66E72FC4}"/>
                </a:ext>
              </a:extLst>
            </p:cNvPr>
            <p:cNvGrpSpPr/>
            <p:nvPr/>
          </p:nvGrpSpPr>
          <p:grpSpPr>
            <a:xfrm>
              <a:off x="961697" y="3058509"/>
              <a:ext cx="220717" cy="2837794"/>
              <a:chOff x="961697" y="3058509"/>
              <a:chExt cx="220717" cy="2837794"/>
            </a:xfrm>
          </p:grpSpPr>
          <p:sp>
            <p:nvSpPr>
              <p:cNvPr id="25" name="Can 24">
                <a:extLst>
                  <a:ext uri="{FF2B5EF4-FFF2-40B4-BE49-F238E27FC236}">
                    <a16:creationId xmlns:a16="http://schemas.microsoft.com/office/drawing/2014/main" id="{7B9EE937-3395-CCD5-CBE8-A0DE1CD7562F}"/>
                  </a:ext>
                </a:extLst>
              </p:cNvPr>
              <p:cNvSpPr/>
              <p:nvPr/>
            </p:nvSpPr>
            <p:spPr>
              <a:xfrm>
                <a:off x="961697" y="3058509"/>
                <a:ext cx="220717" cy="914400"/>
              </a:xfrm>
              <a:prstGeom prst="can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solidFill>
                  <a:schemeClr val="accent1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Can 27">
                <a:extLst>
                  <a:ext uri="{FF2B5EF4-FFF2-40B4-BE49-F238E27FC236}">
                    <a16:creationId xmlns:a16="http://schemas.microsoft.com/office/drawing/2014/main" id="{A817F64F-D178-8461-80B7-E60E0BACFEC8}"/>
                  </a:ext>
                </a:extLst>
              </p:cNvPr>
              <p:cNvSpPr/>
              <p:nvPr/>
            </p:nvSpPr>
            <p:spPr>
              <a:xfrm>
                <a:off x="987970" y="3305505"/>
                <a:ext cx="162910" cy="914400"/>
              </a:xfrm>
              <a:prstGeom prst="can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solidFill>
                  <a:schemeClr val="accent1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Can 28">
                <a:extLst>
                  <a:ext uri="{FF2B5EF4-FFF2-40B4-BE49-F238E27FC236}">
                    <a16:creationId xmlns:a16="http://schemas.microsoft.com/office/drawing/2014/main" id="{909467A8-28FC-928A-2BF2-F4C162963765}"/>
                  </a:ext>
                </a:extLst>
              </p:cNvPr>
              <p:cNvSpPr/>
              <p:nvPr/>
            </p:nvSpPr>
            <p:spPr>
              <a:xfrm>
                <a:off x="1030009" y="4198907"/>
                <a:ext cx="89343" cy="1697396"/>
              </a:xfrm>
              <a:prstGeom prst="can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solidFill>
                  <a:schemeClr val="accent1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23" name="Picture 2" descr="C:\Users\jburk\AppData\Local\Microsoft\Windows\Temporary Internet Files\Content.IE5\L2WUARP6\i5DCk[1].jpg">
              <a:extLst>
                <a:ext uri="{FF2B5EF4-FFF2-40B4-BE49-F238E27FC236}">
                  <a16:creationId xmlns:a16="http://schemas.microsoft.com/office/drawing/2014/main" id="{CB59A887-A358-08B4-5C9E-D7C9842E066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-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706431">
              <a:off x="-253703" y="3373821"/>
              <a:ext cx="2665828" cy="2579731"/>
            </a:xfrm>
            <a:prstGeom prst="rect">
              <a:avLst/>
            </a:prstGeom>
            <a:noFill/>
          </p:spPr>
        </p:pic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1E1FD8B7-8ABF-BCD7-8DDF-5BC8E8D07CA4}"/>
              </a:ext>
            </a:extLst>
          </p:cNvPr>
          <p:cNvGrpSpPr/>
          <p:nvPr/>
        </p:nvGrpSpPr>
        <p:grpSpPr>
          <a:xfrm>
            <a:off x="5943341" y="896743"/>
            <a:ext cx="2579731" cy="2938092"/>
            <a:chOff x="-210655" y="3058509"/>
            <a:chExt cx="2579731" cy="2938092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28F120E4-44D4-2D17-7811-EFE9D2BC8D0E}"/>
                </a:ext>
              </a:extLst>
            </p:cNvPr>
            <p:cNvGrpSpPr/>
            <p:nvPr/>
          </p:nvGrpSpPr>
          <p:grpSpPr>
            <a:xfrm>
              <a:off x="961697" y="3058509"/>
              <a:ext cx="220717" cy="2837794"/>
              <a:chOff x="961697" y="3058509"/>
              <a:chExt cx="220717" cy="2837794"/>
            </a:xfrm>
          </p:grpSpPr>
          <p:sp>
            <p:nvSpPr>
              <p:cNvPr id="43" name="Can 42">
                <a:extLst>
                  <a:ext uri="{FF2B5EF4-FFF2-40B4-BE49-F238E27FC236}">
                    <a16:creationId xmlns:a16="http://schemas.microsoft.com/office/drawing/2014/main" id="{2AD6F92A-2109-12AF-15EA-92F7567F397F}"/>
                  </a:ext>
                </a:extLst>
              </p:cNvPr>
              <p:cNvSpPr/>
              <p:nvPr/>
            </p:nvSpPr>
            <p:spPr>
              <a:xfrm>
                <a:off x="961697" y="3058509"/>
                <a:ext cx="220717" cy="914400"/>
              </a:xfrm>
              <a:prstGeom prst="can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solidFill>
                  <a:schemeClr val="accent1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Can 43">
                <a:extLst>
                  <a:ext uri="{FF2B5EF4-FFF2-40B4-BE49-F238E27FC236}">
                    <a16:creationId xmlns:a16="http://schemas.microsoft.com/office/drawing/2014/main" id="{F24B8C04-925B-1AFA-54D6-AD871D9211DC}"/>
                  </a:ext>
                </a:extLst>
              </p:cNvPr>
              <p:cNvSpPr/>
              <p:nvPr/>
            </p:nvSpPr>
            <p:spPr>
              <a:xfrm>
                <a:off x="987970" y="3305505"/>
                <a:ext cx="162910" cy="914400"/>
              </a:xfrm>
              <a:prstGeom prst="can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solidFill>
                  <a:schemeClr val="accent1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Can 44">
                <a:extLst>
                  <a:ext uri="{FF2B5EF4-FFF2-40B4-BE49-F238E27FC236}">
                    <a16:creationId xmlns:a16="http://schemas.microsoft.com/office/drawing/2014/main" id="{32E07EFD-1C02-AE8F-9960-50D2FAA67783}"/>
                  </a:ext>
                </a:extLst>
              </p:cNvPr>
              <p:cNvSpPr/>
              <p:nvPr/>
            </p:nvSpPr>
            <p:spPr>
              <a:xfrm>
                <a:off x="1030009" y="4198907"/>
                <a:ext cx="89343" cy="1697396"/>
              </a:xfrm>
              <a:prstGeom prst="can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solidFill>
                  <a:schemeClr val="accent1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42" name="Picture 2" descr="C:\Users\jburk\AppData\Local\Microsoft\Windows\Temporary Internet Files\Content.IE5\L2WUARP6\i5DCk[1].jpg">
              <a:extLst>
                <a:ext uri="{FF2B5EF4-FFF2-40B4-BE49-F238E27FC236}">
                  <a16:creationId xmlns:a16="http://schemas.microsoft.com/office/drawing/2014/main" id="{458C1754-21F1-A300-74F6-690AF321BD1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-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706431">
              <a:off x="-253703" y="3373821"/>
              <a:ext cx="2665828" cy="2579731"/>
            </a:xfrm>
            <a:prstGeom prst="rect">
              <a:avLst/>
            </a:prstGeom>
            <a:noFill/>
          </p:spPr>
        </p:pic>
      </p:grpSp>
      <p:sp>
        <p:nvSpPr>
          <p:cNvPr id="38" name="Can 37">
            <a:extLst>
              <a:ext uri="{FF2B5EF4-FFF2-40B4-BE49-F238E27FC236}">
                <a16:creationId xmlns:a16="http://schemas.microsoft.com/office/drawing/2014/main" id="{F83C4775-97F8-B2D7-D4C6-0A0DA0B7DFBF}"/>
              </a:ext>
            </a:extLst>
          </p:cNvPr>
          <p:cNvSpPr/>
          <p:nvPr/>
        </p:nvSpPr>
        <p:spPr>
          <a:xfrm>
            <a:off x="4374351" y="5397743"/>
            <a:ext cx="441435" cy="940666"/>
          </a:xfrm>
          <a:prstGeom prst="can">
            <a:avLst>
              <a:gd name="adj" fmla="val 35714"/>
            </a:avLst>
          </a:prstGeom>
          <a:solidFill>
            <a:srgbClr val="4472C4">
              <a:alpha val="23922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B84391C4-C285-C001-C00F-26E9D6B5B170}"/>
              </a:ext>
            </a:extLst>
          </p:cNvPr>
          <p:cNvSpPr txBox="1"/>
          <p:nvPr/>
        </p:nvSpPr>
        <p:spPr>
          <a:xfrm>
            <a:off x="998244" y="811609"/>
            <a:ext cx="1019551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Add 5 </a:t>
            </a:r>
            <a:r>
              <a:rPr lang="en-US" sz="3200" dirty="0">
                <a:latin typeface="Symbol" pitchFamily="2" charset="2"/>
              </a:rPr>
              <a:t>m</a:t>
            </a:r>
            <a:r>
              <a:rPr lang="en-US" sz="3200" dirty="0"/>
              <a:t>l of DNA to each sample tube. </a:t>
            </a:r>
          </a:p>
          <a:p>
            <a:r>
              <a:rPr lang="en-US" sz="3200" dirty="0"/>
              <a:t>Mix contents of each tube by pipetting up and down 10 times.</a:t>
            </a:r>
          </a:p>
          <a:p>
            <a:r>
              <a:rPr lang="en-US" sz="3200" dirty="0"/>
              <a:t>Incubate at 37</a:t>
            </a:r>
            <a:r>
              <a:rPr lang="en-US" sz="3200" baseline="30000" dirty="0"/>
              <a:t>0</a:t>
            </a:r>
            <a:r>
              <a:rPr lang="en-US" sz="3200" dirty="0"/>
              <a:t>C for 15 minutes to allow complexes to find and cut matching DNA sequences</a:t>
            </a:r>
          </a:p>
          <a:p>
            <a:endParaRPr lang="en-US" sz="3200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2671899-5026-9FA9-840B-B658ED624425}"/>
              </a:ext>
            </a:extLst>
          </p:cNvPr>
          <p:cNvGrpSpPr/>
          <p:nvPr/>
        </p:nvGrpSpPr>
        <p:grpSpPr>
          <a:xfrm>
            <a:off x="10334847" y="3738998"/>
            <a:ext cx="652309" cy="2462636"/>
            <a:chOff x="10334847" y="3738998"/>
            <a:chExt cx="652309" cy="2462636"/>
          </a:xfrm>
        </p:grpSpPr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8FA03A45-E0D8-2DD5-50E8-23FA5C5E679C}"/>
                </a:ext>
              </a:extLst>
            </p:cNvPr>
            <p:cNvSpPr/>
            <p:nvPr/>
          </p:nvSpPr>
          <p:spPr>
            <a:xfrm>
              <a:off x="10522778" y="3738998"/>
              <a:ext cx="276446" cy="1389444"/>
            </a:xfrm>
            <a:prstGeom prst="roundRect">
              <a:avLst/>
            </a:prstGeom>
            <a:gradFill flip="none" rotWithShape="1">
              <a:gsLst>
                <a:gs pos="0">
                  <a:schemeClr val="bg1">
                    <a:shade val="30000"/>
                    <a:satMod val="115000"/>
                  </a:schemeClr>
                </a:gs>
                <a:gs pos="50000">
                  <a:schemeClr val="bg1">
                    <a:shade val="67500"/>
                    <a:satMod val="115000"/>
                  </a:schemeClr>
                </a:gs>
                <a:gs pos="100000">
                  <a:schemeClr val="bg1">
                    <a:shade val="100000"/>
                    <a:satMod val="115000"/>
                  </a:schemeClr>
                </a:gs>
              </a:gsLst>
              <a:lin ang="108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ounded Rectangle 3">
              <a:extLst>
                <a:ext uri="{FF2B5EF4-FFF2-40B4-BE49-F238E27FC236}">
                  <a16:creationId xmlns:a16="http://schemas.microsoft.com/office/drawing/2014/main" id="{863048B8-3435-5B8D-DFA3-386606E008D9}"/>
                </a:ext>
              </a:extLst>
            </p:cNvPr>
            <p:cNvSpPr/>
            <p:nvPr/>
          </p:nvSpPr>
          <p:spPr>
            <a:xfrm>
              <a:off x="10522778" y="4394668"/>
              <a:ext cx="276446" cy="1389444"/>
            </a:xfrm>
            <a:prstGeom prst="roundRect">
              <a:avLst/>
            </a:prstGeom>
            <a:gradFill flip="none" rotWithShape="1">
              <a:gsLst>
                <a:gs pos="0">
                  <a:srgbClr val="FF0000">
                    <a:shade val="30000"/>
                    <a:satMod val="115000"/>
                  </a:srgbClr>
                </a:gs>
                <a:gs pos="50000">
                  <a:srgbClr val="FF0000">
                    <a:shade val="67500"/>
                    <a:satMod val="115000"/>
                  </a:srgbClr>
                </a:gs>
                <a:gs pos="100000">
                  <a:srgbClr val="FF0000">
                    <a:shade val="100000"/>
                    <a:satMod val="115000"/>
                  </a:srgbClr>
                </a:gs>
              </a:gsLst>
              <a:lin ang="108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AC745BFB-37E0-4E4A-3886-D8972131CFD4}"/>
                </a:ext>
              </a:extLst>
            </p:cNvPr>
            <p:cNvSpPr/>
            <p:nvPr/>
          </p:nvSpPr>
          <p:spPr>
            <a:xfrm>
              <a:off x="10334847" y="5549325"/>
              <a:ext cx="652309" cy="652309"/>
            </a:xfrm>
            <a:prstGeom prst="ellipse">
              <a:avLst/>
            </a:prstGeom>
            <a:gradFill flip="none" rotWithShape="1">
              <a:gsLst>
                <a:gs pos="0">
                  <a:srgbClr val="FF0000">
                    <a:shade val="30000"/>
                    <a:satMod val="115000"/>
                  </a:srgbClr>
                </a:gs>
                <a:gs pos="50000">
                  <a:srgbClr val="FF0000">
                    <a:shade val="67500"/>
                    <a:satMod val="115000"/>
                  </a:srgbClr>
                </a:gs>
                <a:gs pos="100000">
                  <a:srgbClr val="FF0000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776629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0.21968 C 0.01692 -0.3537 0.03385 -0.48773 0.0582 -0.52894 C 0.08255 -0.56968 0.12708 -0.51389 0.14609 -0.4662 C 0.1651 -0.41829 0.16849 -0.32986 0.172 -0.24144 " pathEditMode="relative" rAng="0" ptsTypes="AAAA">
                                      <p:cBhvr>
                                        <p:cTn id="1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94" y="-16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38 0.02199 C 0.00417 -0.1 0.01472 -0.22152 0.03008 -0.25902 C 0.04545 -0.29606 0.07331 -0.24537 0.08529 -0.20208 C 0.09727 -0.15879 0.09935 -0.07824 0.1017 0.00209 " pathEditMode="relative" rAng="0" ptsTypes="AAAA">
                                      <p:cBhvr>
                                        <p:cTn id="3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04" y="-146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500"/>
                            </p:stCondLst>
                            <p:childTnLst>
                              <p:par>
                                <p:cTn id="3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0"/>
                            </p:stCondLst>
                            <p:childTnLst>
                              <p:par>
                                <p:cTn id="4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38 0.02199 C 0.00417 -0.1 0.01472 -0.22153 0.03008 -0.25903 C 0.04545 -0.29606 0.07331 -0.24537 0.08529 -0.20208 C 0.09727 -0.15879 0.09935 -0.07824 0.1017 0.00208 " pathEditMode="relative" rAng="0" ptsTypes="AAAA">
                                      <p:cBhvr>
                                        <p:cTn id="4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04" y="-146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000"/>
                            </p:stCondLst>
                            <p:childTnLst>
                              <p:par>
                                <p:cTn id="5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500"/>
                            </p:stCondLst>
                            <p:childTnLst>
                              <p:par>
                                <p:cTn id="5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38 0.02199 C 0.00417 -0.1 0.01471 -0.22153 0.03008 -0.25903 C 0.04544 -0.29607 0.07331 -0.24537 0.08529 -0.20209 C 0.09726 -0.1588 0.09935 -0.07824 0.10169 0.00208 " pathEditMode="relative" rAng="0" ptsTypes="AAAA">
                                      <p:cBhvr>
                                        <p:cTn id="57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04" y="-146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9500"/>
                            </p:stCondLst>
                            <p:childTnLst>
                              <p:par>
                                <p:cTn id="5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39" grpId="0" animBg="1"/>
      <p:bldP spid="35" grpId="0" animBg="1"/>
      <p:bldP spid="6" grpId="0" animBg="1"/>
      <p:bldP spid="47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Rectangle 71"/>
          <p:cNvSpPr/>
          <p:nvPr/>
        </p:nvSpPr>
        <p:spPr>
          <a:xfrm>
            <a:off x="0" y="5372100"/>
            <a:ext cx="12192000" cy="14859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an 1">
            <a:extLst>
              <a:ext uri="{FF2B5EF4-FFF2-40B4-BE49-F238E27FC236}">
                <a16:creationId xmlns:a16="http://schemas.microsoft.com/office/drawing/2014/main" id="{BED311BE-B94B-87FE-F8D3-98A1B73F622D}"/>
              </a:ext>
            </a:extLst>
          </p:cNvPr>
          <p:cNvSpPr/>
          <p:nvPr/>
        </p:nvSpPr>
        <p:spPr>
          <a:xfrm>
            <a:off x="5710503" y="5128442"/>
            <a:ext cx="441435" cy="1248952"/>
          </a:xfrm>
          <a:prstGeom prst="can">
            <a:avLst>
              <a:gd name="adj" fmla="val 35714"/>
            </a:avLst>
          </a:prstGeom>
          <a:solidFill>
            <a:srgbClr val="4472C4">
              <a:alpha val="23922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an 7">
            <a:extLst>
              <a:ext uri="{FF2B5EF4-FFF2-40B4-BE49-F238E27FC236}">
                <a16:creationId xmlns:a16="http://schemas.microsoft.com/office/drawing/2014/main" id="{74CEC428-1B10-1784-00CA-9998EA4F0801}"/>
              </a:ext>
            </a:extLst>
          </p:cNvPr>
          <p:cNvSpPr/>
          <p:nvPr/>
        </p:nvSpPr>
        <p:spPr>
          <a:xfrm>
            <a:off x="7054896" y="5133881"/>
            <a:ext cx="441435" cy="1248952"/>
          </a:xfrm>
          <a:prstGeom prst="can">
            <a:avLst>
              <a:gd name="adj" fmla="val 35714"/>
            </a:avLst>
          </a:prstGeom>
          <a:solidFill>
            <a:srgbClr val="4472C4">
              <a:alpha val="23922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Can 29">
            <a:extLst>
              <a:ext uri="{FF2B5EF4-FFF2-40B4-BE49-F238E27FC236}">
                <a16:creationId xmlns:a16="http://schemas.microsoft.com/office/drawing/2014/main" id="{3BCE4565-84CD-FE74-5AFA-C47697234203}"/>
              </a:ext>
            </a:extLst>
          </p:cNvPr>
          <p:cNvSpPr/>
          <p:nvPr/>
        </p:nvSpPr>
        <p:spPr>
          <a:xfrm>
            <a:off x="8382960" y="5155649"/>
            <a:ext cx="441435" cy="1248952"/>
          </a:xfrm>
          <a:prstGeom prst="can">
            <a:avLst>
              <a:gd name="adj" fmla="val 35714"/>
            </a:avLst>
          </a:prstGeom>
          <a:solidFill>
            <a:srgbClr val="4472C4">
              <a:alpha val="23922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Can 45">
            <a:extLst>
              <a:ext uri="{FF2B5EF4-FFF2-40B4-BE49-F238E27FC236}">
                <a16:creationId xmlns:a16="http://schemas.microsoft.com/office/drawing/2014/main" id="{F99D4047-60E2-9F26-A876-DAE46D1CC3E5}"/>
              </a:ext>
            </a:extLst>
          </p:cNvPr>
          <p:cNvSpPr/>
          <p:nvPr/>
        </p:nvSpPr>
        <p:spPr>
          <a:xfrm>
            <a:off x="8377515" y="4914120"/>
            <a:ext cx="441435" cy="1633189"/>
          </a:xfrm>
          <a:prstGeom prst="can">
            <a:avLst>
              <a:gd name="adj" fmla="val 35714"/>
            </a:avLst>
          </a:prstGeom>
          <a:solidFill>
            <a:srgbClr val="4472C4">
              <a:alpha val="23922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Can 38">
            <a:extLst>
              <a:ext uri="{FF2B5EF4-FFF2-40B4-BE49-F238E27FC236}">
                <a16:creationId xmlns:a16="http://schemas.microsoft.com/office/drawing/2014/main" id="{83EA991F-E766-48B5-E53B-D469FF71E334}"/>
              </a:ext>
            </a:extLst>
          </p:cNvPr>
          <p:cNvSpPr/>
          <p:nvPr/>
        </p:nvSpPr>
        <p:spPr>
          <a:xfrm>
            <a:off x="7049454" y="4892352"/>
            <a:ext cx="441435" cy="1633189"/>
          </a:xfrm>
          <a:prstGeom prst="can">
            <a:avLst>
              <a:gd name="adj" fmla="val 35714"/>
            </a:avLst>
          </a:prstGeom>
          <a:solidFill>
            <a:srgbClr val="4472C4">
              <a:alpha val="23922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Can 34">
            <a:extLst>
              <a:ext uri="{FF2B5EF4-FFF2-40B4-BE49-F238E27FC236}">
                <a16:creationId xmlns:a16="http://schemas.microsoft.com/office/drawing/2014/main" id="{89A21BCD-E2BD-C33C-5E3B-1CDEE71ED0C8}"/>
              </a:ext>
            </a:extLst>
          </p:cNvPr>
          <p:cNvSpPr/>
          <p:nvPr/>
        </p:nvSpPr>
        <p:spPr>
          <a:xfrm>
            <a:off x="5705061" y="4882350"/>
            <a:ext cx="441435" cy="1633189"/>
          </a:xfrm>
          <a:prstGeom prst="can">
            <a:avLst>
              <a:gd name="adj" fmla="val 35714"/>
            </a:avLst>
          </a:prstGeom>
          <a:solidFill>
            <a:srgbClr val="4472C4">
              <a:alpha val="23922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an 5"/>
          <p:cNvSpPr/>
          <p:nvPr/>
        </p:nvSpPr>
        <p:spPr>
          <a:xfrm>
            <a:off x="4377000" y="4843342"/>
            <a:ext cx="441435" cy="1554569"/>
          </a:xfrm>
          <a:prstGeom prst="can">
            <a:avLst>
              <a:gd name="adj" fmla="val 35714"/>
            </a:avLst>
          </a:prstGeom>
          <a:solidFill>
            <a:srgbClr val="4472C4">
              <a:alpha val="23922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BFBFBF"/>
              </a:clrFrom>
              <a:clrTo>
                <a:srgbClr val="BFBFB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6458" y="3144167"/>
            <a:ext cx="809625" cy="3381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8" name="Group 17"/>
          <p:cNvGrpSpPr/>
          <p:nvPr/>
        </p:nvGrpSpPr>
        <p:grpSpPr>
          <a:xfrm>
            <a:off x="1128288" y="2741817"/>
            <a:ext cx="2579731" cy="2938092"/>
            <a:chOff x="-210655" y="3058509"/>
            <a:chExt cx="2579731" cy="2938092"/>
          </a:xfrm>
        </p:grpSpPr>
        <p:grpSp>
          <p:nvGrpSpPr>
            <p:cNvPr id="17" name="Group 16"/>
            <p:cNvGrpSpPr/>
            <p:nvPr/>
          </p:nvGrpSpPr>
          <p:grpSpPr>
            <a:xfrm>
              <a:off x="961697" y="3058509"/>
              <a:ext cx="220717" cy="2837794"/>
              <a:chOff x="961697" y="3058509"/>
              <a:chExt cx="220717" cy="2837794"/>
            </a:xfrm>
          </p:grpSpPr>
          <p:sp>
            <p:nvSpPr>
              <p:cNvPr id="14" name="Can 13"/>
              <p:cNvSpPr/>
              <p:nvPr/>
            </p:nvSpPr>
            <p:spPr>
              <a:xfrm>
                <a:off x="961697" y="3058509"/>
                <a:ext cx="220717" cy="914400"/>
              </a:xfrm>
              <a:prstGeom prst="can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solidFill>
                  <a:schemeClr val="accent1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Can 14"/>
              <p:cNvSpPr/>
              <p:nvPr/>
            </p:nvSpPr>
            <p:spPr>
              <a:xfrm>
                <a:off x="987970" y="3305505"/>
                <a:ext cx="162910" cy="914400"/>
              </a:xfrm>
              <a:prstGeom prst="can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solidFill>
                  <a:schemeClr val="accent1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Can 15"/>
              <p:cNvSpPr/>
              <p:nvPr/>
            </p:nvSpPr>
            <p:spPr>
              <a:xfrm>
                <a:off x="1030009" y="4198907"/>
                <a:ext cx="89343" cy="1697396"/>
              </a:xfrm>
              <a:prstGeom prst="can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solidFill>
                  <a:schemeClr val="accent1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1026" name="Picture 2" descr="C:\Users\jburk\AppData\Local\Microsoft\Windows\Temporary Internet Files\Content.IE5\L2WUARP6\i5DCk[1].jpg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-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706431">
              <a:off x="-253703" y="3373821"/>
              <a:ext cx="2665828" cy="2579731"/>
            </a:xfrm>
            <a:prstGeom prst="rect">
              <a:avLst/>
            </a:prstGeom>
            <a:noFill/>
          </p:spPr>
        </p:pic>
      </p:grpSp>
      <p:pic>
        <p:nvPicPr>
          <p:cNvPr id="21" name="Picture 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BFBFBF"/>
              </a:clrFrom>
              <a:clrTo>
                <a:srgbClr val="BFBFB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1308" y="3154673"/>
            <a:ext cx="809625" cy="3381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BFBFBF"/>
              </a:clrFrom>
              <a:clrTo>
                <a:srgbClr val="BFBFB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6158" y="3165179"/>
            <a:ext cx="809625" cy="3381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BFBFBF"/>
              </a:clrFrom>
              <a:clrTo>
                <a:srgbClr val="BFBFB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1008" y="3175685"/>
            <a:ext cx="809625" cy="3381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 descr="C:\Users\jburk\AppData\Local\Microsoft\Windows\Temporary Internet Files\Content.IE5\DMK31S6A\Becherglas.svg[1]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8899" y="3988114"/>
            <a:ext cx="705702" cy="2585545"/>
          </a:xfrm>
          <a:prstGeom prst="rect">
            <a:avLst/>
          </a:prstGeom>
          <a:noFill/>
        </p:spPr>
      </p:pic>
      <p:sp>
        <p:nvSpPr>
          <p:cNvPr id="36" name="Can 35"/>
          <p:cNvSpPr/>
          <p:nvPr/>
        </p:nvSpPr>
        <p:spPr>
          <a:xfrm>
            <a:off x="2208883" y="4831588"/>
            <a:ext cx="448915" cy="1530987"/>
          </a:xfrm>
          <a:prstGeom prst="can">
            <a:avLst>
              <a:gd name="adj" fmla="val 27651"/>
            </a:avLst>
          </a:prstGeom>
          <a:solidFill>
            <a:srgbClr val="4472C4">
              <a:alpha val="27843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/>
          <p:cNvSpPr txBox="1"/>
          <p:nvPr/>
        </p:nvSpPr>
        <p:spPr>
          <a:xfrm rot="16200000">
            <a:off x="1728481" y="5536688"/>
            <a:ext cx="1403100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/>
              <a:t>Proteinase K</a:t>
            </a:r>
          </a:p>
        </p:txBody>
      </p:sp>
      <p:grpSp>
        <p:nvGrpSpPr>
          <p:cNvPr id="52" name="Group 51"/>
          <p:cNvGrpSpPr/>
          <p:nvPr/>
        </p:nvGrpSpPr>
        <p:grpSpPr>
          <a:xfrm>
            <a:off x="3314440" y="939292"/>
            <a:ext cx="2579731" cy="2938092"/>
            <a:chOff x="-210655" y="3058509"/>
            <a:chExt cx="2579731" cy="2938092"/>
          </a:xfrm>
        </p:grpSpPr>
        <p:grpSp>
          <p:nvGrpSpPr>
            <p:cNvPr id="53" name="Group 52"/>
            <p:cNvGrpSpPr/>
            <p:nvPr/>
          </p:nvGrpSpPr>
          <p:grpSpPr>
            <a:xfrm>
              <a:off x="961697" y="3058509"/>
              <a:ext cx="220717" cy="2837794"/>
              <a:chOff x="961697" y="3058509"/>
              <a:chExt cx="220717" cy="2837794"/>
            </a:xfrm>
          </p:grpSpPr>
          <p:sp>
            <p:nvSpPr>
              <p:cNvPr id="55" name="Can 54"/>
              <p:cNvSpPr/>
              <p:nvPr/>
            </p:nvSpPr>
            <p:spPr>
              <a:xfrm>
                <a:off x="961697" y="3058509"/>
                <a:ext cx="220717" cy="914400"/>
              </a:xfrm>
              <a:prstGeom prst="can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solidFill>
                  <a:schemeClr val="accent1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" name="Can 55"/>
              <p:cNvSpPr/>
              <p:nvPr/>
            </p:nvSpPr>
            <p:spPr>
              <a:xfrm>
                <a:off x="987970" y="3305505"/>
                <a:ext cx="162910" cy="914400"/>
              </a:xfrm>
              <a:prstGeom prst="can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solidFill>
                  <a:schemeClr val="accent1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" name="Can 56"/>
              <p:cNvSpPr/>
              <p:nvPr/>
            </p:nvSpPr>
            <p:spPr>
              <a:xfrm>
                <a:off x="1030009" y="4198907"/>
                <a:ext cx="89343" cy="1697396"/>
              </a:xfrm>
              <a:prstGeom prst="can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solidFill>
                  <a:schemeClr val="accent1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54" name="Picture 2" descr="C:\Users\jburk\AppData\Local\Microsoft\Windows\Temporary Internet Files\Content.IE5\L2WUARP6\i5DCk[1].jpg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-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706431">
              <a:off x="-253703" y="3373821"/>
              <a:ext cx="2665828" cy="2579731"/>
            </a:xfrm>
            <a:prstGeom prst="rect">
              <a:avLst/>
            </a:prstGeom>
            <a:noFill/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E75DE25C-3FDB-6131-D8E2-7C2EB3FFCDE1}"/>
              </a:ext>
            </a:extLst>
          </p:cNvPr>
          <p:cNvSpPr txBox="1"/>
          <p:nvPr/>
        </p:nvSpPr>
        <p:spPr>
          <a:xfrm>
            <a:off x="4425043" y="4905717"/>
            <a:ext cx="3898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Freestyle Script" panose="020F0502020204030204" pitchFamily="34" charset="0"/>
                <a:cs typeface="Freestyle Script" panose="020F0502020204030204" pitchFamily="34" charset="0"/>
              </a:rPr>
              <a:t>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1189F9D-F566-F52F-22D3-279E3D378BF2}"/>
              </a:ext>
            </a:extLst>
          </p:cNvPr>
          <p:cNvSpPr txBox="1"/>
          <p:nvPr/>
        </p:nvSpPr>
        <p:spPr>
          <a:xfrm>
            <a:off x="5739493" y="4905717"/>
            <a:ext cx="3914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Freestyle Script" panose="020F0502020204030204" pitchFamily="34" charset="0"/>
                <a:cs typeface="Freestyle Script" panose="020F0502020204030204" pitchFamily="34" charset="0"/>
              </a:rPr>
              <a:t>B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D42C4C5-65F3-9F5A-94CA-945AB1ACD604}"/>
              </a:ext>
            </a:extLst>
          </p:cNvPr>
          <p:cNvSpPr txBox="1"/>
          <p:nvPr/>
        </p:nvSpPr>
        <p:spPr>
          <a:xfrm>
            <a:off x="7072993" y="4905717"/>
            <a:ext cx="3786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Freestyle Script" panose="020F0502020204030204" pitchFamily="34" charset="0"/>
                <a:cs typeface="Freestyle Script" panose="020F0502020204030204" pitchFamily="34" charset="0"/>
              </a:rPr>
              <a:t>C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8AC46CF-E259-38E6-098C-B9794556C038}"/>
              </a:ext>
            </a:extLst>
          </p:cNvPr>
          <p:cNvSpPr txBox="1"/>
          <p:nvPr/>
        </p:nvSpPr>
        <p:spPr>
          <a:xfrm>
            <a:off x="8406493" y="4905717"/>
            <a:ext cx="3978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Freestyle Script" panose="020F0502020204030204" pitchFamily="34" charset="0"/>
                <a:cs typeface="Freestyle Script" panose="020F0502020204030204" pitchFamily="34" charset="0"/>
              </a:rPr>
              <a:t>D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660EB430-EEEF-F7C5-FABC-5A975FC6B765}"/>
              </a:ext>
            </a:extLst>
          </p:cNvPr>
          <p:cNvGrpSpPr/>
          <p:nvPr/>
        </p:nvGrpSpPr>
        <p:grpSpPr>
          <a:xfrm>
            <a:off x="3303548" y="934851"/>
            <a:ext cx="2579731" cy="2938092"/>
            <a:chOff x="-210655" y="3058509"/>
            <a:chExt cx="2579731" cy="2938092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727F9A99-2C10-1736-AB14-3956C1CAA50D}"/>
                </a:ext>
              </a:extLst>
            </p:cNvPr>
            <p:cNvGrpSpPr/>
            <p:nvPr/>
          </p:nvGrpSpPr>
          <p:grpSpPr>
            <a:xfrm>
              <a:off x="961697" y="3058509"/>
              <a:ext cx="220717" cy="2837794"/>
              <a:chOff x="961697" y="3058509"/>
              <a:chExt cx="220717" cy="2837794"/>
            </a:xfrm>
          </p:grpSpPr>
          <p:sp>
            <p:nvSpPr>
              <p:cNvPr id="32" name="Can 31">
                <a:extLst>
                  <a:ext uri="{FF2B5EF4-FFF2-40B4-BE49-F238E27FC236}">
                    <a16:creationId xmlns:a16="http://schemas.microsoft.com/office/drawing/2014/main" id="{6B1EE16E-1CB5-667E-64C2-460AB7D7801B}"/>
                  </a:ext>
                </a:extLst>
              </p:cNvPr>
              <p:cNvSpPr/>
              <p:nvPr/>
            </p:nvSpPr>
            <p:spPr>
              <a:xfrm>
                <a:off x="961697" y="3058509"/>
                <a:ext cx="220717" cy="914400"/>
              </a:xfrm>
              <a:prstGeom prst="can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solidFill>
                  <a:schemeClr val="accent1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Can 32">
                <a:extLst>
                  <a:ext uri="{FF2B5EF4-FFF2-40B4-BE49-F238E27FC236}">
                    <a16:creationId xmlns:a16="http://schemas.microsoft.com/office/drawing/2014/main" id="{2A27121E-C609-6806-BC1E-CF88F83EB1F0}"/>
                  </a:ext>
                </a:extLst>
              </p:cNvPr>
              <p:cNvSpPr/>
              <p:nvPr/>
            </p:nvSpPr>
            <p:spPr>
              <a:xfrm>
                <a:off x="987970" y="3305505"/>
                <a:ext cx="162910" cy="914400"/>
              </a:xfrm>
              <a:prstGeom prst="can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solidFill>
                  <a:schemeClr val="accent1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Can 33">
                <a:extLst>
                  <a:ext uri="{FF2B5EF4-FFF2-40B4-BE49-F238E27FC236}">
                    <a16:creationId xmlns:a16="http://schemas.microsoft.com/office/drawing/2014/main" id="{1A95919B-C488-9A59-A109-46D8AEFDA53D}"/>
                  </a:ext>
                </a:extLst>
              </p:cNvPr>
              <p:cNvSpPr/>
              <p:nvPr/>
            </p:nvSpPr>
            <p:spPr>
              <a:xfrm>
                <a:off x="1030009" y="4198907"/>
                <a:ext cx="89343" cy="1697396"/>
              </a:xfrm>
              <a:prstGeom prst="can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solidFill>
                  <a:schemeClr val="accent1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31" name="Picture 2" descr="C:\Users\jburk\AppData\Local\Microsoft\Windows\Temporary Internet Files\Content.IE5\L2WUARP6\i5DCk[1].jpg">
              <a:extLst>
                <a:ext uri="{FF2B5EF4-FFF2-40B4-BE49-F238E27FC236}">
                  <a16:creationId xmlns:a16="http://schemas.microsoft.com/office/drawing/2014/main" id="{DFEA90AD-016D-1E40-3311-A7CBBDCA104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-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706431">
              <a:off x="-253703" y="3373821"/>
              <a:ext cx="2665828" cy="2579731"/>
            </a:xfrm>
            <a:prstGeom prst="rect">
              <a:avLst/>
            </a:prstGeom>
            <a:noFill/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E4A777F-73E8-E13B-1A00-209538B3E72F}"/>
              </a:ext>
            </a:extLst>
          </p:cNvPr>
          <p:cNvGrpSpPr/>
          <p:nvPr/>
        </p:nvGrpSpPr>
        <p:grpSpPr>
          <a:xfrm>
            <a:off x="4615286" y="891303"/>
            <a:ext cx="2579731" cy="2938092"/>
            <a:chOff x="-210655" y="3058509"/>
            <a:chExt cx="2579731" cy="2938092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0083D2E2-B262-90C0-98F4-F7ED66E72FC4}"/>
                </a:ext>
              </a:extLst>
            </p:cNvPr>
            <p:cNvGrpSpPr/>
            <p:nvPr/>
          </p:nvGrpSpPr>
          <p:grpSpPr>
            <a:xfrm>
              <a:off x="961697" y="3058509"/>
              <a:ext cx="220717" cy="2837794"/>
              <a:chOff x="961697" y="3058509"/>
              <a:chExt cx="220717" cy="2837794"/>
            </a:xfrm>
          </p:grpSpPr>
          <p:sp>
            <p:nvSpPr>
              <p:cNvPr id="25" name="Can 24">
                <a:extLst>
                  <a:ext uri="{FF2B5EF4-FFF2-40B4-BE49-F238E27FC236}">
                    <a16:creationId xmlns:a16="http://schemas.microsoft.com/office/drawing/2014/main" id="{7B9EE937-3395-CCD5-CBE8-A0DE1CD7562F}"/>
                  </a:ext>
                </a:extLst>
              </p:cNvPr>
              <p:cNvSpPr/>
              <p:nvPr/>
            </p:nvSpPr>
            <p:spPr>
              <a:xfrm>
                <a:off x="961697" y="3058509"/>
                <a:ext cx="220717" cy="914400"/>
              </a:xfrm>
              <a:prstGeom prst="can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solidFill>
                  <a:schemeClr val="accent1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Can 27">
                <a:extLst>
                  <a:ext uri="{FF2B5EF4-FFF2-40B4-BE49-F238E27FC236}">
                    <a16:creationId xmlns:a16="http://schemas.microsoft.com/office/drawing/2014/main" id="{A817F64F-D178-8461-80B7-E60E0BACFEC8}"/>
                  </a:ext>
                </a:extLst>
              </p:cNvPr>
              <p:cNvSpPr/>
              <p:nvPr/>
            </p:nvSpPr>
            <p:spPr>
              <a:xfrm>
                <a:off x="987970" y="3305505"/>
                <a:ext cx="162910" cy="914400"/>
              </a:xfrm>
              <a:prstGeom prst="can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solidFill>
                  <a:schemeClr val="accent1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Can 28">
                <a:extLst>
                  <a:ext uri="{FF2B5EF4-FFF2-40B4-BE49-F238E27FC236}">
                    <a16:creationId xmlns:a16="http://schemas.microsoft.com/office/drawing/2014/main" id="{909467A8-28FC-928A-2BF2-F4C162963765}"/>
                  </a:ext>
                </a:extLst>
              </p:cNvPr>
              <p:cNvSpPr/>
              <p:nvPr/>
            </p:nvSpPr>
            <p:spPr>
              <a:xfrm>
                <a:off x="1030009" y="4198907"/>
                <a:ext cx="89343" cy="1697396"/>
              </a:xfrm>
              <a:prstGeom prst="can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solidFill>
                  <a:schemeClr val="accent1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23" name="Picture 2" descr="C:\Users\jburk\AppData\Local\Microsoft\Windows\Temporary Internet Files\Content.IE5\L2WUARP6\i5DCk[1].jpg">
              <a:extLst>
                <a:ext uri="{FF2B5EF4-FFF2-40B4-BE49-F238E27FC236}">
                  <a16:creationId xmlns:a16="http://schemas.microsoft.com/office/drawing/2014/main" id="{CB59A887-A358-08B4-5C9E-D7C9842E066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-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706431">
              <a:off x="-253703" y="3373821"/>
              <a:ext cx="2665828" cy="2579731"/>
            </a:xfrm>
            <a:prstGeom prst="rect">
              <a:avLst/>
            </a:prstGeom>
            <a:noFill/>
          </p:spPr>
        </p:pic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1E1FD8B7-8ABF-BCD7-8DDF-5BC8E8D07CA4}"/>
              </a:ext>
            </a:extLst>
          </p:cNvPr>
          <p:cNvGrpSpPr/>
          <p:nvPr/>
        </p:nvGrpSpPr>
        <p:grpSpPr>
          <a:xfrm>
            <a:off x="5943341" y="896743"/>
            <a:ext cx="2579731" cy="2938092"/>
            <a:chOff x="-210655" y="3058509"/>
            <a:chExt cx="2579731" cy="2938092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28F120E4-44D4-2D17-7811-EFE9D2BC8D0E}"/>
                </a:ext>
              </a:extLst>
            </p:cNvPr>
            <p:cNvGrpSpPr/>
            <p:nvPr/>
          </p:nvGrpSpPr>
          <p:grpSpPr>
            <a:xfrm>
              <a:off x="961697" y="3058509"/>
              <a:ext cx="220717" cy="2837794"/>
              <a:chOff x="961697" y="3058509"/>
              <a:chExt cx="220717" cy="2837794"/>
            </a:xfrm>
          </p:grpSpPr>
          <p:sp>
            <p:nvSpPr>
              <p:cNvPr id="43" name="Can 42">
                <a:extLst>
                  <a:ext uri="{FF2B5EF4-FFF2-40B4-BE49-F238E27FC236}">
                    <a16:creationId xmlns:a16="http://schemas.microsoft.com/office/drawing/2014/main" id="{2AD6F92A-2109-12AF-15EA-92F7567F397F}"/>
                  </a:ext>
                </a:extLst>
              </p:cNvPr>
              <p:cNvSpPr/>
              <p:nvPr/>
            </p:nvSpPr>
            <p:spPr>
              <a:xfrm>
                <a:off x="961697" y="3058509"/>
                <a:ext cx="220717" cy="914400"/>
              </a:xfrm>
              <a:prstGeom prst="can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solidFill>
                  <a:schemeClr val="accent1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Can 43">
                <a:extLst>
                  <a:ext uri="{FF2B5EF4-FFF2-40B4-BE49-F238E27FC236}">
                    <a16:creationId xmlns:a16="http://schemas.microsoft.com/office/drawing/2014/main" id="{F24B8C04-925B-1AFA-54D6-AD871D9211DC}"/>
                  </a:ext>
                </a:extLst>
              </p:cNvPr>
              <p:cNvSpPr/>
              <p:nvPr/>
            </p:nvSpPr>
            <p:spPr>
              <a:xfrm>
                <a:off x="987970" y="3305505"/>
                <a:ext cx="162910" cy="914400"/>
              </a:xfrm>
              <a:prstGeom prst="can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solidFill>
                  <a:schemeClr val="accent1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Can 44">
                <a:extLst>
                  <a:ext uri="{FF2B5EF4-FFF2-40B4-BE49-F238E27FC236}">
                    <a16:creationId xmlns:a16="http://schemas.microsoft.com/office/drawing/2014/main" id="{32E07EFD-1C02-AE8F-9960-50D2FAA67783}"/>
                  </a:ext>
                </a:extLst>
              </p:cNvPr>
              <p:cNvSpPr/>
              <p:nvPr/>
            </p:nvSpPr>
            <p:spPr>
              <a:xfrm>
                <a:off x="1030009" y="4198907"/>
                <a:ext cx="89343" cy="1697396"/>
              </a:xfrm>
              <a:prstGeom prst="can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solidFill>
                  <a:schemeClr val="accent1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42" name="Picture 2" descr="C:\Users\jburk\AppData\Local\Microsoft\Windows\Temporary Internet Files\Content.IE5\L2WUARP6\i5DCk[1].jpg">
              <a:extLst>
                <a:ext uri="{FF2B5EF4-FFF2-40B4-BE49-F238E27FC236}">
                  <a16:creationId xmlns:a16="http://schemas.microsoft.com/office/drawing/2014/main" id="{458C1754-21F1-A300-74F6-690AF321BD1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-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706431">
              <a:off x="-253703" y="3373821"/>
              <a:ext cx="2665828" cy="2579731"/>
            </a:xfrm>
            <a:prstGeom prst="rect">
              <a:avLst/>
            </a:prstGeom>
            <a:noFill/>
          </p:spPr>
        </p:pic>
      </p:grpSp>
      <p:sp>
        <p:nvSpPr>
          <p:cNvPr id="38" name="Can 37">
            <a:extLst>
              <a:ext uri="{FF2B5EF4-FFF2-40B4-BE49-F238E27FC236}">
                <a16:creationId xmlns:a16="http://schemas.microsoft.com/office/drawing/2014/main" id="{F83C4775-97F8-B2D7-D4C6-0A0DA0B7DFBF}"/>
              </a:ext>
            </a:extLst>
          </p:cNvPr>
          <p:cNvSpPr/>
          <p:nvPr/>
        </p:nvSpPr>
        <p:spPr>
          <a:xfrm>
            <a:off x="4374351" y="5089457"/>
            <a:ext cx="441435" cy="1248952"/>
          </a:xfrm>
          <a:prstGeom prst="can">
            <a:avLst>
              <a:gd name="adj" fmla="val 35714"/>
            </a:avLst>
          </a:prstGeom>
          <a:solidFill>
            <a:srgbClr val="4472C4">
              <a:alpha val="23922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B84391C4-C285-C001-C00F-26E9D6B5B170}"/>
              </a:ext>
            </a:extLst>
          </p:cNvPr>
          <p:cNvSpPr txBox="1"/>
          <p:nvPr/>
        </p:nvSpPr>
        <p:spPr>
          <a:xfrm>
            <a:off x="998244" y="811609"/>
            <a:ext cx="1019551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Add 4 </a:t>
            </a:r>
            <a:r>
              <a:rPr lang="en-US" sz="3200" dirty="0">
                <a:latin typeface="Symbol" pitchFamily="2" charset="2"/>
              </a:rPr>
              <a:t>m</a:t>
            </a:r>
            <a:r>
              <a:rPr lang="en-US" sz="3200" dirty="0"/>
              <a:t>l of Proteinase K to each sample tube. </a:t>
            </a:r>
          </a:p>
          <a:p>
            <a:r>
              <a:rPr lang="en-US" sz="3200" dirty="0"/>
              <a:t>Mix contents of each tube by pipetting up and down 10 times.</a:t>
            </a:r>
          </a:p>
          <a:p>
            <a:r>
              <a:rPr lang="en-US" sz="3200" dirty="0"/>
              <a:t>Incubate at 37</a:t>
            </a:r>
            <a:r>
              <a:rPr lang="en-US" sz="3200" baseline="30000" dirty="0"/>
              <a:t>0</a:t>
            </a:r>
            <a:r>
              <a:rPr lang="en-US" sz="3200" dirty="0"/>
              <a:t>C for 10 minutes or freeze to continue later.</a:t>
            </a:r>
          </a:p>
          <a:p>
            <a:endParaRPr lang="en-US" sz="3200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2671899-5026-9FA9-840B-B658ED624425}"/>
              </a:ext>
            </a:extLst>
          </p:cNvPr>
          <p:cNvGrpSpPr/>
          <p:nvPr/>
        </p:nvGrpSpPr>
        <p:grpSpPr>
          <a:xfrm>
            <a:off x="9500662" y="3738998"/>
            <a:ext cx="652309" cy="2462636"/>
            <a:chOff x="10334847" y="3738998"/>
            <a:chExt cx="652309" cy="2462636"/>
          </a:xfrm>
        </p:grpSpPr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8FA03A45-E0D8-2DD5-50E8-23FA5C5E679C}"/>
                </a:ext>
              </a:extLst>
            </p:cNvPr>
            <p:cNvSpPr/>
            <p:nvPr/>
          </p:nvSpPr>
          <p:spPr>
            <a:xfrm>
              <a:off x="10522778" y="3738998"/>
              <a:ext cx="276446" cy="1389444"/>
            </a:xfrm>
            <a:prstGeom prst="roundRect">
              <a:avLst/>
            </a:prstGeom>
            <a:gradFill flip="none" rotWithShape="1">
              <a:gsLst>
                <a:gs pos="0">
                  <a:schemeClr val="bg1">
                    <a:shade val="30000"/>
                    <a:satMod val="115000"/>
                  </a:schemeClr>
                </a:gs>
                <a:gs pos="50000">
                  <a:schemeClr val="bg1">
                    <a:shade val="67500"/>
                    <a:satMod val="115000"/>
                  </a:schemeClr>
                </a:gs>
                <a:gs pos="100000">
                  <a:schemeClr val="bg1">
                    <a:shade val="100000"/>
                    <a:satMod val="115000"/>
                  </a:schemeClr>
                </a:gs>
              </a:gsLst>
              <a:lin ang="108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ounded Rectangle 3">
              <a:extLst>
                <a:ext uri="{FF2B5EF4-FFF2-40B4-BE49-F238E27FC236}">
                  <a16:creationId xmlns:a16="http://schemas.microsoft.com/office/drawing/2014/main" id="{863048B8-3435-5B8D-DFA3-386606E008D9}"/>
                </a:ext>
              </a:extLst>
            </p:cNvPr>
            <p:cNvSpPr/>
            <p:nvPr/>
          </p:nvSpPr>
          <p:spPr>
            <a:xfrm>
              <a:off x="10522778" y="4394668"/>
              <a:ext cx="276446" cy="1389444"/>
            </a:xfrm>
            <a:prstGeom prst="roundRect">
              <a:avLst/>
            </a:prstGeom>
            <a:gradFill flip="none" rotWithShape="1">
              <a:gsLst>
                <a:gs pos="0">
                  <a:srgbClr val="FF0000">
                    <a:shade val="30000"/>
                    <a:satMod val="115000"/>
                  </a:srgbClr>
                </a:gs>
                <a:gs pos="50000">
                  <a:srgbClr val="FF0000">
                    <a:shade val="67500"/>
                    <a:satMod val="115000"/>
                  </a:srgbClr>
                </a:gs>
                <a:gs pos="100000">
                  <a:srgbClr val="FF0000">
                    <a:shade val="100000"/>
                    <a:satMod val="115000"/>
                  </a:srgbClr>
                </a:gs>
              </a:gsLst>
              <a:lin ang="108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AC745BFB-37E0-4E4A-3886-D8972131CFD4}"/>
                </a:ext>
              </a:extLst>
            </p:cNvPr>
            <p:cNvSpPr/>
            <p:nvPr/>
          </p:nvSpPr>
          <p:spPr>
            <a:xfrm>
              <a:off x="10334847" y="5549325"/>
              <a:ext cx="652309" cy="652309"/>
            </a:xfrm>
            <a:prstGeom prst="ellipse">
              <a:avLst/>
            </a:prstGeom>
            <a:gradFill flip="none" rotWithShape="1">
              <a:gsLst>
                <a:gs pos="0">
                  <a:srgbClr val="FF0000">
                    <a:shade val="30000"/>
                    <a:satMod val="115000"/>
                  </a:srgbClr>
                </a:gs>
                <a:gs pos="50000">
                  <a:srgbClr val="FF0000">
                    <a:shade val="67500"/>
                    <a:satMod val="115000"/>
                  </a:srgbClr>
                </a:gs>
                <a:gs pos="100000">
                  <a:srgbClr val="FF0000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6F43CA08-2FAF-1B1D-0E00-D90DD3C6F4C3}"/>
              </a:ext>
            </a:extLst>
          </p:cNvPr>
          <p:cNvGrpSpPr/>
          <p:nvPr/>
        </p:nvGrpSpPr>
        <p:grpSpPr>
          <a:xfrm>
            <a:off x="10668000" y="4394668"/>
            <a:ext cx="1351320" cy="1351320"/>
            <a:chOff x="10668000" y="4394668"/>
            <a:chExt cx="1351320" cy="1351320"/>
          </a:xfrm>
        </p:grpSpPr>
        <p:sp>
          <p:nvSpPr>
            <p:cNvPr id="49" name="8-Point Star 48">
              <a:extLst>
                <a:ext uri="{FF2B5EF4-FFF2-40B4-BE49-F238E27FC236}">
                  <a16:creationId xmlns:a16="http://schemas.microsoft.com/office/drawing/2014/main" id="{87A7ABC1-E7B7-AAF4-29E9-31C9D117A3AA}"/>
                </a:ext>
              </a:extLst>
            </p:cNvPr>
            <p:cNvSpPr/>
            <p:nvPr/>
          </p:nvSpPr>
          <p:spPr>
            <a:xfrm>
              <a:off x="10668000" y="4394668"/>
              <a:ext cx="1351320" cy="1351320"/>
            </a:xfrm>
            <a:prstGeom prst="star8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Triangle 49">
              <a:extLst>
                <a:ext uri="{FF2B5EF4-FFF2-40B4-BE49-F238E27FC236}">
                  <a16:creationId xmlns:a16="http://schemas.microsoft.com/office/drawing/2014/main" id="{11E7CB57-AE48-0ED0-9F5D-BEDA51FCF2EE}"/>
                </a:ext>
              </a:extLst>
            </p:cNvPr>
            <p:cNvSpPr/>
            <p:nvPr/>
          </p:nvSpPr>
          <p:spPr>
            <a:xfrm>
              <a:off x="11225840" y="4475748"/>
              <a:ext cx="260307" cy="368479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Triangle 50">
              <a:extLst>
                <a:ext uri="{FF2B5EF4-FFF2-40B4-BE49-F238E27FC236}">
                  <a16:creationId xmlns:a16="http://schemas.microsoft.com/office/drawing/2014/main" id="{022A737A-9335-7647-46A7-AEAA84FD000D}"/>
                </a:ext>
              </a:extLst>
            </p:cNvPr>
            <p:cNvSpPr/>
            <p:nvPr/>
          </p:nvSpPr>
          <p:spPr>
            <a:xfrm rot="5400000">
              <a:off x="11634912" y="4884820"/>
              <a:ext cx="260307" cy="368479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Triangle 57">
              <a:extLst>
                <a:ext uri="{FF2B5EF4-FFF2-40B4-BE49-F238E27FC236}">
                  <a16:creationId xmlns:a16="http://schemas.microsoft.com/office/drawing/2014/main" id="{88CFE7BE-BECB-BD9D-7DFF-AC0E543F0AD1}"/>
                </a:ext>
              </a:extLst>
            </p:cNvPr>
            <p:cNvSpPr/>
            <p:nvPr/>
          </p:nvSpPr>
          <p:spPr>
            <a:xfrm flipV="1">
              <a:off x="11217820" y="5285870"/>
              <a:ext cx="260307" cy="368479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Triangle 58">
              <a:extLst>
                <a:ext uri="{FF2B5EF4-FFF2-40B4-BE49-F238E27FC236}">
                  <a16:creationId xmlns:a16="http://schemas.microsoft.com/office/drawing/2014/main" id="{92A07E29-F01A-35C9-7304-54541D90F7B6}"/>
                </a:ext>
              </a:extLst>
            </p:cNvPr>
            <p:cNvSpPr/>
            <p:nvPr/>
          </p:nvSpPr>
          <p:spPr>
            <a:xfrm rot="16200000" flipH="1">
              <a:off x="10808746" y="4876800"/>
              <a:ext cx="260307" cy="368479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Triangle 59">
              <a:extLst>
                <a:ext uri="{FF2B5EF4-FFF2-40B4-BE49-F238E27FC236}">
                  <a16:creationId xmlns:a16="http://schemas.microsoft.com/office/drawing/2014/main" id="{F5235BD3-A682-E59F-742F-96F7CA3211E2}"/>
                </a:ext>
              </a:extLst>
            </p:cNvPr>
            <p:cNvSpPr/>
            <p:nvPr/>
          </p:nvSpPr>
          <p:spPr>
            <a:xfrm rot="18798514" flipH="1">
              <a:off x="10835700" y="4641330"/>
              <a:ext cx="310777" cy="218876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Triangle 60">
              <a:extLst>
                <a:ext uri="{FF2B5EF4-FFF2-40B4-BE49-F238E27FC236}">
                  <a16:creationId xmlns:a16="http://schemas.microsoft.com/office/drawing/2014/main" id="{AC8F1B57-B6E9-1757-C58D-C45A55434E6A}"/>
                </a:ext>
              </a:extLst>
            </p:cNvPr>
            <p:cNvSpPr/>
            <p:nvPr/>
          </p:nvSpPr>
          <p:spPr>
            <a:xfrm rot="2801486" flipH="1" flipV="1">
              <a:off x="10843722" y="5291032"/>
              <a:ext cx="310777" cy="218876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Triangle 61">
              <a:extLst>
                <a:ext uri="{FF2B5EF4-FFF2-40B4-BE49-F238E27FC236}">
                  <a16:creationId xmlns:a16="http://schemas.microsoft.com/office/drawing/2014/main" id="{E011044C-1ACB-F5B9-1899-0334CDCBEFE8}"/>
                </a:ext>
              </a:extLst>
            </p:cNvPr>
            <p:cNvSpPr/>
            <p:nvPr/>
          </p:nvSpPr>
          <p:spPr>
            <a:xfrm rot="2801486">
              <a:off x="11517486" y="4633310"/>
              <a:ext cx="310777" cy="218876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Triangle 62">
              <a:extLst>
                <a:ext uri="{FF2B5EF4-FFF2-40B4-BE49-F238E27FC236}">
                  <a16:creationId xmlns:a16="http://schemas.microsoft.com/office/drawing/2014/main" id="{03032B02-DAEC-23E7-29D5-6B09DA32F2BF}"/>
                </a:ext>
              </a:extLst>
            </p:cNvPr>
            <p:cNvSpPr/>
            <p:nvPr/>
          </p:nvSpPr>
          <p:spPr>
            <a:xfrm rot="18798514" flipV="1">
              <a:off x="11525508" y="5283012"/>
              <a:ext cx="310777" cy="218876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4-Point Star 63">
              <a:extLst>
                <a:ext uri="{FF2B5EF4-FFF2-40B4-BE49-F238E27FC236}">
                  <a16:creationId xmlns:a16="http://schemas.microsoft.com/office/drawing/2014/main" id="{4961D040-0B80-D02C-57DC-DD6C6587FF69}"/>
                </a:ext>
              </a:extLst>
            </p:cNvPr>
            <p:cNvSpPr/>
            <p:nvPr/>
          </p:nvSpPr>
          <p:spPr>
            <a:xfrm rot="2817363">
              <a:off x="11065420" y="4747090"/>
              <a:ext cx="547592" cy="625773"/>
            </a:xfrm>
            <a:prstGeom prst="star4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TextBox 65">
            <a:extLst>
              <a:ext uri="{FF2B5EF4-FFF2-40B4-BE49-F238E27FC236}">
                <a16:creationId xmlns:a16="http://schemas.microsoft.com/office/drawing/2014/main" id="{B95405C5-4028-9D47-3B77-01AEEAD66EC3}"/>
              </a:ext>
            </a:extLst>
          </p:cNvPr>
          <p:cNvSpPr txBox="1"/>
          <p:nvPr/>
        </p:nvSpPr>
        <p:spPr>
          <a:xfrm>
            <a:off x="10138613" y="4795199"/>
            <a:ext cx="4539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or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3449BA4A-70CC-B8A3-F2A7-BCB51F79D60B}"/>
              </a:ext>
            </a:extLst>
          </p:cNvPr>
          <p:cNvSpPr txBox="1"/>
          <p:nvPr/>
        </p:nvSpPr>
        <p:spPr>
          <a:xfrm>
            <a:off x="9580043" y="5637706"/>
            <a:ext cx="4956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37</a:t>
            </a:r>
          </a:p>
        </p:txBody>
      </p:sp>
    </p:spTree>
    <p:extLst>
      <p:ext uri="{BB962C8B-B14F-4D97-AF65-F5344CB8AC3E}">
        <p14:creationId xmlns:p14="http://schemas.microsoft.com/office/powerpoint/2010/main" val="109520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0.21968 C 0.01692 -0.3537 0.03385 -0.48773 0.0582 -0.52894 C 0.08255 -0.56968 0.12708 -0.51389 0.14609 -0.4662 C 0.1651 -0.41829 0.16849 -0.32986 0.172 -0.24144 " pathEditMode="relative" rAng="0" ptsTypes="AAAA">
                                      <p:cBhvr>
                                        <p:cTn id="1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94" y="-16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38 0.02199 C 0.00417 -0.1 0.01472 -0.22152 0.03008 -0.25902 C 0.04545 -0.29606 0.07331 -0.24537 0.08529 -0.20208 C 0.09727 -0.15879 0.09935 -0.07824 0.1017 0.00209 " pathEditMode="relative" rAng="0" ptsTypes="AAAA">
                                      <p:cBhvr>
                                        <p:cTn id="2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04" y="-146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500"/>
                            </p:stCondLst>
                            <p:childTnLst>
                              <p:par>
                                <p:cTn id="3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500"/>
                            </p:stCondLst>
                            <p:childTnLst>
                              <p:par>
                                <p:cTn id="3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0"/>
                            </p:stCondLst>
                            <p:childTnLst>
                              <p:par>
                                <p:cTn id="3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38 0.02199 C 0.00417 -0.1 0.01472 -0.22153 0.03008 -0.25903 C 0.04545 -0.29606 0.07331 -0.24537 0.08529 -0.20208 C 0.09727 -0.15879 0.09935 -0.07824 0.1017 0.00208 " pathEditMode="relative" rAng="0" ptsTypes="AAAA">
                                      <p:cBhvr>
                                        <p:cTn id="4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04" y="-146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000"/>
                            </p:stCondLst>
                            <p:childTnLst>
                              <p:par>
                                <p:cTn id="4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7000"/>
                            </p:stCondLst>
                            <p:childTnLst>
                              <p:par>
                                <p:cTn id="4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500"/>
                            </p:stCondLst>
                            <p:childTnLst>
                              <p:par>
                                <p:cTn id="5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38 0.02199 C 0.00417 -0.1 0.01471 -0.22153 0.03008 -0.25903 C 0.04544 -0.29607 0.07331 -0.24537 0.08529 -0.20209 C 0.09726 -0.1588 0.09935 -0.07824 0.10169 0.00208 " pathEditMode="relative" rAng="0" ptsTypes="AAAA">
                                      <p:cBhvr>
                                        <p:cTn id="52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04" y="-146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9500"/>
                            </p:stCondLst>
                            <p:childTnLst>
                              <p:par>
                                <p:cTn id="5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4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  <p:bldP spid="30" grpId="0" animBg="1"/>
      <p:bldP spid="46" grpId="0" animBg="1"/>
      <p:bldP spid="39" grpId="0" animBg="1"/>
      <p:bldP spid="35" grpId="0" animBg="1"/>
      <p:bldP spid="6" grpId="0" animBg="1"/>
      <p:bldP spid="38" grpId="0" animBg="1"/>
      <p:bldP spid="47" grpId="0" uiExpand="1" build="p"/>
      <p:bldP spid="66" grpId="0"/>
      <p:bldP spid="6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3987A2-D586-E953-D46A-E449348A06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Gel Electrophoresis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8232C7-00D4-2499-A776-0CBE886639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067916" cy="4351338"/>
          </a:xfrm>
        </p:spPr>
        <p:txBody>
          <a:bodyPr/>
          <a:lstStyle/>
          <a:p>
            <a:r>
              <a:rPr lang="en-US" dirty="0"/>
              <a:t>Pour a 1% agarose gel using a 6 well comb.</a:t>
            </a:r>
          </a:p>
          <a:p>
            <a:r>
              <a:rPr lang="en-US" dirty="0"/>
              <a:t>Place gel in gel box and cover with buffer solution. 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Cube 3">
            <a:extLst>
              <a:ext uri="{FF2B5EF4-FFF2-40B4-BE49-F238E27FC236}">
                <a16:creationId xmlns:a16="http://schemas.microsoft.com/office/drawing/2014/main" id="{46E9128B-172D-0CAF-1962-8B5F64E0817E}"/>
              </a:ext>
            </a:extLst>
          </p:cNvPr>
          <p:cNvSpPr/>
          <p:nvPr/>
        </p:nvSpPr>
        <p:spPr>
          <a:xfrm>
            <a:off x="7427496" y="2294021"/>
            <a:ext cx="3497179" cy="3753853"/>
          </a:xfrm>
          <a:prstGeom prst="cube">
            <a:avLst>
              <a:gd name="adj" fmla="val 6863"/>
            </a:avLst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ube 4">
            <a:extLst>
              <a:ext uri="{FF2B5EF4-FFF2-40B4-BE49-F238E27FC236}">
                <a16:creationId xmlns:a16="http://schemas.microsoft.com/office/drawing/2014/main" id="{64426D7D-14A0-CC48-564D-98E552753E90}"/>
              </a:ext>
            </a:extLst>
          </p:cNvPr>
          <p:cNvSpPr/>
          <p:nvPr/>
        </p:nvSpPr>
        <p:spPr>
          <a:xfrm rot="10800000">
            <a:off x="7748337" y="2767268"/>
            <a:ext cx="368968" cy="176464"/>
          </a:xfrm>
          <a:prstGeom prst="cube">
            <a:avLst/>
          </a:prstGeom>
          <a:solidFill>
            <a:srgbClr val="0070C0"/>
          </a:solidFill>
          <a:ln>
            <a:solidFill>
              <a:srgbClr val="0070C0"/>
            </a:solidFill>
          </a:ln>
          <a:scene3d>
            <a:camera prst="obliqueTop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ube 5">
            <a:extLst>
              <a:ext uri="{FF2B5EF4-FFF2-40B4-BE49-F238E27FC236}">
                <a16:creationId xmlns:a16="http://schemas.microsoft.com/office/drawing/2014/main" id="{353AB2E8-3B9C-AE8C-E735-1F17BAAF5ED1}"/>
              </a:ext>
            </a:extLst>
          </p:cNvPr>
          <p:cNvSpPr/>
          <p:nvPr/>
        </p:nvSpPr>
        <p:spPr>
          <a:xfrm rot="10800000">
            <a:off x="8205535" y="2767268"/>
            <a:ext cx="368968" cy="176464"/>
          </a:xfrm>
          <a:prstGeom prst="cube">
            <a:avLst/>
          </a:prstGeom>
          <a:solidFill>
            <a:srgbClr val="0070C0"/>
          </a:solidFill>
          <a:ln>
            <a:solidFill>
              <a:srgbClr val="0070C0"/>
            </a:solidFill>
          </a:ln>
          <a:scene3d>
            <a:camera prst="obliqueTop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ube 6">
            <a:extLst>
              <a:ext uri="{FF2B5EF4-FFF2-40B4-BE49-F238E27FC236}">
                <a16:creationId xmlns:a16="http://schemas.microsoft.com/office/drawing/2014/main" id="{9877A03B-7CA9-3A68-29B7-D8612C88B1E9}"/>
              </a:ext>
            </a:extLst>
          </p:cNvPr>
          <p:cNvSpPr/>
          <p:nvPr/>
        </p:nvSpPr>
        <p:spPr>
          <a:xfrm rot="10800000">
            <a:off x="8662733" y="2767268"/>
            <a:ext cx="368968" cy="176464"/>
          </a:xfrm>
          <a:prstGeom prst="cube">
            <a:avLst/>
          </a:prstGeom>
          <a:solidFill>
            <a:srgbClr val="0070C0"/>
          </a:solidFill>
          <a:ln>
            <a:solidFill>
              <a:srgbClr val="0070C0"/>
            </a:solidFill>
          </a:ln>
          <a:scene3d>
            <a:camera prst="obliqueTop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ube 7">
            <a:extLst>
              <a:ext uri="{FF2B5EF4-FFF2-40B4-BE49-F238E27FC236}">
                <a16:creationId xmlns:a16="http://schemas.microsoft.com/office/drawing/2014/main" id="{4A1C0820-2886-87DD-89DC-7259C086F1B4}"/>
              </a:ext>
            </a:extLst>
          </p:cNvPr>
          <p:cNvSpPr/>
          <p:nvPr/>
        </p:nvSpPr>
        <p:spPr>
          <a:xfrm rot="10800000">
            <a:off x="9119931" y="2767268"/>
            <a:ext cx="368968" cy="176464"/>
          </a:xfrm>
          <a:prstGeom prst="cube">
            <a:avLst/>
          </a:prstGeom>
          <a:solidFill>
            <a:srgbClr val="0070C0"/>
          </a:solidFill>
          <a:ln>
            <a:solidFill>
              <a:srgbClr val="0070C0"/>
            </a:solidFill>
          </a:ln>
          <a:scene3d>
            <a:camera prst="obliqueTop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ube 8">
            <a:extLst>
              <a:ext uri="{FF2B5EF4-FFF2-40B4-BE49-F238E27FC236}">
                <a16:creationId xmlns:a16="http://schemas.microsoft.com/office/drawing/2014/main" id="{7312129B-DE5B-A48C-EC7E-A671043EC837}"/>
              </a:ext>
            </a:extLst>
          </p:cNvPr>
          <p:cNvSpPr/>
          <p:nvPr/>
        </p:nvSpPr>
        <p:spPr>
          <a:xfrm rot="10800000">
            <a:off x="9577129" y="2767269"/>
            <a:ext cx="368968" cy="176464"/>
          </a:xfrm>
          <a:prstGeom prst="cube">
            <a:avLst/>
          </a:prstGeom>
          <a:solidFill>
            <a:srgbClr val="0070C0"/>
          </a:solidFill>
          <a:ln>
            <a:solidFill>
              <a:srgbClr val="0070C0"/>
            </a:solidFill>
          </a:ln>
          <a:scene3d>
            <a:camera prst="obliqueTop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ube 9">
            <a:extLst>
              <a:ext uri="{FF2B5EF4-FFF2-40B4-BE49-F238E27FC236}">
                <a16:creationId xmlns:a16="http://schemas.microsoft.com/office/drawing/2014/main" id="{F2A0FBFB-8C9B-ED7E-C482-E10A2FF2744F}"/>
              </a:ext>
            </a:extLst>
          </p:cNvPr>
          <p:cNvSpPr/>
          <p:nvPr/>
        </p:nvSpPr>
        <p:spPr>
          <a:xfrm rot="10800000">
            <a:off x="10034327" y="2767269"/>
            <a:ext cx="368968" cy="176464"/>
          </a:xfrm>
          <a:prstGeom prst="cube">
            <a:avLst/>
          </a:prstGeom>
          <a:solidFill>
            <a:srgbClr val="0070C0"/>
          </a:solidFill>
          <a:ln>
            <a:solidFill>
              <a:srgbClr val="0070C0"/>
            </a:solidFill>
          </a:ln>
          <a:scene3d>
            <a:camera prst="obliqueTop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2099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4F7492-64BF-0B3D-3042-5E5A88D006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What is Genome Editing?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41E1BA-35F0-19BC-A7D0-79E49CD706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13538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>
                <a:solidFill>
                  <a:schemeClr val="accent6">
                    <a:lumMod val="75000"/>
                  </a:schemeClr>
                </a:solidFill>
              </a:rPr>
              <a:t>Genome editing is modifying the DNA of a living cell.</a:t>
            </a:r>
          </a:p>
          <a:p>
            <a:pPr marL="0" indent="0">
              <a:buNone/>
            </a:pPr>
            <a:endParaRPr lang="en-US" sz="3600" dirty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en-US" sz="3600" dirty="0">
                <a:solidFill>
                  <a:schemeClr val="accent6">
                    <a:lumMod val="75000"/>
                  </a:schemeClr>
                </a:solidFill>
              </a:rPr>
              <a:t>This has can be used to </a:t>
            </a:r>
          </a:p>
          <a:p>
            <a:pPr lvl="1"/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determine what genes do by turning them off</a:t>
            </a:r>
          </a:p>
          <a:p>
            <a:pPr lvl="1"/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correcting mutations that cause disease</a:t>
            </a:r>
          </a:p>
          <a:p>
            <a:pPr lvl="1"/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introducing desirable traits to crops. </a:t>
            </a:r>
          </a:p>
        </p:txBody>
      </p:sp>
    </p:spTree>
    <p:extLst>
      <p:ext uri="{BB962C8B-B14F-4D97-AF65-F5344CB8AC3E}">
        <p14:creationId xmlns:p14="http://schemas.microsoft.com/office/powerpoint/2010/main" val="15997371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3987A2-D586-E953-D46A-E449348A06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Gel Electrophoresis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8232C7-00D4-2499-A776-0CBE886639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067916" cy="4351338"/>
          </a:xfrm>
        </p:spPr>
        <p:txBody>
          <a:bodyPr/>
          <a:lstStyle/>
          <a:p>
            <a:r>
              <a:rPr lang="en-US" dirty="0"/>
              <a:t>In well 1 add 10 </a:t>
            </a:r>
            <a:r>
              <a:rPr lang="en-US" dirty="0">
                <a:latin typeface="Symbol" pitchFamily="2" charset="2"/>
              </a:rPr>
              <a:t>m</a:t>
            </a:r>
            <a:r>
              <a:rPr lang="en-US" dirty="0"/>
              <a:t>l of DNA ladder</a:t>
            </a:r>
          </a:p>
          <a:p>
            <a:r>
              <a:rPr lang="en-US" dirty="0"/>
              <a:t>In well 2 add 15 </a:t>
            </a:r>
            <a:r>
              <a:rPr lang="en-US" dirty="0">
                <a:latin typeface="Symbol" pitchFamily="2" charset="2"/>
              </a:rPr>
              <a:t>m</a:t>
            </a:r>
            <a:r>
              <a:rPr lang="en-US" dirty="0"/>
              <a:t>l of sample A</a:t>
            </a:r>
          </a:p>
          <a:p>
            <a:r>
              <a:rPr lang="en-US" dirty="0"/>
              <a:t>In well 3 add 15 </a:t>
            </a:r>
            <a:r>
              <a:rPr lang="en-US" dirty="0">
                <a:latin typeface="Symbol" pitchFamily="2" charset="2"/>
              </a:rPr>
              <a:t>m</a:t>
            </a:r>
            <a:r>
              <a:rPr lang="en-US" dirty="0"/>
              <a:t>l of sample B</a:t>
            </a:r>
          </a:p>
          <a:p>
            <a:r>
              <a:rPr lang="en-US" dirty="0"/>
              <a:t>In well 4 add 15 </a:t>
            </a:r>
            <a:r>
              <a:rPr lang="en-US" dirty="0">
                <a:latin typeface="Symbol" pitchFamily="2" charset="2"/>
              </a:rPr>
              <a:t>m</a:t>
            </a:r>
            <a:r>
              <a:rPr lang="en-US" dirty="0"/>
              <a:t>l of sample C</a:t>
            </a:r>
          </a:p>
          <a:p>
            <a:r>
              <a:rPr lang="en-US" dirty="0"/>
              <a:t>In well 5 add 15 </a:t>
            </a:r>
            <a:r>
              <a:rPr lang="en-US" dirty="0">
                <a:latin typeface="Symbol" pitchFamily="2" charset="2"/>
              </a:rPr>
              <a:t>m</a:t>
            </a:r>
            <a:r>
              <a:rPr lang="en-US" dirty="0"/>
              <a:t>l of sample D</a:t>
            </a:r>
          </a:p>
          <a:p>
            <a:r>
              <a:rPr lang="en-US" dirty="0"/>
              <a:t>Replace cover and allow the gel to run for 20-30 minutes.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Cube 3">
            <a:extLst>
              <a:ext uri="{FF2B5EF4-FFF2-40B4-BE49-F238E27FC236}">
                <a16:creationId xmlns:a16="http://schemas.microsoft.com/office/drawing/2014/main" id="{46E9128B-172D-0CAF-1962-8B5F64E0817E}"/>
              </a:ext>
            </a:extLst>
          </p:cNvPr>
          <p:cNvSpPr/>
          <p:nvPr/>
        </p:nvSpPr>
        <p:spPr>
          <a:xfrm>
            <a:off x="7427496" y="2294021"/>
            <a:ext cx="3497179" cy="3753853"/>
          </a:xfrm>
          <a:prstGeom prst="cube">
            <a:avLst>
              <a:gd name="adj" fmla="val 6863"/>
            </a:avLst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ube 4">
            <a:extLst>
              <a:ext uri="{FF2B5EF4-FFF2-40B4-BE49-F238E27FC236}">
                <a16:creationId xmlns:a16="http://schemas.microsoft.com/office/drawing/2014/main" id="{64426D7D-14A0-CC48-564D-98E552753E90}"/>
              </a:ext>
            </a:extLst>
          </p:cNvPr>
          <p:cNvSpPr/>
          <p:nvPr/>
        </p:nvSpPr>
        <p:spPr>
          <a:xfrm rot="10800000">
            <a:off x="7748337" y="2767268"/>
            <a:ext cx="368968" cy="176464"/>
          </a:xfrm>
          <a:prstGeom prst="cube">
            <a:avLst/>
          </a:prstGeom>
          <a:solidFill>
            <a:srgbClr val="0070C0"/>
          </a:solidFill>
          <a:ln>
            <a:solidFill>
              <a:srgbClr val="0070C0"/>
            </a:solidFill>
          </a:ln>
          <a:scene3d>
            <a:camera prst="obliqueTop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ube 5">
            <a:extLst>
              <a:ext uri="{FF2B5EF4-FFF2-40B4-BE49-F238E27FC236}">
                <a16:creationId xmlns:a16="http://schemas.microsoft.com/office/drawing/2014/main" id="{353AB2E8-3B9C-AE8C-E735-1F17BAAF5ED1}"/>
              </a:ext>
            </a:extLst>
          </p:cNvPr>
          <p:cNvSpPr/>
          <p:nvPr/>
        </p:nvSpPr>
        <p:spPr>
          <a:xfrm rot="10800000">
            <a:off x="8205535" y="2767268"/>
            <a:ext cx="368968" cy="176464"/>
          </a:xfrm>
          <a:prstGeom prst="cube">
            <a:avLst/>
          </a:prstGeom>
          <a:solidFill>
            <a:srgbClr val="0070C0"/>
          </a:solidFill>
          <a:ln>
            <a:solidFill>
              <a:srgbClr val="0070C0"/>
            </a:solidFill>
          </a:ln>
          <a:scene3d>
            <a:camera prst="obliqueTop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ube 6">
            <a:extLst>
              <a:ext uri="{FF2B5EF4-FFF2-40B4-BE49-F238E27FC236}">
                <a16:creationId xmlns:a16="http://schemas.microsoft.com/office/drawing/2014/main" id="{9877A03B-7CA9-3A68-29B7-D8612C88B1E9}"/>
              </a:ext>
            </a:extLst>
          </p:cNvPr>
          <p:cNvSpPr/>
          <p:nvPr/>
        </p:nvSpPr>
        <p:spPr>
          <a:xfrm rot="10800000">
            <a:off x="8662733" y="2767268"/>
            <a:ext cx="368968" cy="176464"/>
          </a:xfrm>
          <a:prstGeom prst="cube">
            <a:avLst/>
          </a:prstGeom>
          <a:solidFill>
            <a:srgbClr val="0070C0"/>
          </a:solidFill>
          <a:ln>
            <a:solidFill>
              <a:srgbClr val="0070C0"/>
            </a:solidFill>
          </a:ln>
          <a:scene3d>
            <a:camera prst="obliqueTop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ube 7">
            <a:extLst>
              <a:ext uri="{FF2B5EF4-FFF2-40B4-BE49-F238E27FC236}">
                <a16:creationId xmlns:a16="http://schemas.microsoft.com/office/drawing/2014/main" id="{4A1C0820-2886-87DD-89DC-7259C086F1B4}"/>
              </a:ext>
            </a:extLst>
          </p:cNvPr>
          <p:cNvSpPr/>
          <p:nvPr/>
        </p:nvSpPr>
        <p:spPr>
          <a:xfrm rot="10800000">
            <a:off x="9119931" y="2767268"/>
            <a:ext cx="368968" cy="176464"/>
          </a:xfrm>
          <a:prstGeom prst="cube">
            <a:avLst/>
          </a:prstGeom>
          <a:solidFill>
            <a:srgbClr val="0070C0"/>
          </a:solidFill>
          <a:ln>
            <a:solidFill>
              <a:srgbClr val="0070C0"/>
            </a:solidFill>
          </a:ln>
          <a:scene3d>
            <a:camera prst="obliqueTop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ube 8">
            <a:extLst>
              <a:ext uri="{FF2B5EF4-FFF2-40B4-BE49-F238E27FC236}">
                <a16:creationId xmlns:a16="http://schemas.microsoft.com/office/drawing/2014/main" id="{7312129B-DE5B-A48C-EC7E-A671043EC837}"/>
              </a:ext>
            </a:extLst>
          </p:cNvPr>
          <p:cNvSpPr/>
          <p:nvPr/>
        </p:nvSpPr>
        <p:spPr>
          <a:xfrm rot="10800000">
            <a:off x="9577129" y="2767269"/>
            <a:ext cx="368968" cy="176464"/>
          </a:xfrm>
          <a:prstGeom prst="cube">
            <a:avLst/>
          </a:prstGeom>
          <a:solidFill>
            <a:srgbClr val="0070C0"/>
          </a:solidFill>
          <a:ln>
            <a:solidFill>
              <a:srgbClr val="0070C0"/>
            </a:solidFill>
          </a:ln>
          <a:scene3d>
            <a:camera prst="obliqueTop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ube 9">
            <a:extLst>
              <a:ext uri="{FF2B5EF4-FFF2-40B4-BE49-F238E27FC236}">
                <a16:creationId xmlns:a16="http://schemas.microsoft.com/office/drawing/2014/main" id="{F2A0FBFB-8C9B-ED7E-C482-E10A2FF2744F}"/>
              </a:ext>
            </a:extLst>
          </p:cNvPr>
          <p:cNvSpPr/>
          <p:nvPr/>
        </p:nvSpPr>
        <p:spPr>
          <a:xfrm rot="10800000">
            <a:off x="10034327" y="2767269"/>
            <a:ext cx="368968" cy="176464"/>
          </a:xfrm>
          <a:prstGeom prst="cube">
            <a:avLst/>
          </a:prstGeom>
          <a:solidFill>
            <a:srgbClr val="0070C0"/>
          </a:solidFill>
          <a:ln>
            <a:solidFill>
              <a:srgbClr val="0070C0"/>
            </a:solidFill>
          </a:ln>
          <a:scene3d>
            <a:camera prst="obliqueTop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7025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135DC3-2542-C379-C4FE-7E3C1DC1B5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8873"/>
            <a:ext cx="10515600" cy="1325563"/>
          </a:xfrm>
        </p:spPr>
        <p:txBody>
          <a:bodyPr/>
          <a:lstStyle/>
          <a:p>
            <a:r>
              <a:rPr lang="en-US" dirty="0"/>
              <a:t>The target DNA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D1A8D2-BBC2-8E6A-0585-C7F0DDD827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33008"/>
            <a:ext cx="10515600" cy="4843955"/>
          </a:xfrm>
        </p:spPr>
        <p:txBody>
          <a:bodyPr/>
          <a:lstStyle/>
          <a:p>
            <a:r>
              <a:rPr lang="en-US" dirty="0"/>
              <a:t>Open the linked google document from </a:t>
            </a:r>
            <a:r>
              <a:rPr lang="en-US" dirty="0" err="1"/>
              <a:t>MiniPCR</a:t>
            </a:r>
            <a:r>
              <a:rPr lang="en-US" dirty="0"/>
              <a:t> and make a copy. </a:t>
            </a:r>
          </a:p>
          <a:p>
            <a:r>
              <a:rPr lang="en-US" dirty="0"/>
              <a:t>This document contains the sequence of the entire DNA molecule that will be edited. </a:t>
            </a:r>
          </a:p>
          <a:p>
            <a:r>
              <a:rPr lang="en-US" dirty="0"/>
              <a:t>To determine the length of this molecule highlight the entire sequence on the 3’ to 5’ page. </a:t>
            </a:r>
          </a:p>
          <a:p>
            <a:r>
              <a:rPr lang="en-US" dirty="0"/>
              <a:t>Use the word count option in the tools menu to count the base pairs. </a:t>
            </a:r>
          </a:p>
          <a:p>
            <a:endParaRPr lang="en-US" dirty="0"/>
          </a:p>
        </p:txBody>
      </p:sp>
      <p:grpSp>
        <p:nvGrpSpPr>
          <p:cNvPr id="4" name="Group 14">
            <a:extLst>
              <a:ext uri="{FF2B5EF4-FFF2-40B4-BE49-F238E27FC236}">
                <a16:creationId xmlns:a16="http://schemas.microsoft.com/office/drawing/2014/main" id="{72300CF1-146D-69D3-A93B-6B89C27A8F71}"/>
              </a:ext>
            </a:extLst>
          </p:cNvPr>
          <p:cNvGrpSpPr/>
          <p:nvPr/>
        </p:nvGrpSpPr>
        <p:grpSpPr>
          <a:xfrm>
            <a:off x="6145966" y="4985081"/>
            <a:ext cx="5411449" cy="558385"/>
            <a:chOff x="-669747" y="285593"/>
            <a:chExt cx="13578051" cy="1454826"/>
          </a:xfrm>
        </p:grpSpPr>
        <p:pic>
          <p:nvPicPr>
            <p:cNvPr id="5" name="Picture 2">
              <a:extLst>
                <a:ext uri="{FF2B5EF4-FFF2-40B4-BE49-F238E27FC236}">
                  <a16:creationId xmlns:a16="http://schemas.microsoft.com/office/drawing/2014/main" id="{348EC2D9-0A48-2567-4025-0744E66B178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93829" y="285593"/>
              <a:ext cx="1514475" cy="1390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B899A33E-F76F-B0B7-7A4C-47576AF572A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85882" y="293615"/>
              <a:ext cx="1514475" cy="1390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2">
              <a:extLst>
                <a:ext uri="{FF2B5EF4-FFF2-40B4-BE49-F238E27FC236}">
                  <a16:creationId xmlns:a16="http://schemas.microsoft.com/office/drawing/2014/main" id="{4623A7CE-9783-8041-B17D-9F8C59157E3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77935" y="301637"/>
              <a:ext cx="1514475" cy="1390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2">
              <a:extLst>
                <a:ext uri="{FF2B5EF4-FFF2-40B4-BE49-F238E27FC236}">
                  <a16:creationId xmlns:a16="http://schemas.microsoft.com/office/drawing/2014/main" id="{AC8DC25B-0182-D344-3CC7-47C3399ADA9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69988" y="309659"/>
              <a:ext cx="1514475" cy="1390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Picture 2">
              <a:extLst>
                <a:ext uri="{FF2B5EF4-FFF2-40B4-BE49-F238E27FC236}">
                  <a16:creationId xmlns:a16="http://schemas.microsoft.com/office/drawing/2014/main" id="{E30A11B7-2DBD-3A33-4BF5-D82A163A661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62041" y="317681"/>
              <a:ext cx="1514475" cy="1390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Picture 2">
              <a:extLst>
                <a:ext uri="{FF2B5EF4-FFF2-40B4-BE49-F238E27FC236}">
                  <a16:creationId xmlns:a16="http://schemas.microsoft.com/office/drawing/2014/main" id="{19E1DBD7-1AEB-45A2-220C-979CEF7113D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54094" y="325703"/>
              <a:ext cx="1514475" cy="1390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Picture 2">
              <a:extLst>
                <a:ext uri="{FF2B5EF4-FFF2-40B4-BE49-F238E27FC236}">
                  <a16:creationId xmlns:a16="http://schemas.microsoft.com/office/drawing/2014/main" id="{8C08D687-7554-09F7-03ED-3AABF1FE35A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46147" y="333725"/>
              <a:ext cx="1514475" cy="1390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" name="Picture 2">
              <a:extLst>
                <a:ext uri="{FF2B5EF4-FFF2-40B4-BE49-F238E27FC236}">
                  <a16:creationId xmlns:a16="http://schemas.microsoft.com/office/drawing/2014/main" id="{14DA5B6F-D9F6-A9F8-BFC1-DD7280EA80C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200" y="341747"/>
              <a:ext cx="1514475" cy="1390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" name="Picture 2">
              <a:extLst>
                <a:ext uri="{FF2B5EF4-FFF2-40B4-BE49-F238E27FC236}">
                  <a16:creationId xmlns:a16="http://schemas.microsoft.com/office/drawing/2014/main" id="{6E4FA0EE-6609-D34B-6FEB-B9BD2B7170D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669747" y="349769"/>
              <a:ext cx="1514475" cy="1390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4" name="Group 14">
            <a:extLst>
              <a:ext uri="{FF2B5EF4-FFF2-40B4-BE49-F238E27FC236}">
                <a16:creationId xmlns:a16="http://schemas.microsoft.com/office/drawing/2014/main" id="{D02B0C35-58A5-C3FF-7308-EEF68540D985}"/>
              </a:ext>
            </a:extLst>
          </p:cNvPr>
          <p:cNvGrpSpPr/>
          <p:nvPr/>
        </p:nvGrpSpPr>
        <p:grpSpPr>
          <a:xfrm>
            <a:off x="752903" y="5016486"/>
            <a:ext cx="5411449" cy="558385"/>
            <a:chOff x="-669747" y="285593"/>
            <a:chExt cx="13578051" cy="1454826"/>
          </a:xfrm>
        </p:grpSpPr>
        <p:pic>
          <p:nvPicPr>
            <p:cNvPr id="15" name="Picture 2">
              <a:extLst>
                <a:ext uri="{FF2B5EF4-FFF2-40B4-BE49-F238E27FC236}">
                  <a16:creationId xmlns:a16="http://schemas.microsoft.com/office/drawing/2014/main" id="{E25D7B65-D0D6-56FC-85F6-D911A3F2B31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93829" y="285593"/>
              <a:ext cx="1514475" cy="1390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" name="Picture 2">
              <a:extLst>
                <a:ext uri="{FF2B5EF4-FFF2-40B4-BE49-F238E27FC236}">
                  <a16:creationId xmlns:a16="http://schemas.microsoft.com/office/drawing/2014/main" id="{EA5CE47A-4DE6-8BBE-5E9F-B7E5B7AD6E0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85882" y="293615"/>
              <a:ext cx="1514475" cy="1390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" name="Picture 2">
              <a:extLst>
                <a:ext uri="{FF2B5EF4-FFF2-40B4-BE49-F238E27FC236}">
                  <a16:creationId xmlns:a16="http://schemas.microsoft.com/office/drawing/2014/main" id="{930D3688-6162-3E07-9A72-9AA3DB529FA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77935" y="301637"/>
              <a:ext cx="1514475" cy="1390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" name="Picture 2">
              <a:extLst>
                <a:ext uri="{FF2B5EF4-FFF2-40B4-BE49-F238E27FC236}">
                  <a16:creationId xmlns:a16="http://schemas.microsoft.com/office/drawing/2014/main" id="{A5BF65A8-C707-B280-CE7D-49EFEA55D58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69988" y="309659"/>
              <a:ext cx="1514475" cy="1390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" name="Picture 2">
              <a:extLst>
                <a:ext uri="{FF2B5EF4-FFF2-40B4-BE49-F238E27FC236}">
                  <a16:creationId xmlns:a16="http://schemas.microsoft.com/office/drawing/2014/main" id="{4F84643A-72E5-DD11-6E69-A5E0451694A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62041" y="317681"/>
              <a:ext cx="1514475" cy="1390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" name="Picture 2">
              <a:extLst>
                <a:ext uri="{FF2B5EF4-FFF2-40B4-BE49-F238E27FC236}">
                  <a16:creationId xmlns:a16="http://schemas.microsoft.com/office/drawing/2014/main" id="{BFB33A77-5F79-BD4E-4ED2-D8202F07355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54094" y="325703"/>
              <a:ext cx="1514475" cy="1390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" name="Picture 2">
              <a:extLst>
                <a:ext uri="{FF2B5EF4-FFF2-40B4-BE49-F238E27FC236}">
                  <a16:creationId xmlns:a16="http://schemas.microsoft.com/office/drawing/2014/main" id="{16B27A97-9795-D0ED-469A-80D0B653222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46147" y="333725"/>
              <a:ext cx="1514475" cy="1390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" name="Picture 2">
              <a:extLst>
                <a:ext uri="{FF2B5EF4-FFF2-40B4-BE49-F238E27FC236}">
                  <a16:creationId xmlns:a16="http://schemas.microsoft.com/office/drawing/2014/main" id="{C0899B4F-9608-C356-15C7-1CE80BC481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200" y="341747"/>
              <a:ext cx="1514475" cy="1390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3" name="Picture 2">
              <a:extLst>
                <a:ext uri="{FF2B5EF4-FFF2-40B4-BE49-F238E27FC236}">
                  <a16:creationId xmlns:a16="http://schemas.microsoft.com/office/drawing/2014/main" id="{B82D9080-B300-72E2-CF59-98F780E50C0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669747" y="349769"/>
              <a:ext cx="1514475" cy="1390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29191531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411167-8838-C6B6-BA48-01E5AAC9D0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BCA2F6A0-524F-055F-DFFD-8B0E89E588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72"/>
          <a:stretch/>
        </p:blipFill>
        <p:spPr>
          <a:xfrm>
            <a:off x="305246" y="-83799"/>
            <a:ext cx="11614613" cy="6941799"/>
          </a:xfrm>
        </p:spPr>
      </p:pic>
      <p:pic>
        <p:nvPicPr>
          <p:cNvPr id="6" name="Content Placeholder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908B1654-CD4E-49AB-553A-C870A378C34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24"/>
          <a:stretch/>
        </p:blipFill>
        <p:spPr>
          <a:xfrm>
            <a:off x="301075" y="0"/>
            <a:ext cx="11589850" cy="6857999"/>
          </a:xfrm>
          <a:prstGeom prst="rect">
            <a:avLst/>
          </a:prstGeom>
        </p:spPr>
      </p:pic>
      <p:sp>
        <p:nvSpPr>
          <p:cNvPr id="7" name="Striped Right Arrow 6">
            <a:extLst>
              <a:ext uri="{FF2B5EF4-FFF2-40B4-BE49-F238E27FC236}">
                <a16:creationId xmlns:a16="http://schemas.microsoft.com/office/drawing/2014/main" id="{A3B3CCAD-397A-59BF-3D0C-E5EBB3151E09}"/>
              </a:ext>
            </a:extLst>
          </p:cNvPr>
          <p:cNvSpPr/>
          <p:nvPr/>
        </p:nvSpPr>
        <p:spPr>
          <a:xfrm rot="13781984" flipV="1">
            <a:off x="2293471" y="2367414"/>
            <a:ext cx="555171" cy="473940"/>
          </a:xfrm>
          <a:prstGeom prst="striped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855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7 L 0.07174 0.62037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81" y="31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F77A70-942E-BCD9-044A-DDB98E0FA0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7E36517C-4630-56A1-DA2D-5F72B64553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24"/>
          <a:stretch/>
        </p:blipFill>
        <p:spPr>
          <a:xfrm>
            <a:off x="301075" y="0"/>
            <a:ext cx="11589850" cy="6857999"/>
          </a:xfrm>
        </p:spPr>
      </p:pic>
      <p:sp>
        <p:nvSpPr>
          <p:cNvPr id="6" name="Striped Right Arrow 5">
            <a:extLst>
              <a:ext uri="{FF2B5EF4-FFF2-40B4-BE49-F238E27FC236}">
                <a16:creationId xmlns:a16="http://schemas.microsoft.com/office/drawing/2014/main" id="{BA5FC038-859C-2E83-360D-B99606324BEC}"/>
              </a:ext>
            </a:extLst>
          </p:cNvPr>
          <p:cNvSpPr/>
          <p:nvPr/>
        </p:nvSpPr>
        <p:spPr>
          <a:xfrm rot="13781984" flipV="1">
            <a:off x="2897628" y="6620879"/>
            <a:ext cx="555171" cy="473940"/>
          </a:xfrm>
          <a:prstGeom prst="stripedRightArrow">
            <a:avLst>
              <a:gd name="adj1" fmla="val 50000"/>
              <a:gd name="adj2" fmla="val 98836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031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0 L -0.01133 -0.82847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3" y="-414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9F7075-E0EE-639A-5B8A-A4364A6F7E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9FDE4CE7-9A7D-E9B4-00FA-14498AE31F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84"/>
          <a:stretch/>
        </p:blipFill>
        <p:spPr>
          <a:xfrm>
            <a:off x="358074" y="0"/>
            <a:ext cx="11475851" cy="6858000"/>
          </a:xfrm>
        </p:spPr>
      </p:pic>
      <p:sp>
        <p:nvSpPr>
          <p:cNvPr id="3" name="Striped Right Arrow 2">
            <a:extLst>
              <a:ext uri="{FF2B5EF4-FFF2-40B4-BE49-F238E27FC236}">
                <a16:creationId xmlns:a16="http://schemas.microsoft.com/office/drawing/2014/main" id="{BAAABFD2-EAE1-DCC2-92D2-A021C6A38979}"/>
              </a:ext>
            </a:extLst>
          </p:cNvPr>
          <p:cNvSpPr/>
          <p:nvPr/>
        </p:nvSpPr>
        <p:spPr>
          <a:xfrm rot="13781984" flipV="1">
            <a:off x="2848642" y="922209"/>
            <a:ext cx="555171" cy="473940"/>
          </a:xfrm>
          <a:prstGeom prst="stripedRightArrow">
            <a:avLst>
              <a:gd name="adj1" fmla="val 50000"/>
              <a:gd name="adj2" fmla="val 98836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522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1.48148E-6 L 0.01419 0.09769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3" y="4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BECA1C-A659-EC84-3BE0-FB8C8126D9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26303F33-8BFF-628A-3256-B5682232BB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44"/>
          <a:stretch/>
        </p:blipFill>
        <p:spPr>
          <a:xfrm>
            <a:off x="390228" y="0"/>
            <a:ext cx="11411544" cy="6858000"/>
          </a:xfrm>
        </p:spPr>
      </p:pic>
      <p:pic>
        <p:nvPicPr>
          <p:cNvPr id="6" name="Content Placeholder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AECCE8A9-0C6C-D14C-399E-6F28573C789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25" t="30532" r="38944" b="18846"/>
          <a:stretch/>
        </p:blipFill>
        <p:spPr>
          <a:xfrm>
            <a:off x="3442741" y="116902"/>
            <a:ext cx="5306517" cy="751827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139A444-246C-48F3-DE29-08B88ACC83D9}"/>
              </a:ext>
            </a:extLst>
          </p:cNvPr>
          <p:cNvSpPr/>
          <p:nvPr/>
        </p:nvSpPr>
        <p:spPr>
          <a:xfrm>
            <a:off x="7286762" y="3308706"/>
            <a:ext cx="866980" cy="381569"/>
          </a:xfrm>
          <a:prstGeom prst="rect">
            <a:avLst/>
          </a:prstGeom>
          <a:solidFill>
            <a:srgbClr val="FFFF00">
              <a:alpha val="43922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055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F3F530-CA55-18CB-55A4-2280BE2372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B0CB1C-835A-CA77-5E76-7AD2CD8EC1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uncut DNA strand is 3142 base pairs (bp) in length </a:t>
            </a:r>
          </a:p>
        </p:txBody>
      </p:sp>
      <p:grpSp>
        <p:nvGrpSpPr>
          <p:cNvPr id="5" name="Group 14">
            <a:extLst>
              <a:ext uri="{FF2B5EF4-FFF2-40B4-BE49-F238E27FC236}">
                <a16:creationId xmlns:a16="http://schemas.microsoft.com/office/drawing/2014/main" id="{2A4F53EA-1EEB-0281-3937-DEC7548C7911}"/>
              </a:ext>
            </a:extLst>
          </p:cNvPr>
          <p:cNvGrpSpPr/>
          <p:nvPr/>
        </p:nvGrpSpPr>
        <p:grpSpPr>
          <a:xfrm>
            <a:off x="6145966" y="3428999"/>
            <a:ext cx="5411449" cy="558385"/>
            <a:chOff x="-669747" y="285593"/>
            <a:chExt cx="13578051" cy="1454826"/>
          </a:xfrm>
        </p:grpSpPr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77C84D97-899C-6390-7AAD-800A023A559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93829" y="285593"/>
              <a:ext cx="1514475" cy="1390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2">
              <a:extLst>
                <a:ext uri="{FF2B5EF4-FFF2-40B4-BE49-F238E27FC236}">
                  <a16:creationId xmlns:a16="http://schemas.microsoft.com/office/drawing/2014/main" id="{31A89AD9-ABC7-5E79-3FBF-E0EF146DE15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85882" y="293615"/>
              <a:ext cx="1514475" cy="1390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2">
              <a:extLst>
                <a:ext uri="{FF2B5EF4-FFF2-40B4-BE49-F238E27FC236}">
                  <a16:creationId xmlns:a16="http://schemas.microsoft.com/office/drawing/2014/main" id="{5FEF23C7-3177-9B41-A766-9177F11FC99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77935" y="301637"/>
              <a:ext cx="1514475" cy="1390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Picture 2">
              <a:extLst>
                <a:ext uri="{FF2B5EF4-FFF2-40B4-BE49-F238E27FC236}">
                  <a16:creationId xmlns:a16="http://schemas.microsoft.com/office/drawing/2014/main" id="{E789F20B-D51B-D2D9-8BEB-B48A90222B5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69988" y="309659"/>
              <a:ext cx="1514475" cy="1390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Picture 2">
              <a:extLst>
                <a:ext uri="{FF2B5EF4-FFF2-40B4-BE49-F238E27FC236}">
                  <a16:creationId xmlns:a16="http://schemas.microsoft.com/office/drawing/2014/main" id="{01E30C9D-4C14-3DBF-9D74-32650FC8478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62041" y="317681"/>
              <a:ext cx="1514475" cy="1390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Picture 2">
              <a:extLst>
                <a:ext uri="{FF2B5EF4-FFF2-40B4-BE49-F238E27FC236}">
                  <a16:creationId xmlns:a16="http://schemas.microsoft.com/office/drawing/2014/main" id="{44FE8409-0D73-D878-36EC-192E0BE4259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54094" y="325703"/>
              <a:ext cx="1514475" cy="1390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" name="Picture 2">
              <a:extLst>
                <a:ext uri="{FF2B5EF4-FFF2-40B4-BE49-F238E27FC236}">
                  <a16:creationId xmlns:a16="http://schemas.microsoft.com/office/drawing/2014/main" id="{51E8AB36-460C-D91D-D724-6300FFF749B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46147" y="333725"/>
              <a:ext cx="1514475" cy="1390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" name="Picture 2">
              <a:extLst>
                <a:ext uri="{FF2B5EF4-FFF2-40B4-BE49-F238E27FC236}">
                  <a16:creationId xmlns:a16="http://schemas.microsoft.com/office/drawing/2014/main" id="{E3F85F4C-D8B2-85E2-25CA-99FCFD1E868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200" y="341747"/>
              <a:ext cx="1514475" cy="1390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" name="Picture 2">
              <a:extLst>
                <a:ext uri="{FF2B5EF4-FFF2-40B4-BE49-F238E27FC236}">
                  <a16:creationId xmlns:a16="http://schemas.microsoft.com/office/drawing/2014/main" id="{9115EB29-855C-25B3-E114-191C773C099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669747" y="349769"/>
              <a:ext cx="1514475" cy="1390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6" name="Group 14">
            <a:extLst>
              <a:ext uri="{FF2B5EF4-FFF2-40B4-BE49-F238E27FC236}">
                <a16:creationId xmlns:a16="http://schemas.microsoft.com/office/drawing/2014/main" id="{95576AD6-00E0-1A38-494B-E7323A28CC34}"/>
              </a:ext>
            </a:extLst>
          </p:cNvPr>
          <p:cNvGrpSpPr/>
          <p:nvPr/>
        </p:nvGrpSpPr>
        <p:grpSpPr>
          <a:xfrm>
            <a:off x="752903" y="3460404"/>
            <a:ext cx="5411449" cy="558385"/>
            <a:chOff x="-669747" y="285593"/>
            <a:chExt cx="13578051" cy="1454826"/>
          </a:xfrm>
        </p:grpSpPr>
        <p:pic>
          <p:nvPicPr>
            <p:cNvPr id="27" name="Picture 2">
              <a:extLst>
                <a:ext uri="{FF2B5EF4-FFF2-40B4-BE49-F238E27FC236}">
                  <a16:creationId xmlns:a16="http://schemas.microsoft.com/office/drawing/2014/main" id="{BC71BB84-7E4A-7E38-F9D1-274617EC3AA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93829" y="285593"/>
              <a:ext cx="1514475" cy="1390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8" name="Picture 2">
              <a:extLst>
                <a:ext uri="{FF2B5EF4-FFF2-40B4-BE49-F238E27FC236}">
                  <a16:creationId xmlns:a16="http://schemas.microsoft.com/office/drawing/2014/main" id="{A9B21235-9E81-7FB0-97F3-1B80356FADC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85882" y="293615"/>
              <a:ext cx="1514475" cy="1390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" name="Picture 2">
              <a:extLst>
                <a:ext uri="{FF2B5EF4-FFF2-40B4-BE49-F238E27FC236}">
                  <a16:creationId xmlns:a16="http://schemas.microsoft.com/office/drawing/2014/main" id="{A6AC2DDB-E124-5BE0-0E8C-00F33D5E991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77935" y="301637"/>
              <a:ext cx="1514475" cy="1390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" name="Picture 2">
              <a:extLst>
                <a:ext uri="{FF2B5EF4-FFF2-40B4-BE49-F238E27FC236}">
                  <a16:creationId xmlns:a16="http://schemas.microsoft.com/office/drawing/2014/main" id="{43646327-F086-2BD3-2F2D-A0C80842F57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69988" y="309659"/>
              <a:ext cx="1514475" cy="1390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1" name="Picture 2">
              <a:extLst>
                <a:ext uri="{FF2B5EF4-FFF2-40B4-BE49-F238E27FC236}">
                  <a16:creationId xmlns:a16="http://schemas.microsoft.com/office/drawing/2014/main" id="{A0A727C7-28DD-544E-E573-E24D45B0056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62041" y="317681"/>
              <a:ext cx="1514475" cy="1390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" name="Picture 2">
              <a:extLst>
                <a:ext uri="{FF2B5EF4-FFF2-40B4-BE49-F238E27FC236}">
                  <a16:creationId xmlns:a16="http://schemas.microsoft.com/office/drawing/2014/main" id="{E3E3DD61-A10A-E103-D04F-0F19A3E2117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54094" y="325703"/>
              <a:ext cx="1514475" cy="1390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3" name="Picture 2">
              <a:extLst>
                <a:ext uri="{FF2B5EF4-FFF2-40B4-BE49-F238E27FC236}">
                  <a16:creationId xmlns:a16="http://schemas.microsoft.com/office/drawing/2014/main" id="{4CA1898B-56B2-5B1B-AC9C-32DB43461CC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46147" y="333725"/>
              <a:ext cx="1514475" cy="1390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4" name="Picture 2">
              <a:extLst>
                <a:ext uri="{FF2B5EF4-FFF2-40B4-BE49-F238E27FC236}">
                  <a16:creationId xmlns:a16="http://schemas.microsoft.com/office/drawing/2014/main" id="{B25EC04C-7BFB-6D14-6E03-FCA236052DC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200" y="341747"/>
              <a:ext cx="1514475" cy="1390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5" name="Picture 2">
              <a:extLst>
                <a:ext uri="{FF2B5EF4-FFF2-40B4-BE49-F238E27FC236}">
                  <a16:creationId xmlns:a16="http://schemas.microsoft.com/office/drawing/2014/main" id="{4A253593-D729-F278-F5A7-B1F0A04B284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669747" y="349769"/>
              <a:ext cx="1514475" cy="1390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1613C2ED-6042-956C-B680-BF2739E87BFD}"/>
              </a:ext>
            </a:extLst>
          </p:cNvPr>
          <p:cNvSpPr txBox="1"/>
          <p:nvPr/>
        </p:nvSpPr>
        <p:spPr>
          <a:xfrm>
            <a:off x="5651290" y="2653260"/>
            <a:ext cx="1002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3142 bp </a:t>
            </a:r>
          </a:p>
        </p:txBody>
      </p:sp>
      <p:sp>
        <p:nvSpPr>
          <p:cNvPr id="37" name="Right Brace 36">
            <a:extLst>
              <a:ext uri="{FF2B5EF4-FFF2-40B4-BE49-F238E27FC236}">
                <a16:creationId xmlns:a16="http://schemas.microsoft.com/office/drawing/2014/main" id="{D19AD39F-1916-55CD-2172-122697E71421}"/>
              </a:ext>
            </a:extLst>
          </p:cNvPr>
          <p:cNvSpPr/>
          <p:nvPr/>
        </p:nvSpPr>
        <p:spPr>
          <a:xfrm rot="16200000">
            <a:off x="5888284" y="-2181148"/>
            <a:ext cx="533754" cy="10804513"/>
          </a:xfrm>
          <a:prstGeom prst="rightBrac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12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1458F-9AA6-0BF2-C49D-10B4918C9C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Predicting the outcome.  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gRNA 1:</a:t>
            </a:r>
            <a:br>
              <a:rPr lang="en-US" sz="6000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BA6C32-BA79-78B3-298F-4492ABE67B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67250"/>
          </a:xfrm>
        </p:spPr>
        <p:txBody>
          <a:bodyPr>
            <a:normAutofit fontScale="47500" lnSpcReduction="20000"/>
          </a:bodyPr>
          <a:lstStyle/>
          <a:p>
            <a:pPr marL="0" indent="0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sz="8200" b="1" i="0" u="sng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CGAUCAGUACGAUGGGAUCA</a:t>
            </a:r>
            <a:r>
              <a:rPr lang="en-US" sz="8200" b="0" i="1" u="none" strike="noStrike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GUUUUAGAGCUAGAAAUAGCAAGUUAAAAUAAGGCUAGUCCGUUAUCAACUUGAAAAAGUGGCACCGAGUCGGUGCUUUU</a:t>
            </a:r>
            <a:endParaRPr lang="en-US" sz="8200" b="0" dirty="0">
              <a:effectLst/>
            </a:endParaRPr>
          </a:p>
          <a:p>
            <a:pPr marL="0" indent="0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sz="6700" b="0" i="0" u="none" strike="noStrike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Spacer region:  </a:t>
            </a:r>
            <a:r>
              <a:rPr lang="en-US" sz="7600" b="1" i="0" u="sng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CGAUCAGUACGAUGGGAUCA</a:t>
            </a:r>
            <a:endParaRPr lang="en-US" sz="6700" b="0" dirty="0">
              <a:effectLst/>
            </a:endParaRPr>
          </a:p>
          <a:p>
            <a:pPr marL="0" indent="0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sz="7000" b="0" i="0" u="none" strike="noStrike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Complementary </a:t>
            </a:r>
          </a:p>
          <a:p>
            <a:pPr marL="0" indent="0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sz="7000" b="0" i="0" u="none" strike="noStrike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DNA sequence:  </a:t>
            </a:r>
            <a:r>
              <a:rPr lang="en-US" sz="7600" b="0" i="0" u="none" strike="noStrike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ourier New" panose="02070309020205020404" pitchFamily="49" charset="0"/>
              </a:rPr>
              <a:t>GCTAGTCATGCTACCCTAGT</a:t>
            </a:r>
            <a:endParaRPr lang="en-US" sz="8400" b="0" dirty="0">
              <a:effectLst/>
              <a:highlight>
                <a:srgbClr val="FFFF00"/>
              </a:highlight>
            </a:endParaRPr>
          </a:p>
          <a:p>
            <a:pPr marL="0" indent="0">
              <a:buNone/>
            </a:pPr>
            <a:br>
              <a:rPr lang="en-US" dirty="0"/>
            </a:b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B3BC389-2971-5ADF-F466-2DE150C753C1}"/>
              </a:ext>
            </a:extLst>
          </p:cNvPr>
          <p:cNvSpPr/>
          <p:nvPr/>
        </p:nvSpPr>
        <p:spPr>
          <a:xfrm>
            <a:off x="4718957" y="3429000"/>
            <a:ext cx="5829300" cy="359229"/>
          </a:xfrm>
          <a:prstGeom prst="rect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A91D3F2-BDD4-C1E3-E9C3-CADD63411F33}"/>
              </a:ext>
            </a:extLst>
          </p:cNvPr>
          <p:cNvSpPr/>
          <p:nvPr/>
        </p:nvSpPr>
        <p:spPr>
          <a:xfrm>
            <a:off x="4463143" y="4601708"/>
            <a:ext cx="5829300" cy="639763"/>
          </a:xfrm>
          <a:prstGeom prst="rect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04083F1-EB7F-51C6-88A0-B6049CEEF49E}"/>
              </a:ext>
            </a:extLst>
          </p:cNvPr>
          <p:cNvSpPr txBox="1"/>
          <p:nvPr/>
        </p:nvSpPr>
        <p:spPr>
          <a:xfrm>
            <a:off x="1126672" y="5324218"/>
            <a:ext cx="10227128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venir Book" panose="02000503020000020003" pitchFamily="2" charset="0"/>
                <a:cs typeface="Courier New" panose="02070309020205020404" pitchFamily="49" charset="0"/>
              </a:rPr>
              <a:t>Highlight and copy the Complementary DNA Sequence</a:t>
            </a:r>
          </a:p>
          <a:p>
            <a:r>
              <a:rPr lang="en-US" sz="2800" dirty="0">
                <a:latin typeface="Avenir Book" panose="02000503020000020003" pitchFamily="2" charset="0"/>
                <a:cs typeface="Courier New" panose="02070309020205020404" pitchFamily="49" charset="0"/>
              </a:rPr>
              <a:t>Scroll to the Target DNA sequence bottom strand (3’ to 5’)</a:t>
            </a:r>
          </a:p>
        </p:txBody>
      </p:sp>
    </p:spTree>
    <p:extLst>
      <p:ext uri="{BB962C8B-B14F-4D97-AF65-F5344CB8AC3E}">
        <p14:creationId xmlns:p14="http://schemas.microsoft.com/office/powerpoint/2010/main" val="3587301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E72DB1-5723-DDFE-D011-2EC2CCF934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Content Placeholder 6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52DCAB3E-513A-7379-8BB1-6E3706C220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18"/>
          <a:stretch/>
        </p:blipFill>
        <p:spPr>
          <a:xfrm>
            <a:off x="442251" y="-23447"/>
            <a:ext cx="11304271" cy="6816668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4F0224B-EDB7-04C5-648E-B964235FB99B}"/>
              </a:ext>
            </a:extLst>
          </p:cNvPr>
          <p:cNvSpPr txBox="1"/>
          <p:nvPr/>
        </p:nvSpPr>
        <p:spPr>
          <a:xfrm>
            <a:off x="1964872" y="1556040"/>
            <a:ext cx="10227128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venir Book" panose="02000503020000020003" pitchFamily="2" charset="0"/>
                <a:cs typeface="Courier New" panose="02070309020205020404" pitchFamily="49" charset="0"/>
              </a:rPr>
              <a:t>Use Ctrl + F keys to open the find tab.</a:t>
            </a:r>
          </a:p>
        </p:txBody>
      </p:sp>
    </p:spTree>
    <p:extLst>
      <p:ext uri="{BB962C8B-B14F-4D97-AF65-F5344CB8AC3E}">
        <p14:creationId xmlns:p14="http://schemas.microsoft.com/office/powerpoint/2010/main" val="3147914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E67FDD-4096-188E-B516-D314A80820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 descr="Graphical user interface, text, application, Word&#10;&#10;Description automatically generated">
            <a:extLst>
              <a:ext uri="{FF2B5EF4-FFF2-40B4-BE49-F238E27FC236}">
                <a16:creationId xmlns:a16="http://schemas.microsoft.com/office/drawing/2014/main" id="{F237DF6F-C2FE-745E-32BD-C2DE16AB98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44"/>
          <a:stretch/>
        </p:blipFill>
        <p:spPr>
          <a:xfrm>
            <a:off x="450074" y="-46892"/>
            <a:ext cx="11411544" cy="6858000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268F5D1-F4F3-71F1-0E24-2E6B3A3672F6}"/>
              </a:ext>
            </a:extLst>
          </p:cNvPr>
          <p:cNvSpPr txBox="1"/>
          <p:nvPr/>
        </p:nvSpPr>
        <p:spPr>
          <a:xfrm>
            <a:off x="1964872" y="1556040"/>
            <a:ext cx="6460671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venir Book" panose="02000503020000020003" pitchFamily="2" charset="0"/>
                <a:cs typeface="Courier New" panose="02070309020205020404" pitchFamily="49" charset="0"/>
              </a:rPr>
              <a:t>Paste the DNA sequence in the tab and google will find the sequence.</a:t>
            </a:r>
          </a:p>
        </p:txBody>
      </p:sp>
    </p:spTree>
    <p:extLst>
      <p:ext uri="{BB962C8B-B14F-4D97-AF65-F5344CB8AC3E}">
        <p14:creationId xmlns:p14="http://schemas.microsoft.com/office/powerpoint/2010/main" val="271443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BE2CD0-A202-02BA-A515-5AA324671C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What is CRISPR/Cas?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E97BAC-C266-7252-8740-3D481F83FA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909457" cy="4351338"/>
          </a:xfrm>
        </p:spPr>
        <p:txBody>
          <a:bodyPr/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CRISPR/Cas is a naturally occurring molecular system found in bacteria. </a:t>
            </a:r>
          </a:p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It serves as a type of adaptive immune system that cuts viral DNA or RNA. 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FD521404-A2CD-D3BF-06EA-2BF186EB2969}"/>
              </a:ext>
            </a:extLst>
          </p:cNvPr>
          <p:cNvSpPr/>
          <p:nvPr/>
        </p:nvSpPr>
        <p:spPr>
          <a:xfrm>
            <a:off x="6841671" y="2416629"/>
            <a:ext cx="4512129" cy="1534885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27FBCCE-D176-8592-93BF-E05557F23A74}"/>
              </a:ext>
            </a:extLst>
          </p:cNvPr>
          <p:cNvGrpSpPr/>
          <p:nvPr/>
        </p:nvGrpSpPr>
        <p:grpSpPr>
          <a:xfrm>
            <a:off x="8526235" y="838542"/>
            <a:ext cx="1143000" cy="1839230"/>
            <a:chOff x="8507187" y="446770"/>
            <a:chExt cx="1143000" cy="1839230"/>
          </a:xfrm>
        </p:grpSpPr>
        <p:sp>
          <p:nvSpPr>
            <p:cNvPr id="7" name="Can 6">
              <a:extLst>
                <a:ext uri="{FF2B5EF4-FFF2-40B4-BE49-F238E27FC236}">
                  <a16:creationId xmlns:a16="http://schemas.microsoft.com/office/drawing/2014/main" id="{7B569A37-6893-0312-C225-C98C151927CE}"/>
                </a:ext>
              </a:extLst>
            </p:cNvPr>
            <p:cNvSpPr/>
            <p:nvPr/>
          </p:nvSpPr>
          <p:spPr>
            <a:xfrm>
              <a:off x="8866417" y="1387929"/>
              <a:ext cx="457200" cy="898071"/>
            </a:xfrm>
            <a:prstGeom prst="can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Hexagon 5">
              <a:extLst>
                <a:ext uri="{FF2B5EF4-FFF2-40B4-BE49-F238E27FC236}">
                  <a16:creationId xmlns:a16="http://schemas.microsoft.com/office/drawing/2014/main" id="{FC540A62-1147-9A22-E1F0-0E712EDA5B3E}"/>
                </a:ext>
              </a:extLst>
            </p:cNvPr>
            <p:cNvSpPr/>
            <p:nvPr/>
          </p:nvSpPr>
          <p:spPr>
            <a:xfrm>
              <a:off x="8507187" y="446770"/>
              <a:ext cx="1143000" cy="1022804"/>
            </a:xfrm>
            <a:prstGeom prst="hexagon">
              <a:avLst/>
            </a:prstGeom>
            <a:solidFill>
              <a:srgbClr val="FFFF00"/>
            </a:solidFill>
            <a:ln w="762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2D4D5973-D0F7-1128-7DEA-9135339A2D31}"/>
              </a:ext>
            </a:extLst>
          </p:cNvPr>
          <p:cNvSpPr txBox="1"/>
          <p:nvPr/>
        </p:nvSpPr>
        <p:spPr>
          <a:xfrm>
            <a:off x="8690711" y="1094149"/>
            <a:ext cx="8467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DNA</a:t>
            </a:r>
          </a:p>
        </p:txBody>
      </p:sp>
      <p:sp>
        <p:nvSpPr>
          <p:cNvPr id="10" name="Pie 9">
            <a:extLst>
              <a:ext uri="{FF2B5EF4-FFF2-40B4-BE49-F238E27FC236}">
                <a16:creationId xmlns:a16="http://schemas.microsoft.com/office/drawing/2014/main" id="{54F546D0-EE63-BD50-590F-C1CB2763FDEF}"/>
              </a:ext>
            </a:extLst>
          </p:cNvPr>
          <p:cNvSpPr/>
          <p:nvPr/>
        </p:nvSpPr>
        <p:spPr>
          <a:xfrm rot="2439086">
            <a:off x="7309546" y="2770611"/>
            <a:ext cx="882165" cy="882165"/>
          </a:xfrm>
          <a:prstGeom prst="pie">
            <a:avLst>
              <a:gd name="adj1" fmla="val 0"/>
              <a:gd name="adj2" fmla="val 17479592"/>
            </a:avLst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52C4BEF-08DD-E5DF-91B8-010E8838DFEF}"/>
              </a:ext>
            </a:extLst>
          </p:cNvPr>
          <p:cNvSpPr txBox="1"/>
          <p:nvPr/>
        </p:nvSpPr>
        <p:spPr>
          <a:xfrm rot="18642809">
            <a:off x="8505630" y="3042282"/>
            <a:ext cx="4058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49C80AF-1112-BF4D-5D9A-A8452540204D}"/>
              </a:ext>
            </a:extLst>
          </p:cNvPr>
          <p:cNvSpPr txBox="1"/>
          <p:nvPr/>
        </p:nvSpPr>
        <p:spPr>
          <a:xfrm rot="3190486">
            <a:off x="8922417" y="3075118"/>
            <a:ext cx="4555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06DFC0D-A33E-5143-10FC-9A17296A1A53}"/>
              </a:ext>
            </a:extLst>
          </p:cNvPr>
          <p:cNvSpPr txBox="1"/>
          <p:nvPr/>
        </p:nvSpPr>
        <p:spPr>
          <a:xfrm rot="3190486">
            <a:off x="9339204" y="3075296"/>
            <a:ext cx="4555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1742204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8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4.81481E-6 L -0.00026 0.26898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134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500"/>
                            </p:stCondLst>
                            <p:childTnLst>
                              <p:par>
                                <p:cTn id="20" presetID="8" presetClass="emph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2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500"/>
                            </p:stCondLst>
                            <p:childTnLst>
                              <p:par>
                                <p:cTn id="23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8000"/>
                            </p:stCondLst>
                            <p:childTnLst>
                              <p:par>
                                <p:cTn id="27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91 0.00069 L 0.22018 0.00069 " pathEditMode="relative" ptsTypes="AA">
                                      <p:cBhvr>
                                        <p:cTn id="2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4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4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2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4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4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9" grpId="2"/>
      <p:bldP spid="9" grpId="3"/>
      <p:bldP spid="9" grpId="4"/>
      <p:bldP spid="10" grpId="0" animBg="1"/>
      <p:bldP spid="10" grpId="1" animBg="1"/>
      <p:bldP spid="11" grpId="0"/>
      <p:bldP spid="11" grpId="1"/>
      <p:bldP spid="12" grpId="0"/>
      <p:bldP spid="12" grpId="1"/>
      <p:bldP spid="13" grpId="0"/>
      <p:bldP spid="13" grpId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A5799F-389E-519D-6376-CD67F772A0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E55341-D5C8-63D1-776B-2B4625572F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0B9A82A3-9521-A044-B240-8052D4BD70C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2693" r="4" b="6095"/>
          <a:stretch/>
        </p:blipFill>
        <p:spPr>
          <a:xfrm>
            <a:off x="81231" y="0"/>
            <a:ext cx="12029538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698E5DF-D48D-5F1D-BEC1-09F1EAF46551}"/>
              </a:ext>
            </a:extLst>
          </p:cNvPr>
          <p:cNvSpPr txBox="1"/>
          <p:nvPr/>
        </p:nvSpPr>
        <p:spPr>
          <a:xfrm>
            <a:off x="1834243" y="1690688"/>
            <a:ext cx="6819900" cy="13849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venir Book" panose="02000503020000020003" pitchFamily="2" charset="0"/>
                <a:cs typeface="Courier New" panose="02070309020205020404" pitchFamily="49" charset="0"/>
              </a:rPr>
              <a:t>Place the cursor between the 3</a:t>
            </a:r>
            <a:r>
              <a:rPr lang="en-US" sz="2800" baseline="30000" dirty="0">
                <a:latin typeface="Avenir Book" panose="02000503020000020003" pitchFamily="2" charset="0"/>
                <a:cs typeface="Courier New" panose="02070309020205020404" pitchFamily="49" charset="0"/>
              </a:rPr>
              <a:t>rd</a:t>
            </a:r>
            <a:r>
              <a:rPr lang="en-US" sz="2800" dirty="0">
                <a:latin typeface="Avenir Book" panose="02000503020000020003" pitchFamily="2" charset="0"/>
                <a:cs typeface="Courier New" panose="02070309020205020404" pitchFamily="49" charset="0"/>
              </a:rPr>
              <a:t> and 4</a:t>
            </a:r>
            <a:r>
              <a:rPr lang="en-US" sz="2800" baseline="30000" dirty="0">
                <a:latin typeface="Avenir Book" panose="02000503020000020003" pitchFamily="2" charset="0"/>
                <a:cs typeface="Courier New" panose="02070309020205020404" pitchFamily="49" charset="0"/>
              </a:rPr>
              <a:t>th</a:t>
            </a:r>
            <a:r>
              <a:rPr lang="en-US" sz="2800" dirty="0">
                <a:latin typeface="Avenir Book" panose="02000503020000020003" pitchFamily="2" charset="0"/>
                <a:cs typeface="Courier New" panose="02070309020205020404" pitchFamily="49" charset="0"/>
              </a:rPr>
              <a:t> base from the end of the sequence and hit return to “cut the strand.</a:t>
            </a:r>
          </a:p>
        </p:txBody>
      </p:sp>
      <p:sp>
        <p:nvSpPr>
          <p:cNvPr id="7" name="Striped Right Arrow 6">
            <a:extLst>
              <a:ext uri="{FF2B5EF4-FFF2-40B4-BE49-F238E27FC236}">
                <a16:creationId xmlns:a16="http://schemas.microsoft.com/office/drawing/2014/main" id="{3F1EFDE6-B4E8-1B8F-2CD8-5E7D04D2A77C}"/>
              </a:ext>
            </a:extLst>
          </p:cNvPr>
          <p:cNvSpPr/>
          <p:nvPr/>
        </p:nvSpPr>
        <p:spPr>
          <a:xfrm rot="13781984" flipV="1">
            <a:off x="2848642" y="922209"/>
            <a:ext cx="555171" cy="473940"/>
          </a:xfrm>
          <a:prstGeom prst="stripedRightArrow">
            <a:avLst>
              <a:gd name="adj1" fmla="val 50000"/>
              <a:gd name="adj2" fmla="val 98836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0569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1.48148E-6 L 0.19766 0.53333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83" y="2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4EDF62-75A6-78E5-8769-74D87B0E9C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54347706-B1C9-6AD3-96F4-6F8633C497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24"/>
          <a:stretch/>
        </p:blipFill>
        <p:spPr>
          <a:xfrm>
            <a:off x="296075" y="0"/>
            <a:ext cx="11589850" cy="6857999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0BEA25E-AE2D-FC5B-74AA-FAFCB61676EB}"/>
              </a:ext>
            </a:extLst>
          </p:cNvPr>
          <p:cNvSpPr txBox="1"/>
          <p:nvPr/>
        </p:nvSpPr>
        <p:spPr>
          <a:xfrm>
            <a:off x="2291443" y="547688"/>
            <a:ext cx="681990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venir Book" panose="02000503020000020003" pitchFamily="2" charset="0"/>
                <a:cs typeface="Courier New" panose="02070309020205020404" pitchFamily="49" charset="0"/>
              </a:rPr>
              <a:t>Highlight the top segment. </a:t>
            </a:r>
          </a:p>
        </p:txBody>
      </p:sp>
    </p:spTree>
    <p:extLst>
      <p:ext uri="{BB962C8B-B14F-4D97-AF65-F5344CB8AC3E}">
        <p14:creationId xmlns:p14="http://schemas.microsoft.com/office/powerpoint/2010/main" val="3466106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C5AD30-C152-A0EC-BC99-8048347EC6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51B7617D-CB63-AB6B-84D7-272F191E04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24"/>
          <a:stretch/>
        </p:blipFill>
        <p:spPr>
          <a:xfrm>
            <a:off x="350420" y="0"/>
            <a:ext cx="11589850" cy="6857999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AF7F47F-3EAA-9725-9786-7713D0C40FCB}"/>
              </a:ext>
            </a:extLst>
          </p:cNvPr>
          <p:cNvSpPr txBox="1"/>
          <p:nvPr/>
        </p:nvSpPr>
        <p:spPr>
          <a:xfrm>
            <a:off x="3175213" y="1611491"/>
            <a:ext cx="681990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venir Book" panose="02000503020000020003" pitchFamily="2" charset="0"/>
                <a:cs typeface="Courier New" panose="02070309020205020404" pitchFamily="49" charset="0"/>
              </a:rPr>
              <a:t>Use the word count in the tools menu. </a:t>
            </a:r>
          </a:p>
        </p:txBody>
      </p:sp>
      <p:sp>
        <p:nvSpPr>
          <p:cNvPr id="6" name="Striped Right Arrow 5">
            <a:extLst>
              <a:ext uri="{FF2B5EF4-FFF2-40B4-BE49-F238E27FC236}">
                <a16:creationId xmlns:a16="http://schemas.microsoft.com/office/drawing/2014/main" id="{B978BC1F-A6D9-34F4-43D7-7B4E3B172DB9}"/>
              </a:ext>
            </a:extLst>
          </p:cNvPr>
          <p:cNvSpPr/>
          <p:nvPr/>
        </p:nvSpPr>
        <p:spPr>
          <a:xfrm rot="13781984" flipV="1">
            <a:off x="2897628" y="6620879"/>
            <a:ext cx="555171" cy="473940"/>
          </a:xfrm>
          <a:prstGeom prst="stripedRightArrow">
            <a:avLst>
              <a:gd name="adj1" fmla="val 50000"/>
              <a:gd name="adj2" fmla="val 98836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365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0 L -0.01133 -0.82847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3" y="-414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E98682-8CC7-E671-ACC0-D3D7E7A769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405149CA-09BD-743D-BB43-61C5D4EC1F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20"/>
          <a:stretch/>
        </p:blipFill>
        <p:spPr>
          <a:xfrm>
            <a:off x="351689" y="0"/>
            <a:ext cx="11577063" cy="6857999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7637D96-13C1-0881-8D6E-37322AD76493}"/>
              </a:ext>
            </a:extLst>
          </p:cNvPr>
          <p:cNvSpPr/>
          <p:nvPr/>
        </p:nvSpPr>
        <p:spPr>
          <a:xfrm>
            <a:off x="2743200" y="1331495"/>
            <a:ext cx="2759242" cy="224589"/>
          </a:xfrm>
          <a:prstGeom prst="rect">
            <a:avLst/>
          </a:prstGeom>
          <a:solidFill>
            <a:srgbClr val="FFFF00">
              <a:alpha val="43922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triped Right Arrow 2">
            <a:extLst>
              <a:ext uri="{FF2B5EF4-FFF2-40B4-BE49-F238E27FC236}">
                <a16:creationId xmlns:a16="http://schemas.microsoft.com/office/drawing/2014/main" id="{D455414B-AE50-39A7-08A6-551F0ED5B09D}"/>
              </a:ext>
            </a:extLst>
          </p:cNvPr>
          <p:cNvSpPr/>
          <p:nvPr/>
        </p:nvSpPr>
        <p:spPr>
          <a:xfrm rot="13781984" flipV="1">
            <a:off x="2848642" y="922209"/>
            <a:ext cx="555171" cy="473940"/>
          </a:xfrm>
          <a:prstGeom prst="stripedRightArrow">
            <a:avLst>
              <a:gd name="adj1" fmla="val 50000"/>
              <a:gd name="adj2" fmla="val 98836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40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1.48148E-6 L 0.01419 0.09769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3" y="4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" grpId="0" animBg="1"/>
      <p:bldP spid="3" grpId="1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4EC114-F3B0-4157-F736-423395A631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9CFA6090-EE58-BEC9-D7C4-FD4986BBC4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24"/>
          <a:stretch/>
        </p:blipFill>
        <p:spPr>
          <a:xfrm>
            <a:off x="303527" y="0"/>
            <a:ext cx="11589850" cy="6857999"/>
          </a:xfrm>
        </p:spPr>
      </p:pic>
      <p:pic>
        <p:nvPicPr>
          <p:cNvPr id="7" name="Content Placeholder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602B7B81-108D-47F4-2C1B-C21EE81C376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96" t="28461" r="38842" b="31905"/>
          <a:stretch/>
        </p:blipFill>
        <p:spPr>
          <a:xfrm>
            <a:off x="3101770" y="0"/>
            <a:ext cx="6384851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9D3086E-5939-D764-528F-B444868F119D}"/>
              </a:ext>
            </a:extLst>
          </p:cNvPr>
          <p:cNvSpPr/>
          <p:nvPr/>
        </p:nvSpPr>
        <p:spPr>
          <a:xfrm>
            <a:off x="7901354" y="4073202"/>
            <a:ext cx="866980" cy="381569"/>
          </a:xfrm>
          <a:prstGeom prst="rect">
            <a:avLst/>
          </a:prstGeom>
          <a:solidFill>
            <a:srgbClr val="FFFF00">
              <a:alpha val="43922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5250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1" animBg="1"/>
      <p:bldP spid="8" grpId="2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D914FF-4C04-C7F5-BAEF-86B20D5092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gRNA1 fragments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2FC002-0D3D-5CB1-EF66-B0BECDC970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The gRNA1 will cut this gene once resulting in two fragments. </a:t>
            </a:r>
          </a:p>
          <a:p>
            <a:pPr marL="0" indent="0">
              <a:buNone/>
            </a:pPr>
            <a:endParaRPr lang="en-US" dirty="0"/>
          </a:p>
        </p:txBody>
      </p:sp>
      <p:grpSp>
        <p:nvGrpSpPr>
          <p:cNvPr id="4" name="Group 14">
            <a:extLst>
              <a:ext uri="{FF2B5EF4-FFF2-40B4-BE49-F238E27FC236}">
                <a16:creationId xmlns:a16="http://schemas.microsoft.com/office/drawing/2014/main" id="{5300DF06-E27A-DB8F-56A8-E0EE3588013E}"/>
              </a:ext>
            </a:extLst>
          </p:cNvPr>
          <p:cNvGrpSpPr/>
          <p:nvPr/>
        </p:nvGrpSpPr>
        <p:grpSpPr>
          <a:xfrm>
            <a:off x="6145966" y="3428999"/>
            <a:ext cx="5411449" cy="558385"/>
            <a:chOff x="-669747" y="285593"/>
            <a:chExt cx="13578051" cy="1454826"/>
          </a:xfrm>
        </p:grpSpPr>
        <p:pic>
          <p:nvPicPr>
            <p:cNvPr id="5" name="Picture 2">
              <a:extLst>
                <a:ext uri="{FF2B5EF4-FFF2-40B4-BE49-F238E27FC236}">
                  <a16:creationId xmlns:a16="http://schemas.microsoft.com/office/drawing/2014/main" id="{1B607FB6-CBB6-B68C-9513-ABB52977322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93829" y="285593"/>
              <a:ext cx="1514475" cy="1390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340FF46B-0DF2-386D-33CC-30AE675F4C7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85882" y="293615"/>
              <a:ext cx="1514475" cy="1390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2">
              <a:extLst>
                <a:ext uri="{FF2B5EF4-FFF2-40B4-BE49-F238E27FC236}">
                  <a16:creationId xmlns:a16="http://schemas.microsoft.com/office/drawing/2014/main" id="{CE406C5D-7551-929E-6060-A200EE77BB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77935" y="301637"/>
              <a:ext cx="1514475" cy="1390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2">
              <a:extLst>
                <a:ext uri="{FF2B5EF4-FFF2-40B4-BE49-F238E27FC236}">
                  <a16:creationId xmlns:a16="http://schemas.microsoft.com/office/drawing/2014/main" id="{C4B59215-0565-4897-F29E-5D26E06061E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69988" y="309659"/>
              <a:ext cx="1514475" cy="1390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Picture 2">
              <a:extLst>
                <a:ext uri="{FF2B5EF4-FFF2-40B4-BE49-F238E27FC236}">
                  <a16:creationId xmlns:a16="http://schemas.microsoft.com/office/drawing/2014/main" id="{51A085EB-7B8B-B610-D645-78613B3A503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62041" y="317681"/>
              <a:ext cx="1514475" cy="1390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Picture 2">
              <a:extLst>
                <a:ext uri="{FF2B5EF4-FFF2-40B4-BE49-F238E27FC236}">
                  <a16:creationId xmlns:a16="http://schemas.microsoft.com/office/drawing/2014/main" id="{FEDC9006-EE97-80B5-CB14-1AF9371E0BD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54094" y="325703"/>
              <a:ext cx="1514475" cy="1390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Picture 2">
              <a:extLst>
                <a:ext uri="{FF2B5EF4-FFF2-40B4-BE49-F238E27FC236}">
                  <a16:creationId xmlns:a16="http://schemas.microsoft.com/office/drawing/2014/main" id="{3AFC8456-D2C4-4891-7E2A-007A68F0136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46147" y="333725"/>
              <a:ext cx="1514475" cy="1390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" name="Picture 2">
              <a:extLst>
                <a:ext uri="{FF2B5EF4-FFF2-40B4-BE49-F238E27FC236}">
                  <a16:creationId xmlns:a16="http://schemas.microsoft.com/office/drawing/2014/main" id="{758DB14D-D9A0-56B8-02E7-11587D40C53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200" y="341747"/>
              <a:ext cx="1514475" cy="1390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" name="Picture 2">
              <a:extLst>
                <a:ext uri="{FF2B5EF4-FFF2-40B4-BE49-F238E27FC236}">
                  <a16:creationId xmlns:a16="http://schemas.microsoft.com/office/drawing/2014/main" id="{917BDA46-4150-A511-CF2E-5E044AFB0FF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669747" y="349769"/>
              <a:ext cx="1514475" cy="1390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4" name="Group 14">
            <a:extLst>
              <a:ext uri="{FF2B5EF4-FFF2-40B4-BE49-F238E27FC236}">
                <a16:creationId xmlns:a16="http://schemas.microsoft.com/office/drawing/2014/main" id="{53D186AD-FC81-0DF5-A85F-22BFEE26146A}"/>
              </a:ext>
            </a:extLst>
          </p:cNvPr>
          <p:cNvGrpSpPr/>
          <p:nvPr/>
        </p:nvGrpSpPr>
        <p:grpSpPr>
          <a:xfrm>
            <a:off x="752903" y="3460404"/>
            <a:ext cx="5411449" cy="558385"/>
            <a:chOff x="-669747" y="285593"/>
            <a:chExt cx="13578051" cy="1454826"/>
          </a:xfrm>
        </p:grpSpPr>
        <p:pic>
          <p:nvPicPr>
            <p:cNvPr id="15" name="Picture 2">
              <a:extLst>
                <a:ext uri="{FF2B5EF4-FFF2-40B4-BE49-F238E27FC236}">
                  <a16:creationId xmlns:a16="http://schemas.microsoft.com/office/drawing/2014/main" id="{148A3228-B9F3-25CA-A896-59E17F6B09B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93829" y="285593"/>
              <a:ext cx="1514475" cy="1390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" name="Picture 2">
              <a:extLst>
                <a:ext uri="{FF2B5EF4-FFF2-40B4-BE49-F238E27FC236}">
                  <a16:creationId xmlns:a16="http://schemas.microsoft.com/office/drawing/2014/main" id="{32ED18CA-C035-DCA6-4D45-32862CD044C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85882" y="293615"/>
              <a:ext cx="1514475" cy="1390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" name="Picture 2">
              <a:extLst>
                <a:ext uri="{FF2B5EF4-FFF2-40B4-BE49-F238E27FC236}">
                  <a16:creationId xmlns:a16="http://schemas.microsoft.com/office/drawing/2014/main" id="{BF0ACE9C-F442-5E3C-AE54-A989783FCFF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77935" y="301637"/>
              <a:ext cx="1514475" cy="1390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" name="Picture 2">
              <a:extLst>
                <a:ext uri="{FF2B5EF4-FFF2-40B4-BE49-F238E27FC236}">
                  <a16:creationId xmlns:a16="http://schemas.microsoft.com/office/drawing/2014/main" id="{B76F0180-BBC3-62EA-9F8E-ACE4B0FB9ED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69988" y="309659"/>
              <a:ext cx="1514475" cy="1390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" name="Picture 2">
              <a:extLst>
                <a:ext uri="{FF2B5EF4-FFF2-40B4-BE49-F238E27FC236}">
                  <a16:creationId xmlns:a16="http://schemas.microsoft.com/office/drawing/2014/main" id="{3261459E-F1F7-A680-CBC5-61D283B2DB6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62041" y="317681"/>
              <a:ext cx="1514475" cy="1390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" name="Picture 2">
              <a:extLst>
                <a:ext uri="{FF2B5EF4-FFF2-40B4-BE49-F238E27FC236}">
                  <a16:creationId xmlns:a16="http://schemas.microsoft.com/office/drawing/2014/main" id="{AB97058E-DCCA-86D2-AB2F-56F189A7F78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54094" y="325703"/>
              <a:ext cx="1514475" cy="1390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" name="Picture 2">
              <a:extLst>
                <a:ext uri="{FF2B5EF4-FFF2-40B4-BE49-F238E27FC236}">
                  <a16:creationId xmlns:a16="http://schemas.microsoft.com/office/drawing/2014/main" id="{67880F0D-D587-899A-EE04-77053398DA8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46147" y="333725"/>
              <a:ext cx="1514475" cy="1390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" name="Picture 2">
              <a:extLst>
                <a:ext uri="{FF2B5EF4-FFF2-40B4-BE49-F238E27FC236}">
                  <a16:creationId xmlns:a16="http://schemas.microsoft.com/office/drawing/2014/main" id="{E1704B36-00D4-3A6C-580A-E089CEB33B4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200" y="341747"/>
              <a:ext cx="1514475" cy="1390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3" name="Picture 2">
              <a:extLst>
                <a:ext uri="{FF2B5EF4-FFF2-40B4-BE49-F238E27FC236}">
                  <a16:creationId xmlns:a16="http://schemas.microsoft.com/office/drawing/2014/main" id="{0D2437A1-3363-F670-0A0F-3F2AEDFDF92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669747" y="349769"/>
              <a:ext cx="1514475" cy="1390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AF266C0D-27A5-881D-FC94-CF13F40102C8}"/>
              </a:ext>
            </a:extLst>
          </p:cNvPr>
          <p:cNvSpPr txBox="1"/>
          <p:nvPr/>
        </p:nvSpPr>
        <p:spPr>
          <a:xfrm>
            <a:off x="5651290" y="2548330"/>
            <a:ext cx="12682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3142 bp </a:t>
            </a:r>
          </a:p>
        </p:txBody>
      </p:sp>
      <p:sp>
        <p:nvSpPr>
          <p:cNvPr id="25" name="Right Brace 24">
            <a:extLst>
              <a:ext uri="{FF2B5EF4-FFF2-40B4-BE49-F238E27FC236}">
                <a16:creationId xmlns:a16="http://schemas.microsoft.com/office/drawing/2014/main" id="{46198D8B-0DC5-D36B-D8E5-930961604FA1}"/>
              </a:ext>
            </a:extLst>
          </p:cNvPr>
          <p:cNvSpPr/>
          <p:nvPr/>
        </p:nvSpPr>
        <p:spPr>
          <a:xfrm rot="16200000">
            <a:off x="5888284" y="-2181148"/>
            <a:ext cx="533754" cy="10804513"/>
          </a:xfrm>
          <a:prstGeom prst="rightBrac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ight Brace 25">
            <a:extLst>
              <a:ext uri="{FF2B5EF4-FFF2-40B4-BE49-F238E27FC236}">
                <a16:creationId xmlns:a16="http://schemas.microsoft.com/office/drawing/2014/main" id="{50DF172E-C090-46BD-E889-CAE188BD38DD}"/>
              </a:ext>
            </a:extLst>
          </p:cNvPr>
          <p:cNvSpPr/>
          <p:nvPr/>
        </p:nvSpPr>
        <p:spPr>
          <a:xfrm rot="16200000" flipH="1">
            <a:off x="2529289" y="2294066"/>
            <a:ext cx="533753" cy="4005872"/>
          </a:xfrm>
          <a:prstGeom prst="rightBrac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ight Brace 26">
            <a:extLst>
              <a:ext uri="{FF2B5EF4-FFF2-40B4-BE49-F238E27FC236}">
                <a16:creationId xmlns:a16="http://schemas.microsoft.com/office/drawing/2014/main" id="{9BF78FBB-6FA9-04D8-F2F2-238DB9727D48}"/>
              </a:ext>
            </a:extLst>
          </p:cNvPr>
          <p:cNvSpPr/>
          <p:nvPr/>
        </p:nvSpPr>
        <p:spPr>
          <a:xfrm rot="16200000" flipH="1">
            <a:off x="7832061" y="1009599"/>
            <a:ext cx="533753" cy="6599670"/>
          </a:xfrm>
          <a:prstGeom prst="rightBrac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6570D7FF-1C29-4348-8A76-B6400DC3C3C1}"/>
              </a:ext>
            </a:extLst>
          </p:cNvPr>
          <p:cNvCxnSpPr>
            <a:cxnSpLocks/>
          </p:cNvCxnSpPr>
          <p:nvPr/>
        </p:nvCxnSpPr>
        <p:spPr>
          <a:xfrm>
            <a:off x="4799102" y="3372964"/>
            <a:ext cx="0" cy="63043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39B16430-4877-FF8C-1FAC-CB801B02FD51}"/>
              </a:ext>
            </a:extLst>
          </p:cNvPr>
          <p:cNvSpPr txBox="1"/>
          <p:nvPr/>
        </p:nvSpPr>
        <p:spPr>
          <a:xfrm>
            <a:off x="2356545" y="4617735"/>
            <a:ext cx="12682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1341 bp 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30A6039-A018-96DD-300F-D697C564FD67}"/>
              </a:ext>
            </a:extLst>
          </p:cNvPr>
          <p:cNvSpPr txBox="1"/>
          <p:nvPr/>
        </p:nvSpPr>
        <p:spPr>
          <a:xfrm>
            <a:off x="7176921" y="4634719"/>
            <a:ext cx="30957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3142 – 1341 = 1801 bp 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68B8294-4748-8680-4F8A-1505B8C513C3}"/>
              </a:ext>
            </a:extLst>
          </p:cNvPr>
          <p:cNvSpPr txBox="1"/>
          <p:nvPr/>
        </p:nvSpPr>
        <p:spPr>
          <a:xfrm>
            <a:off x="7952903" y="4617735"/>
            <a:ext cx="3513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?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3515AC0A-4199-4F56-22E3-8F80224DF017}"/>
              </a:ext>
            </a:extLst>
          </p:cNvPr>
          <p:cNvSpPr/>
          <p:nvPr/>
        </p:nvSpPr>
        <p:spPr>
          <a:xfrm>
            <a:off x="9024079" y="4634719"/>
            <a:ext cx="1328768" cy="5062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103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 animBg="1"/>
      <p:bldP spid="26" grpId="0" animBg="1"/>
      <p:bldP spid="27" grpId="0" animBg="1"/>
      <p:bldP spid="31" grpId="0"/>
      <p:bldP spid="32" grpId="0"/>
      <p:bldP spid="33" grpId="0"/>
      <p:bldP spid="33" grpId="1"/>
      <p:bldP spid="34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4EDF62-75A6-78E5-8769-74D87B0E9C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54347706-B1C9-6AD3-96F4-6F8633C497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24"/>
          <a:stretch/>
        </p:blipFill>
        <p:spPr>
          <a:xfrm>
            <a:off x="296075" y="0"/>
            <a:ext cx="11589850" cy="6857999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0BEA25E-AE2D-FC5B-74AA-FAFCB61676EB}"/>
              </a:ext>
            </a:extLst>
          </p:cNvPr>
          <p:cNvSpPr txBox="1"/>
          <p:nvPr/>
        </p:nvSpPr>
        <p:spPr>
          <a:xfrm>
            <a:off x="2291443" y="547688"/>
            <a:ext cx="6819900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venir Book" panose="02000503020000020003" pitchFamily="2" charset="0"/>
                <a:cs typeface="Courier New" panose="02070309020205020404" pitchFamily="49" charset="0"/>
              </a:rPr>
              <a:t>Use the back space key to put the DNA strand back together. </a:t>
            </a:r>
          </a:p>
        </p:txBody>
      </p:sp>
    </p:spTree>
    <p:extLst>
      <p:ext uri="{BB962C8B-B14F-4D97-AF65-F5344CB8AC3E}">
        <p14:creationId xmlns:p14="http://schemas.microsoft.com/office/powerpoint/2010/main" val="4242437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A5799F-389E-519D-6376-CD67F772A0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E55341-D5C8-63D1-776B-2B4625572F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0B9A82A3-9521-A044-B240-8052D4BD70C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2693" r="4" b="6095"/>
          <a:stretch/>
        </p:blipFill>
        <p:spPr>
          <a:xfrm>
            <a:off x="81231" y="0"/>
            <a:ext cx="12029538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698E5DF-D48D-5F1D-BEC1-09F1EAF46551}"/>
              </a:ext>
            </a:extLst>
          </p:cNvPr>
          <p:cNvSpPr txBox="1"/>
          <p:nvPr/>
        </p:nvSpPr>
        <p:spPr>
          <a:xfrm>
            <a:off x="1834243" y="1690688"/>
            <a:ext cx="6819900" cy="13849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venir Book" panose="02000503020000020003" pitchFamily="2" charset="0"/>
                <a:cs typeface="Courier New" panose="02070309020205020404" pitchFamily="49" charset="0"/>
              </a:rPr>
              <a:t>Place the cursor between the 3</a:t>
            </a:r>
            <a:r>
              <a:rPr lang="en-US" sz="2800" baseline="30000" dirty="0">
                <a:latin typeface="Avenir Book" panose="02000503020000020003" pitchFamily="2" charset="0"/>
                <a:cs typeface="Courier New" panose="02070309020205020404" pitchFamily="49" charset="0"/>
              </a:rPr>
              <a:t>rd</a:t>
            </a:r>
            <a:r>
              <a:rPr lang="en-US" sz="2800" dirty="0">
                <a:latin typeface="Avenir Book" panose="02000503020000020003" pitchFamily="2" charset="0"/>
                <a:cs typeface="Courier New" panose="02070309020205020404" pitchFamily="49" charset="0"/>
              </a:rPr>
              <a:t> and 4</a:t>
            </a:r>
            <a:r>
              <a:rPr lang="en-US" sz="2800" baseline="30000" dirty="0">
                <a:latin typeface="Avenir Book" panose="02000503020000020003" pitchFamily="2" charset="0"/>
                <a:cs typeface="Courier New" panose="02070309020205020404" pitchFamily="49" charset="0"/>
              </a:rPr>
              <a:t>th</a:t>
            </a:r>
            <a:r>
              <a:rPr lang="en-US" sz="2800" dirty="0">
                <a:latin typeface="Avenir Book" panose="02000503020000020003" pitchFamily="2" charset="0"/>
                <a:cs typeface="Courier New" panose="02070309020205020404" pitchFamily="49" charset="0"/>
              </a:rPr>
              <a:t> base from the end of the sequence and hit return to “cut the strand.</a:t>
            </a:r>
          </a:p>
        </p:txBody>
      </p:sp>
      <p:sp>
        <p:nvSpPr>
          <p:cNvPr id="7" name="Striped Right Arrow 6">
            <a:extLst>
              <a:ext uri="{FF2B5EF4-FFF2-40B4-BE49-F238E27FC236}">
                <a16:creationId xmlns:a16="http://schemas.microsoft.com/office/drawing/2014/main" id="{3F1EFDE6-B4E8-1B8F-2CD8-5E7D04D2A77C}"/>
              </a:ext>
            </a:extLst>
          </p:cNvPr>
          <p:cNvSpPr/>
          <p:nvPr/>
        </p:nvSpPr>
        <p:spPr>
          <a:xfrm rot="13781984" flipV="1">
            <a:off x="2848642" y="922209"/>
            <a:ext cx="555171" cy="473940"/>
          </a:xfrm>
          <a:prstGeom prst="stripedRightArrow">
            <a:avLst>
              <a:gd name="adj1" fmla="val 50000"/>
              <a:gd name="adj2" fmla="val 98836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6922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1.48148E-6 L 0.19766 0.53333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83" y="2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1458F-9AA6-0BF2-C49D-10B4918C9C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Predicting the outcome.  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gRNA 2:</a:t>
            </a:r>
            <a:br>
              <a:rPr lang="en-US" sz="6000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BA6C32-BA79-78B3-298F-4492ABE67B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96042"/>
            <a:ext cx="10515600" cy="5496833"/>
          </a:xfrm>
        </p:spPr>
        <p:txBody>
          <a:bodyPr>
            <a:normAutofit/>
          </a:bodyPr>
          <a:lstStyle/>
          <a:p>
            <a:pPr marL="0" indent="0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sz="4000" b="1" i="0" u="sng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AAGUCAUCGGAUCAAUCGGC</a:t>
            </a:r>
            <a:r>
              <a:rPr lang="en-US" sz="4000" b="0" i="1" u="none" strike="noStrike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GUUUUAGAGCUAGAAAUAGCAAGUUAAAAUAAGGCUAGUCCGUUAUCAACUUGAAAAAGUGGCACCGAGUCGGUGCUUU</a:t>
            </a:r>
            <a:endParaRPr lang="en-US" sz="4000" b="0" dirty="0">
              <a:effectLst/>
            </a:endParaRPr>
          </a:p>
          <a:p>
            <a:pPr marL="0" indent="0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sz="3600" b="0" i="0" u="none" strike="noStrike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Spacer </a:t>
            </a:r>
            <a:r>
              <a:rPr lang="en-US" sz="3600" b="0" i="0" u="none" strike="noStrike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region:</a:t>
            </a:r>
            <a:r>
              <a:rPr lang="en-US" sz="3900" b="1" i="0" u="sng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AAGUCAUCGGAUCAAUCGGC</a:t>
            </a:r>
            <a:endParaRPr lang="en-US" sz="3900" b="1" dirty="0">
              <a:effectLst/>
            </a:endParaRPr>
          </a:p>
          <a:p>
            <a:pPr marL="0" indent="0">
              <a:buNone/>
            </a:pPr>
            <a:r>
              <a:rPr lang="en-US" sz="3600" b="0" i="0" u="none" strike="noStrike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Complementary </a:t>
            </a:r>
          </a:p>
          <a:p>
            <a:pPr marL="0" indent="0">
              <a:buNone/>
            </a:pPr>
            <a:r>
              <a:rPr lang="en-US" sz="3600" b="0" i="0" u="none" strike="noStrike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DNA sequence:</a:t>
            </a:r>
            <a:r>
              <a:rPr lang="en-US" sz="3600" b="0" i="0" u="none" strike="noStrike" dirty="0">
                <a:solidFill>
                  <a:srgbClr val="000000"/>
                </a:solidFill>
                <a:effectLst/>
                <a:latin typeface="Montserrat" panose="020F0502020204030204" pitchFamily="34" charset="0"/>
              </a:rPr>
              <a:t>  </a:t>
            </a:r>
            <a:r>
              <a:rPr lang="en-US" sz="3900" b="0" i="0" u="none" strike="noStrike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ourier New" panose="02070309020205020404" pitchFamily="49" charset="0"/>
              </a:rPr>
              <a:t>TTCAGTAGCCTAGTTAGCCG</a:t>
            </a:r>
            <a:br>
              <a:rPr lang="en-US" dirty="0"/>
            </a:b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9B331C2-EDB2-8BCE-3369-D6341E2F2FEC}"/>
              </a:ext>
            </a:extLst>
          </p:cNvPr>
          <p:cNvSpPr/>
          <p:nvPr/>
        </p:nvSpPr>
        <p:spPr>
          <a:xfrm>
            <a:off x="4751614" y="3039379"/>
            <a:ext cx="5943600" cy="639763"/>
          </a:xfrm>
          <a:prstGeom prst="rect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4963E7D-3794-A3A8-7EA8-3789D35E8632}"/>
              </a:ext>
            </a:extLst>
          </p:cNvPr>
          <p:cNvSpPr/>
          <p:nvPr/>
        </p:nvSpPr>
        <p:spPr>
          <a:xfrm>
            <a:off x="4751614" y="4310059"/>
            <a:ext cx="5943600" cy="799609"/>
          </a:xfrm>
          <a:prstGeom prst="rect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FBDD3D9-51A3-F052-6437-1EB331065E6D}"/>
              </a:ext>
            </a:extLst>
          </p:cNvPr>
          <p:cNvSpPr txBox="1"/>
          <p:nvPr/>
        </p:nvSpPr>
        <p:spPr>
          <a:xfrm>
            <a:off x="1126672" y="5169720"/>
            <a:ext cx="10227128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venir Book" panose="02000503020000020003" pitchFamily="2" charset="0"/>
                <a:cs typeface="Courier New" panose="02070309020205020404" pitchFamily="49" charset="0"/>
              </a:rPr>
              <a:t>Highlight and copy the Complementary DNA Sequence</a:t>
            </a:r>
          </a:p>
          <a:p>
            <a:r>
              <a:rPr lang="en-US" sz="2800" dirty="0">
                <a:latin typeface="Avenir Book" panose="02000503020000020003" pitchFamily="2" charset="0"/>
                <a:cs typeface="Courier New" panose="02070309020205020404" pitchFamily="49" charset="0"/>
              </a:rPr>
              <a:t>Scroll to the Target DNA sequence bottom strand (3’ to 5’)</a:t>
            </a:r>
          </a:p>
        </p:txBody>
      </p:sp>
    </p:spTree>
    <p:extLst>
      <p:ext uri="{BB962C8B-B14F-4D97-AF65-F5344CB8AC3E}">
        <p14:creationId xmlns:p14="http://schemas.microsoft.com/office/powerpoint/2010/main" val="1791833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E72DB1-5723-DDFE-D011-2EC2CCF934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Content Placeholder 6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52DCAB3E-513A-7379-8BB1-6E3706C220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18"/>
          <a:stretch/>
        </p:blipFill>
        <p:spPr>
          <a:xfrm>
            <a:off x="442251" y="-23447"/>
            <a:ext cx="11304271" cy="6816668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4F0224B-EDB7-04C5-648E-B964235FB99B}"/>
              </a:ext>
            </a:extLst>
          </p:cNvPr>
          <p:cNvSpPr txBox="1"/>
          <p:nvPr/>
        </p:nvSpPr>
        <p:spPr>
          <a:xfrm>
            <a:off x="1964872" y="1556040"/>
            <a:ext cx="10227128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venir Book" panose="02000503020000020003" pitchFamily="2" charset="0"/>
                <a:cs typeface="Courier New" panose="02070309020205020404" pitchFamily="49" charset="0"/>
              </a:rPr>
              <a:t>Use Ctrl + F keys to open the find tab.</a:t>
            </a:r>
          </a:p>
        </p:txBody>
      </p:sp>
    </p:spTree>
    <p:extLst>
      <p:ext uri="{BB962C8B-B14F-4D97-AF65-F5344CB8AC3E}">
        <p14:creationId xmlns:p14="http://schemas.microsoft.com/office/powerpoint/2010/main" val="3677967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BE2CD0-A202-02BA-A515-5AA324671C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CRISPR/Cas is made up of two parts.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E97BAC-C266-7252-8740-3D481F83FA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8764" y="1825625"/>
            <a:ext cx="5597236" cy="4351338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accent6">
                    <a:lumMod val="75000"/>
                  </a:schemeClr>
                </a:solidFill>
              </a:rPr>
              <a:t>Guide RNA sequences that determine where DNA is cut. </a:t>
            </a:r>
          </a:p>
          <a:p>
            <a:r>
              <a:rPr lang="en-US" sz="3600" dirty="0">
                <a:solidFill>
                  <a:schemeClr val="accent6">
                    <a:lumMod val="75000"/>
                  </a:schemeClr>
                </a:solidFill>
              </a:rPr>
              <a:t>The spacer consists of 20 bases that will match DNA to be cut</a:t>
            </a:r>
          </a:p>
          <a:p>
            <a:r>
              <a:rPr lang="en-US" sz="3600" dirty="0">
                <a:solidFill>
                  <a:schemeClr val="accent6">
                    <a:lumMod val="75000"/>
                  </a:schemeClr>
                </a:solidFill>
              </a:rPr>
              <a:t>The scaffold compliments itself and folds</a:t>
            </a:r>
          </a:p>
        </p:txBody>
      </p: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C52F2CC6-CBAB-0EB8-BE0A-2CF067029272}"/>
              </a:ext>
            </a:extLst>
          </p:cNvPr>
          <p:cNvGrpSpPr/>
          <p:nvPr/>
        </p:nvGrpSpPr>
        <p:grpSpPr>
          <a:xfrm>
            <a:off x="7165428" y="2373767"/>
            <a:ext cx="2695903" cy="1725456"/>
            <a:chOff x="7165428" y="2373767"/>
            <a:chExt cx="2695903" cy="1725456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F8A8A9ED-0800-F27A-7BAB-CBA875069600}"/>
                </a:ext>
              </a:extLst>
            </p:cNvPr>
            <p:cNvGrpSpPr/>
            <p:nvPr/>
          </p:nvGrpSpPr>
          <p:grpSpPr>
            <a:xfrm>
              <a:off x="7243779" y="2388120"/>
              <a:ext cx="1703152" cy="189542"/>
              <a:chOff x="7243779" y="2388120"/>
              <a:chExt cx="1397830" cy="165894"/>
            </a:xfrm>
          </p:grpSpPr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0671EBCA-E2B7-5410-1827-89DF1B8BEC7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43779" y="2388120"/>
                <a:ext cx="0" cy="165894"/>
              </a:xfrm>
              <a:prstGeom prst="line">
                <a:avLst/>
              </a:prstGeom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456217B8-7419-2C2C-4A75-D870B94D638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17349" y="2388120"/>
                <a:ext cx="0" cy="165894"/>
              </a:xfrm>
              <a:prstGeom prst="line">
                <a:avLst/>
              </a:prstGeom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7861FFB8-DC50-CEF4-3066-BEFA3F59896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90919" y="2388120"/>
                <a:ext cx="0" cy="165894"/>
              </a:xfrm>
              <a:prstGeom prst="line">
                <a:avLst/>
              </a:prstGeom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B1629C3A-47DB-1371-8487-5C38AFC38EE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464489" y="2388120"/>
                <a:ext cx="0" cy="165894"/>
              </a:xfrm>
              <a:prstGeom prst="line">
                <a:avLst/>
              </a:prstGeom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0ED5C2AD-04CC-7F7F-5693-F663427C2FA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538059" y="2388120"/>
                <a:ext cx="0" cy="165894"/>
              </a:xfrm>
              <a:prstGeom prst="line">
                <a:avLst/>
              </a:prstGeom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77DD7225-F320-B1D9-936C-05C48DFD58F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611629" y="2388120"/>
                <a:ext cx="0" cy="165894"/>
              </a:xfrm>
              <a:prstGeom prst="line">
                <a:avLst/>
              </a:prstGeom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0C739D6A-39BE-7EB0-D731-45789A3C67B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685199" y="2388120"/>
                <a:ext cx="0" cy="165894"/>
              </a:xfrm>
              <a:prstGeom prst="line">
                <a:avLst/>
              </a:prstGeom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4E59B334-2A31-D9BC-8258-B4C936BC2A2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758769" y="2388120"/>
                <a:ext cx="0" cy="165894"/>
              </a:xfrm>
              <a:prstGeom prst="line">
                <a:avLst/>
              </a:prstGeom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738BE9CB-F9A2-C987-E465-516A78DDC83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832339" y="2388120"/>
                <a:ext cx="0" cy="165894"/>
              </a:xfrm>
              <a:prstGeom prst="line">
                <a:avLst/>
              </a:prstGeom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D357B69B-BBE8-1F4C-5396-35BAC652C09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905909" y="2388120"/>
                <a:ext cx="0" cy="165894"/>
              </a:xfrm>
              <a:prstGeom prst="line">
                <a:avLst/>
              </a:prstGeom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8A3248B6-CE19-D635-A586-A7CFDDF88AB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979479" y="2388120"/>
                <a:ext cx="0" cy="165894"/>
              </a:xfrm>
              <a:prstGeom prst="line">
                <a:avLst/>
              </a:prstGeom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0B3E35F3-5C2E-FD06-A4C0-6A82BBDBB07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053049" y="2388120"/>
                <a:ext cx="0" cy="165894"/>
              </a:xfrm>
              <a:prstGeom prst="line">
                <a:avLst/>
              </a:prstGeom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3290A3D0-B0E7-EAB8-DFEB-0763391ECB1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126619" y="2388120"/>
                <a:ext cx="0" cy="165894"/>
              </a:xfrm>
              <a:prstGeom prst="line">
                <a:avLst/>
              </a:prstGeom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0C49E83C-BE16-0FEA-BB1D-66E0F8FAB39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200189" y="2388120"/>
                <a:ext cx="0" cy="165894"/>
              </a:xfrm>
              <a:prstGeom prst="line">
                <a:avLst/>
              </a:prstGeom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74663F4F-9498-C04A-7399-4FE5CCEE892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273759" y="2388120"/>
                <a:ext cx="0" cy="165894"/>
              </a:xfrm>
              <a:prstGeom prst="line">
                <a:avLst/>
              </a:prstGeom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CF5D6DF9-1B6B-1CDF-6D87-6856063AFF3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347329" y="2388120"/>
                <a:ext cx="0" cy="165894"/>
              </a:xfrm>
              <a:prstGeom prst="line">
                <a:avLst/>
              </a:prstGeom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EA1662F8-A051-7178-FA7F-6BBE609CBB3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420899" y="2388120"/>
                <a:ext cx="0" cy="165894"/>
              </a:xfrm>
              <a:prstGeom prst="line">
                <a:avLst/>
              </a:prstGeom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95E81059-82D4-D5EA-A39C-2E168DDFE1D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494469" y="2388120"/>
                <a:ext cx="0" cy="165894"/>
              </a:xfrm>
              <a:prstGeom prst="line">
                <a:avLst/>
              </a:prstGeom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FE6A81F1-4596-4DE7-8BA3-9F7AA615726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568039" y="2388120"/>
                <a:ext cx="0" cy="165894"/>
              </a:xfrm>
              <a:prstGeom prst="line">
                <a:avLst/>
              </a:prstGeom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37F822CC-3774-0499-A1BA-EA347807387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41609" y="2388120"/>
                <a:ext cx="0" cy="165894"/>
              </a:xfrm>
              <a:prstGeom prst="line">
                <a:avLst/>
              </a:prstGeom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4" name="Group 93">
              <a:extLst>
                <a:ext uri="{FF2B5EF4-FFF2-40B4-BE49-F238E27FC236}">
                  <a16:creationId xmlns:a16="http://schemas.microsoft.com/office/drawing/2014/main" id="{1CCFD598-FF58-8598-6C23-6E174D61D38E}"/>
                </a:ext>
              </a:extLst>
            </p:cNvPr>
            <p:cNvGrpSpPr/>
            <p:nvPr/>
          </p:nvGrpSpPr>
          <p:grpSpPr>
            <a:xfrm>
              <a:off x="9245404" y="2674464"/>
              <a:ext cx="189542" cy="1254954"/>
              <a:chOff x="9276537" y="2671841"/>
              <a:chExt cx="189542" cy="1254954"/>
            </a:xfrm>
          </p:grpSpPr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25C6EC98-EB2F-0554-7425-D4E97EC54D7D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9371308" y="3832024"/>
                <a:ext cx="0" cy="189542"/>
              </a:xfrm>
              <a:prstGeom prst="line">
                <a:avLst/>
              </a:prstGeom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BABD809B-2B3E-2DFC-F4DD-5AF3ED5577FE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9371308" y="3742384"/>
                <a:ext cx="0" cy="189542"/>
              </a:xfrm>
              <a:prstGeom prst="line">
                <a:avLst/>
              </a:prstGeom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3E341A1A-091C-78C8-BB72-95217F7C94A8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9371308" y="3652745"/>
                <a:ext cx="0" cy="189542"/>
              </a:xfrm>
              <a:prstGeom prst="line">
                <a:avLst/>
              </a:prstGeom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2AAB5909-7D1C-30C1-D8ED-5435A4994549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9371308" y="3563105"/>
                <a:ext cx="0" cy="189542"/>
              </a:xfrm>
              <a:prstGeom prst="line">
                <a:avLst/>
              </a:prstGeom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AC159A82-5482-E2ED-EEED-DB7E46B090D9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9371308" y="3473466"/>
                <a:ext cx="0" cy="189542"/>
              </a:xfrm>
              <a:prstGeom prst="line">
                <a:avLst/>
              </a:prstGeom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27F76D69-020C-CDE9-EED1-EEC40C368F26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9371308" y="3383826"/>
                <a:ext cx="0" cy="189542"/>
              </a:xfrm>
              <a:prstGeom prst="line">
                <a:avLst/>
              </a:prstGeom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85EE7F06-50EA-705F-48D9-68ACB6E4A0CF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9371308" y="3294187"/>
                <a:ext cx="0" cy="189542"/>
              </a:xfrm>
              <a:prstGeom prst="line">
                <a:avLst/>
              </a:prstGeom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EB2CEA6B-E7DC-6DB8-4611-BC008321F976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9371308" y="3204547"/>
                <a:ext cx="0" cy="189542"/>
              </a:xfrm>
              <a:prstGeom prst="line">
                <a:avLst/>
              </a:prstGeom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E193EF39-9651-27DF-B020-0E8AF597BCA4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9371308" y="3114907"/>
                <a:ext cx="0" cy="189542"/>
              </a:xfrm>
              <a:prstGeom prst="line">
                <a:avLst/>
              </a:prstGeom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E56B64DC-8D56-3FE4-09FB-E84B9E399384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9371308" y="3025268"/>
                <a:ext cx="0" cy="189542"/>
              </a:xfrm>
              <a:prstGeom prst="line">
                <a:avLst/>
              </a:prstGeom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id="{3C03BA80-D2CC-48C7-00D5-A53ED5C348DA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9371308" y="2935628"/>
                <a:ext cx="0" cy="189542"/>
              </a:xfrm>
              <a:prstGeom prst="line">
                <a:avLst/>
              </a:prstGeom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BC1D3593-115D-DE97-85BF-3D4A2A7164D4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9371308" y="2845989"/>
                <a:ext cx="0" cy="189542"/>
              </a:xfrm>
              <a:prstGeom prst="line">
                <a:avLst/>
              </a:prstGeom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EC135981-2FC8-AC17-28D5-7201EC43D428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9371308" y="2756349"/>
                <a:ext cx="0" cy="189542"/>
              </a:xfrm>
              <a:prstGeom prst="line">
                <a:avLst/>
              </a:prstGeom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>
                <a:extLst>
                  <a:ext uri="{FF2B5EF4-FFF2-40B4-BE49-F238E27FC236}">
                    <a16:creationId xmlns:a16="http://schemas.microsoft.com/office/drawing/2014/main" id="{AF363597-647C-E51A-B9F5-AA3B4A505341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9371308" y="2666709"/>
                <a:ext cx="0" cy="189542"/>
              </a:xfrm>
              <a:prstGeom prst="line">
                <a:avLst/>
              </a:prstGeom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0AA1A468-AC64-0F9A-4B81-4A71860EDC68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9371308" y="2577070"/>
                <a:ext cx="0" cy="189542"/>
              </a:xfrm>
              <a:prstGeom prst="line">
                <a:avLst/>
              </a:prstGeom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3" name="Group 92">
              <a:extLst>
                <a:ext uri="{FF2B5EF4-FFF2-40B4-BE49-F238E27FC236}">
                  <a16:creationId xmlns:a16="http://schemas.microsoft.com/office/drawing/2014/main" id="{04F44F13-10C7-4A28-5C9C-17A53CD3AB97}"/>
                </a:ext>
              </a:extLst>
            </p:cNvPr>
            <p:cNvGrpSpPr/>
            <p:nvPr/>
          </p:nvGrpSpPr>
          <p:grpSpPr>
            <a:xfrm>
              <a:off x="9473582" y="2674464"/>
              <a:ext cx="189542" cy="1254954"/>
              <a:chOff x="9641775" y="2674464"/>
              <a:chExt cx="189542" cy="1254954"/>
            </a:xfrm>
          </p:grpSpPr>
          <p:cxnSp>
            <p:nvCxnSpPr>
              <p:cNvPr id="63" name="Straight Connector 62">
                <a:extLst>
                  <a:ext uri="{FF2B5EF4-FFF2-40B4-BE49-F238E27FC236}">
                    <a16:creationId xmlns:a16="http://schemas.microsoft.com/office/drawing/2014/main" id="{28B3D2AC-38A9-55FE-5202-6D638E780DF2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9736546" y="3834647"/>
                <a:ext cx="0" cy="189542"/>
              </a:xfrm>
              <a:prstGeom prst="line">
                <a:avLst/>
              </a:prstGeom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>
                <a:extLst>
                  <a:ext uri="{FF2B5EF4-FFF2-40B4-BE49-F238E27FC236}">
                    <a16:creationId xmlns:a16="http://schemas.microsoft.com/office/drawing/2014/main" id="{BC2039D9-E672-86C2-A9F8-4758CDA553BC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9736546" y="3745007"/>
                <a:ext cx="0" cy="189542"/>
              </a:xfrm>
              <a:prstGeom prst="line">
                <a:avLst/>
              </a:prstGeom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>
                <a:extLst>
                  <a:ext uri="{FF2B5EF4-FFF2-40B4-BE49-F238E27FC236}">
                    <a16:creationId xmlns:a16="http://schemas.microsoft.com/office/drawing/2014/main" id="{8A48B47D-EC2E-65EC-C65A-99E65CFD2827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9736546" y="3655368"/>
                <a:ext cx="0" cy="189542"/>
              </a:xfrm>
              <a:prstGeom prst="line">
                <a:avLst/>
              </a:prstGeom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>
                <a:extLst>
                  <a:ext uri="{FF2B5EF4-FFF2-40B4-BE49-F238E27FC236}">
                    <a16:creationId xmlns:a16="http://schemas.microsoft.com/office/drawing/2014/main" id="{DA56F698-988F-33F7-D928-79FC69F1DF22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9736546" y="3565728"/>
                <a:ext cx="0" cy="189542"/>
              </a:xfrm>
              <a:prstGeom prst="line">
                <a:avLst/>
              </a:prstGeom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>
                <a:extLst>
                  <a:ext uri="{FF2B5EF4-FFF2-40B4-BE49-F238E27FC236}">
                    <a16:creationId xmlns:a16="http://schemas.microsoft.com/office/drawing/2014/main" id="{83C96BA4-71E7-A5D4-21B9-88B84B56D1FC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9736546" y="3476089"/>
                <a:ext cx="0" cy="189542"/>
              </a:xfrm>
              <a:prstGeom prst="line">
                <a:avLst/>
              </a:prstGeom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>
                <a:extLst>
                  <a:ext uri="{FF2B5EF4-FFF2-40B4-BE49-F238E27FC236}">
                    <a16:creationId xmlns:a16="http://schemas.microsoft.com/office/drawing/2014/main" id="{BBA42A92-2D5B-F560-EC4D-BB36E46A79F9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9736546" y="3386449"/>
                <a:ext cx="0" cy="189542"/>
              </a:xfrm>
              <a:prstGeom prst="line">
                <a:avLst/>
              </a:prstGeom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>
                <a:extLst>
                  <a:ext uri="{FF2B5EF4-FFF2-40B4-BE49-F238E27FC236}">
                    <a16:creationId xmlns:a16="http://schemas.microsoft.com/office/drawing/2014/main" id="{0B2152EC-0C95-717B-4973-7D727A5A2946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9736546" y="3296810"/>
                <a:ext cx="0" cy="189542"/>
              </a:xfrm>
              <a:prstGeom prst="line">
                <a:avLst/>
              </a:prstGeom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9">
                <a:extLst>
                  <a:ext uri="{FF2B5EF4-FFF2-40B4-BE49-F238E27FC236}">
                    <a16:creationId xmlns:a16="http://schemas.microsoft.com/office/drawing/2014/main" id="{445DCC71-B24C-63D3-C03E-45BD308321AE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9736546" y="3207170"/>
                <a:ext cx="0" cy="189542"/>
              </a:xfrm>
              <a:prstGeom prst="line">
                <a:avLst/>
              </a:prstGeom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70">
                <a:extLst>
                  <a:ext uri="{FF2B5EF4-FFF2-40B4-BE49-F238E27FC236}">
                    <a16:creationId xmlns:a16="http://schemas.microsoft.com/office/drawing/2014/main" id="{DCD10241-1BD6-6D2A-C77A-F306428BA777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9736546" y="3117530"/>
                <a:ext cx="0" cy="189542"/>
              </a:xfrm>
              <a:prstGeom prst="line">
                <a:avLst/>
              </a:prstGeom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71">
                <a:extLst>
                  <a:ext uri="{FF2B5EF4-FFF2-40B4-BE49-F238E27FC236}">
                    <a16:creationId xmlns:a16="http://schemas.microsoft.com/office/drawing/2014/main" id="{D6E9A1EC-27F5-9B4E-CD6F-E2BD832577D3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9736546" y="3027891"/>
                <a:ext cx="0" cy="189542"/>
              </a:xfrm>
              <a:prstGeom prst="line">
                <a:avLst/>
              </a:prstGeom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72">
                <a:extLst>
                  <a:ext uri="{FF2B5EF4-FFF2-40B4-BE49-F238E27FC236}">
                    <a16:creationId xmlns:a16="http://schemas.microsoft.com/office/drawing/2014/main" id="{70CE8D86-E5D4-8D16-6C60-86EBA1ED0038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9736546" y="2938251"/>
                <a:ext cx="0" cy="189542"/>
              </a:xfrm>
              <a:prstGeom prst="line">
                <a:avLst/>
              </a:prstGeom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73">
                <a:extLst>
                  <a:ext uri="{FF2B5EF4-FFF2-40B4-BE49-F238E27FC236}">
                    <a16:creationId xmlns:a16="http://schemas.microsoft.com/office/drawing/2014/main" id="{671F42D3-2901-8089-7C29-C5B08A7D4111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9736546" y="2848612"/>
                <a:ext cx="0" cy="189542"/>
              </a:xfrm>
              <a:prstGeom prst="line">
                <a:avLst/>
              </a:prstGeom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74">
                <a:extLst>
                  <a:ext uri="{FF2B5EF4-FFF2-40B4-BE49-F238E27FC236}">
                    <a16:creationId xmlns:a16="http://schemas.microsoft.com/office/drawing/2014/main" id="{0F7E0765-B966-2941-9858-DE159B5EAE9B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9736546" y="2758972"/>
                <a:ext cx="0" cy="189542"/>
              </a:xfrm>
              <a:prstGeom prst="line">
                <a:avLst/>
              </a:prstGeom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>
                <a:extLst>
                  <a:ext uri="{FF2B5EF4-FFF2-40B4-BE49-F238E27FC236}">
                    <a16:creationId xmlns:a16="http://schemas.microsoft.com/office/drawing/2014/main" id="{0A4481E9-A134-1EC5-24AB-E5EAAA12965E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9736546" y="2669332"/>
                <a:ext cx="0" cy="189542"/>
              </a:xfrm>
              <a:prstGeom prst="line">
                <a:avLst/>
              </a:prstGeom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76">
                <a:extLst>
                  <a:ext uri="{FF2B5EF4-FFF2-40B4-BE49-F238E27FC236}">
                    <a16:creationId xmlns:a16="http://schemas.microsoft.com/office/drawing/2014/main" id="{332ADA85-608E-86FC-BC89-8BB0C0C257DF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9736546" y="2579693"/>
                <a:ext cx="0" cy="189542"/>
              </a:xfrm>
              <a:prstGeom prst="line">
                <a:avLst/>
              </a:prstGeom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8" name="Freeform 97">
              <a:extLst>
                <a:ext uri="{FF2B5EF4-FFF2-40B4-BE49-F238E27FC236}">
                  <a16:creationId xmlns:a16="http://schemas.microsoft.com/office/drawing/2014/main" id="{156A311F-C970-223A-25C0-C6DCD1F70EFB}"/>
                </a:ext>
              </a:extLst>
            </p:cNvPr>
            <p:cNvSpPr/>
            <p:nvPr/>
          </p:nvSpPr>
          <p:spPr>
            <a:xfrm>
              <a:off x="7165428" y="2373767"/>
              <a:ext cx="2695903" cy="1725456"/>
            </a:xfrm>
            <a:custGeom>
              <a:avLst/>
              <a:gdLst>
                <a:gd name="connsiteX0" fmla="*/ 0 w 2695903"/>
                <a:gd name="connsiteY0" fmla="*/ 6826 h 1725456"/>
                <a:gd name="connsiteX1" fmla="*/ 1450427 w 2695903"/>
                <a:gd name="connsiteY1" fmla="*/ 6826 h 1725456"/>
                <a:gd name="connsiteX2" fmla="*/ 1915510 w 2695903"/>
                <a:gd name="connsiteY2" fmla="*/ 77771 h 1725456"/>
                <a:gd name="connsiteX3" fmla="*/ 2065282 w 2695903"/>
                <a:gd name="connsiteY3" fmla="*/ 314254 h 1725456"/>
                <a:gd name="connsiteX4" fmla="*/ 2073165 w 2695903"/>
                <a:gd name="connsiteY4" fmla="*/ 1362661 h 1725456"/>
                <a:gd name="connsiteX5" fmla="*/ 2112579 w 2695903"/>
                <a:gd name="connsiteY5" fmla="*/ 1662205 h 1725456"/>
                <a:gd name="connsiteX6" fmla="*/ 2301765 w 2695903"/>
                <a:gd name="connsiteY6" fmla="*/ 1725267 h 1725456"/>
                <a:gd name="connsiteX7" fmla="*/ 2490951 w 2695903"/>
                <a:gd name="connsiteY7" fmla="*/ 1654323 h 1725456"/>
                <a:gd name="connsiteX8" fmla="*/ 2514600 w 2695903"/>
                <a:gd name="connsiteY8" fmla="*/ 1307481 h 1725456"/>
                <a:gd name="connsiteX9" fmla="*/ 2506717 w 2695903"/>
                <a:gd name="connsiteY9" fmla="*/ 818750 h 1725456"/>
                <a:gd name="connsiteX10" fmla="*/ 2506717 w 2695903"/>
                <a:gd name="connsiteY10" fmla="*/ 408847 h 1725456"/>
                <a:gd name="connsiteX11" fmla="*/ 2498834 w 2695903"/>
                <a:gd name="connsiteY11" fmla="*/ 282723 h 1725456"/>
                <a:gd name="connsiteX12" fmla="*/ 2530365 w 2695903"/>
                <a:gd name="connsiteY12" fmla="*/ 148716 h 1725456"/>
                <a:gd name="connsiteX13" fmla="*/ 2609193 w 2695903"/>
                <a:gd name="connsiteY13" fmla="*/ 77771 h 1725456"/>
                <a:gd name="connsiteX14" fmla="*/ 2695903 w 2695903"/>
                <a:gd name="connsiteY14" fmla="*/ 77771 h 1725456"/>
                <a:gd name="connsiteX15" fmla="*/ 2695903 w 2695903"/>
                <a:gd name="connsiteY15" fmla="*/ 77771 h 17254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695903" h="1725456">
                  <a:moveTo>
                    <a:pt x="0" y="6826"/>
                  </a:moveTo>
                  <a:cubicBezTo>
                    <a:pt x="565587" y="914"/>
                    <a:pt x="1131175" y="-4998"/>
                    <a:pt x="1450427" y="6826"/>
                  </a:cubicBezTo>
                  <a:cubicBezTo>
                    <a:pt x="1769679" y="18650"/>
                    <a:pt x="1813034" y="26533"/>
                    <a:pt x="1915510" y="77771"/>
                  </a:cubicBezTo>
                  <a:cubicBezTo>
                    <a:pt x="2017986" y="129009"/>
                    <a:pt x="2039006" y="100106"/>
                    <a:pt x="2065282" y="314254"/>
                  </a:cubicBezTo>
                  <a:cubicBezTo>
                    <a:pt x="2091558" y="528402"/>
                    <a:pt x="2065282" y="1138003"/>
                    <a:pt x="2073165" y="1362661"/>
                  </a:cubicBezTo>
                  <a:cubicBezTo>
                    <a:pt x="2081048" y="1587320"/>
                    <a:pt x="2074479" y="1601771"/>
                    <a:pt x="2112579" y="1662205"/>
                  </a:cubicBezTo>
                  <a:cubicBezTo>
                    <a:pt x="2150679" y="1722639"/>
                    <a:pt x="2238703" y="1726581"/>
                    <a:pt x="2301765" y="1725267"/>
                  </a:cubicBezTo>
                  <a:cubicBezTo>
                    <a:pt x="2364827" y="1723953"/>
                    <a:pt x="2455479" y="1723954"/>
                    <a:pt x="2490951" y="1654323"/>
                  </a:cubicBezTo>
                  <a:cubicBezTo>
                    <a:pt x="2526424" y="1584692"/>
                    <a:pt x="2511972" y="1446743"/>
                    <a:pt x="2514600" y="1307481"/>
                  </a:cubicBezTo>
                  <a:cubicBezTo>
                    <a:pt x="2517228" y="1168219"/>
                    <a:pt x="2508031" y="968522"/>
                    <a:pt x="2506717" y="818750"/>
                  </a:cubicBezTo>
                  <a:cubicBezTo>
                    <a:pt x="2505403" y="668978"/>
                    <a:pt x="2508031" y="498185"/>
                    <a:pt x="2506717" y="408847"/>
                  </a:cubicBezTo>
                  <a:cubicBezTo>
                    <a:pt x="2505403" y="319509"/>
                    <a:pt x="2494893" y="326078"/>
                    <a:pt x="2498834" y="282723"/>
                  </a:cubicBezTo>
                  <a:cubicBezTo>
                    <a:pt x="2502775" y="239368"/>
                    <a:pt x="2511972" y="182875"/>
                    <a:pt x="2530365" y="148716"/>
                  </a:cubicBezTo>
                  <a:cubicBezTo>
                    <a:pt x="2548758" y="114557"/>
                    <a:pt x="2581603" y="89595"/>
                    <a:pt x="2609193" y="77771"/>
                  </a:cubicBezTo>
                  <a:cubicBezTo>
                    <a:pt x="2636783" y="65947"/>
                    <a:pt x="2695903" y="77771"/>
                    <a:pt x="2695903" y="77771"/>
                  </a:cubicBezTo>
                  <a:lnTo>
                    <a:pt x="2695903" y="77771"/>
                  </a:lnTo>
                </a:path>
              </a:pathLst>
            </a:custGeom>
            <a:noFill/>
            <a:ln w="762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highlight>
                  <a:srgbClr val="008000"/>
                </a:highlight>
              </a:endParaRPr>
            </a:p>
          </p:txBody>
        </p:sp>
      </p:grpSp>
      <p:sp>
        <p:nvSpPr>
          <p:cNvPr id="100" name="TextBox 99">
            <a:extLst>
              <a:ext uri="{FF2B5EF4-FFF2-40B4-BE49-F238E27FC236}">
                <a16:creationId xmlns:a16="http://schemas.microsoft.com/office/drawing/2014/main" id="{25F636D6-46AE-3431-2FAC-3F872F9967B3}"/>
              </a:ext>
            </a:extLst>
          </p:cNvPr>
          <p:cNvSpPr txBox="1"/>
          <p:nvPr/>
        </p:nvSpPr>
        <p:spPr>
          <a:xfrm>
            <a:off x="7455218" y="2658010"/>
            <a:ext cx="12554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Guide RNA </a:t>
            </a:r>
          </a:p>
        </p:txBody>
      </p:sp>
      <p:cxnSp>
        <p:nvCxnSpPr>
          <p:cNvPr id="102" name="Straight Arrow Connector 101">
            <a:extLst>
              <a:ext uri="{FF2B5EF4-FFF2-40B4-BE49-F238E27FC236}">
                <a16:creationId xmlns:a16="http://schemas.microsoft.com/office/drawing/2014/main" id="{9D2691B3-DA07-790F-D350-73A0F9A4A9DA}"/>
              </a:ext>
            </a:extLst>
          </p:cNvPr>
          <p:cNvCxnSpPr>
            <a:cxnSpLocks/>
          </p:cNvCxnSpPr>
          <p:nvPr/>
        </p:nvCxnSpPr>
        <p:spPr>
          <a:xfrm flipV="1">
            <a:off x="8571269" y="2592015"/>
            <a:ext cx="117680" cy="18642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3D6193E3-9914-DDE6-7E5D-9245A55D9717}"/>
              </a:ext>
            </a:extLst>
          </p:cNvPr>
          <p:cNvSpPr txBox="1"/>
          <p:nvPr/>
        </p:nvSpPr>
        <p:spPr>
          <a:xfrm>
            <a:off x="7602337" y="1586370"/>
            <a:ext cx="8691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Spacer </a:t>
            </a:r>
          </a:p>
        </p:txBody>
      </p:sp>
      <p:sp>
        <p:nvSpPr>
          <p:cNvPr id="10" name="Right Brace 9">
            <a:extLst>
              <a:ext uri="{FF2B5EF4-FFF2-40B4-BE49-F238E27FC236}">
                <a16:creationId xmlns:a16="http://schemas.microsoft.com/office/drawing/2014/main" id="{DC2E21A0-E691-80DC-E1AD-8D4D3021F8EC}"/>
              </a:ext>
            </a:extLst>
          </p:cNvPr>
          <p:cNvSpPr/>
          <p:nvPr/>
        </p:nvSpPr>
        <p:spPr>
          <a:xfrm rot="16200000">
            <a:off x="7874530" y="1221017"/>
            <a:ext cx="270339" cy="1874463"/>
          </a:xfrm>
          <a:prstGeom prst="rightBrac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A7D9378-5999-5F54-9CF4-CE418F12E884}"/>
              </a:ext>
            </a:extLst>
          </p:cNvPr>
          <p:cNvSpPr txBox="1"/>
          <p:nvPr/>
        </p:nvSpPr>
        <p:spPr>
          <a:xfrm>
            <a:off x="10216459" y="3073675"/>
            <a:ext cx="9789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Scaffold </a:t>
            </a:r>
          </a:p>
        </p:txBody>
      </p:sp>
      <p:sp>
        <p:nvSpPr>
          <p:cNvPr id="12" name="Right Brace 11">
            <a:extLst>
              <a:ext uri="{FF2B5EF4-FFF2-40B4-BE49-F238E27FC236}">
                <a16:creationId xmlns:a16="http://schemas.microsoft.com/office/drawing/2014/main" id="{3016FD89-8D03-D3B2-48C2-9A852E7CCA7B}"/>
              </a:ext>
            </a:extLst>
          </p:cNvPr>
          <p:cNvSpPr/>
          <p:nvPr/>
        </p:nvSpPr>
        <p:spPr>
          <a:xfrm>
            <a:off x="9946113" y="2413818"/>
            <a:ext cx="253983" cy="1725456"/>
          </a:xfrm>
          <a:prstGeom prst="rightBrac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41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00" grpId="0"/>
      <p:bldP spid="100" grpId="1"/>
      <p:bldP spid="9" grpId="0"/>
      <p:bldP spid="10" grpId="0" animBg="1"/>
      <p:bldP spid="11" grpId="0"/>
      <p:bldP spid="12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98F640-9BBA-5D44-51B1-1325A0513B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 descr="Graphical user interface, text, application, Word&#10;&#10;Description automatically generated">
            <a:extLst>
              <a:ext uri="{FF2B5EF4-FFF2-40B4-BE49-F238E27FC236}">
                <a16:creationId xmlns:a16="http://schemas.microsoft.com/office/drawing/2014/main" id="{57CBB716-B260-A7FB-5C55-F355793F3C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24"/>
          <a:stretch/>
        </p:blipFill>
        <p:spPr>
          <a:xfrm>
            <a:off x="301075" y="1"/>
            <a:ext cx="11589850" cy="6857999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B762FA5-A958-D414-9DD6-FF8E850FC4EF}"/>
              </a:ext>
            </a:extLst>
          </p:cNvPr>
          <p:cNvSpPr txBox="1"/>
          <p:nvPr/>
        </p:nvSpPr>
        <p:spPr>
          <a:xfrm>
            <a:off x="1964872" y="1556040"/>
            <a:ext cx="6460671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venir Book" panose="02000503020000020003" pitchFamily="2" charset="0"/>
                <a:cs typeface="Courier New" panose="02070309020205020404" pitchFamily="49" charset="0"/>
              </a:rPr>
              <a:t>Paste the DNA sequence in the tab and google will find the sequence.</a:t>
            </a:r>
          </a:p>
        </p:txBody>
      </p:sp>
    </p:spTree>
    <p:extLst>
      <p:ext uri="{BB962C8B-B14F-4D97-AF65-F5344CB8AC3E}">
        <p14:creationId xmlns:p14="http://schemas.microsoft.com/office/powerpoint/2010/main" val="446829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E0F304-FE0D-7D0D-A074-1B6D32F77F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B256FB6B-C995-8D84-B848-8A89194D97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84"/>
          <a:stretch/>
        </p:blipFill>
        <p:spPr>
          <a:xfrm>
            <a:off x="328246" y="0"/>
            <a:ext cx="11488616" cy="6865628"/>
          </a:xfrm>
        </p:spPr>
      </p:pic>
      <p:sp>
        <p:nvSpPr>
          <p:cNvPr id="4" name="Striped Right Arrow 3">
            <a:extLst>
              <a:ext uri="{FF2B5EF4-FFF2-40B4-BE49-F238E27FC236}">
                <a16:creationId xmlns:a16="http://schemas.microsoft.com/office/drawing/2014/main" id="{87781410-9B50-28F2-9BB7-3537DF7E8CC5}"/>
              </a:ext>
            </a:extLst>
          </p:cNvPr>
          <p:cNvSpPr/>
          <p:nvPr/>
        </p:nvSpPr>
        <p:spPr>
          <a:xfrm rot="13781984" flipV="1">
            <a:off x="2848642" y="922209"/>
            <a:ext cx="555171" cy="473940"/>
          </a:xfrm>
          <a:prstGeom prst="stripedRightArrow">
            <a:avLst>
              <a:gd name="adj1" fmla="val 50000"/>
              <a:gd name="adj2" fmla="val 98836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4E2C578-E01F-4FD2-11FF-AB843FAC3D0F}"/>
              </a:ext>
            </a:extLst>
          </p:cNvPr>
          <p:cNvSpPr txBox="1"/>
          <p:nvPr/>
        </p:nvSpPr>
        <p:spPr>
          <a:xfrm>
            <a:off x="1834243" y="1690688"/>
            <a:ext cx="6819900" cy="13849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venir Book" panose="02000503020000020003" pitchFamily="2" charset="0"/>
                <a:cs typeface="Courier New" panose="02070309020205020404" pitchFamily="49" charset="0"/>
              </a:rPr>
              <a:t>Place the cursor between the 3</a:t>
            </a:r>
            <a:r>
              <a:rPr lang="en-US" sz="2800" baseline="30000" dirty="0">
                <a:latin typeface="Avenir Book" panose="02000503020000020003" pitchFamily="2" charset="0"/>
                <a:cs typeface="Courier New" panose="02070309020205020404" pitchFamily="49" charset="0"/>
              </a:rPr>
              <a:t>rd</a:t>
            </a:r>
            <a:r>
              <a:rPr lang="en-US" sz="2800" dirty="0">
                <a:latin typeface="Avenir Book" panose="02000503020000020003" pitchFamily="2" charset="0"/>
                <a:cs typeface="Courier New" panose="02070309020205020404" pitchFamily="49" charset="0"/>
              </a:rPr>
              <a:t> and 4</a:t>
            </a:r>
            <a:r>
              <a:rPr lang="en-US" sz="2800" baseline="30000" dirty="0">
                <a:latin typeface="Avenir Book" panose="02000503020000020003" pitchFamily="2" charset="0"/>
                <a:cs typeface="Courier New" panose="02070309020205020404" pitchFamily="49" charset="0"/>
              </a:rPr>
              <a:t>th</a:t>
            </a:r>
            <a:r>
              <a:rPr lang="en-US" sz="2800" dirty="0">
                <a:latin typeface="Avenir Book" panose="02000503020000020003" pitchFamily="2" charset="0"/>
                <a:cs typeface="Courier New" panose="02070309020205020404" pitchFamily="49" charset="0"/>
              </a:rPr>
              <a:t> base from the end of the sequence and hit return to “cut the strand.</a:t>
            </a:r>
          </a:p>
        </p:txBody>
      </p:sp>
    </p:spTree>
    <p:extLst>
      <p:ext uri="{BB962C8B-B14F-4D97-AF65-F5344CB8AC3E}">
        <p14:creationId xmlns:p14="http://schemas.microsoft.com/office/powerpoint/2010/main" val="1233888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1.48148E-6 L 0.13867 0.61667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27" y="30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263376-6B95-22D4-5ECB-7D8C9DC81C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Graphical user interface, text&#10;&#10;Description automatically generated with medium confidence">
            <a:extLst>
              <a:ext uri="{FF2B5EF4-FFF2-40B4-BE49-F238E27FC236}">
                <a16:creationId xmlns:a16="http://schemas.microsoft.com/office/drawing/2014/main" id="{E05421D1-4F0A-2D44-259C-B831D4ADE3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24"/>
          <a:stretch/>
        </p:blipFill>
        <p:spPr>
          <a:xfrm>
            <a:off x="250456" y="0"/>
            <a:ext cx="11589850" cy="6857999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2A2C166-D27A-ECA9-16A3-479300E47BB9}"/>
              </a:ext>
            </a:extLst>
          </p:cNvPr>
          <p:cNvSpPr txBox="1"/>
          <p:nvPr/>
        </p:nvSpPr>
        <p:spPr>
          <a:xfrm>
            <a:off x="2177143" y="1429078"/>
            <a:ext cx="681990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venir Book" panose="02000503020000020003" pitchFamily="2" charset="0"/>
                <a:cs typeface="Courier New" panose="02070309020205020404" pitchFamily="49" charset="0"/>
              </a:rPr>
              <a:t>Highlight the bottom segment. </a:t>
            </a:r>
          </a:p>
        </p:txBody>
      </p:sp>
    </p:spTree>
    <p:extLst>
      <p:ext uri="{BB962C8B-B14F-4D97-AF65-F5344CB8AC3E}">
        <p14:creationId xmlns:p14="http://schemas.microsoft.com/office/powerpoint/2010/main" val="1892525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71880A-EEEB-B686-339A-30B88AE3EC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6367CA78-E480-5AF8-F8A4-F286A8B927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24"/>
          <a:stretch/>
        </p:blipFill>
        <p:spPr>
          <a:xfrm>
            <a:off x="301075" y="1"/>
            <a:ext cx="11589850" cy="6857999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5EC9121-A578-F3D2-0AEE-EEACE4409399}"/>
              </a:ext>
            </a:extLst>
          </p:cNvPr>
          <p:cNvSpPr txBox="1"/>
          <p:nvPr/>
        </p:nvSpPr>
        <p:spPr>
          <a:xfrm>
            <a:off x="3175213" y="1611491"/>
            <a:ext cx="681990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venir Book" panose="02000503020000020003" pitchFamily="2" charset="0"/>
                <a:cs typeface="Courier New" panose="02070309020205020404" pitchFamily="49" charset="0"/>
              </a:rPr>
              <a:t>Use the word count in the tools menu. </a:t>
            </a:r>
          </a:p>
        </p:txBody>
      </p:sp>
      <p:sp>
        <p:nvSpPr>
          <p:cNvPr id="4" name="Striped Right Arrow 3">
            <a:extLst>
              <a:ext uri="{FF2B5EF4-FFF2-40B4-BE49-F238E27FC236}">
                <a16:creationId xmlns:a16="http://schemas.microsoft.com/office/drawing/2014/main" id="{FA1FC668-B2EF-B32C-63F0-86817B61E3F1}"/>
              </a:ext>
            </a:extLst>
          </p:cNvPr>
          <p:cNvSpPr/>
          <p:nvPr/>
        </p:nvSpPr>
        <p:spPr>
          <a:xfrm rot="13781984" flipV="1">
            <a:off x="2897628" y="6620879"/>
            <a:ext cx="555171" cy="473940"/>
          </a:xfrm>
          <a:prstGeom prst="stripedRightArrow">
            <a:avLst>
              <a:gd name="adj1" fmla="val 50000"/>
              <a:gd name="adj2" fmla="val 98836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78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0 L -0.01133 -0.82847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3" y="-414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E3F745-7A1A-C4A7-85AD-C9A2735A76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39610F34-BD7E-CBF3-BDC3-18352F6116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56"/>
          <a:stretch/>
        </p:blipFill>
        <p:spPr>
          <a:xfrm>
            <a:off x="239053" y="-18380"/>
            <a:ext cx="11612572" cy="6876379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26C1A19-FA00-9ED9-3B40-B3615D9E5739}"/>
              </a:ext>
            </a:extLst>
          </p:cNvPr>
          <p:cNvSpPr/>
          <p:nvPr/>
        </p:nvSpPr>
        <p:spPr>
          <a:xfrm>
            <a:off x="2743200" y="1380482"/>
            <a:ext cx="2759242" cy="224589"/>
          </a:xfrm>
          <a:prstGeom prst="rect">
            <a:avLst/>
          </a:prstGeom>
          <a:solidFill>
            <a:srgbClr val="FFFF00">
              <a:alpha val="43922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triped Right Arrow 3">
            <a:extLst>
              <a:ext uri="{FF2B5EF4-FFF2-40B4-BE49-F238E27FC236}">
                <a16:creationId xmlns:a16="http://schemas.microsoft.com/office/drawing/2014/main" id="{D8CBF404-25E5-6CD7-9F98-4A0DDF4281D2}"/>
              </a:ext>
            </a:extLst>
          </p:cNvPr>
          <p:cNvSpPr/>
          <p:nvPr/>
        </p:nvSpPr>
        <p:spPr>
          <a:xfrm rot="13781984" flipV="1">
            <a:off x="2848642" y="971196"/>
            <a:ext cx="555171" cy="473940"/>
          </a:xfrm>
          <a:prstGeom prst="stripedRightArrow">
            <a:avLst>
              <a:gd name="adj1" fmla="val 50000"/>
              <a:gd name="adj2" fmla="val 98836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617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2.59259E-6 L 0.0168 0.07037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3" y="35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4" grpId="1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EA64C9-F506-B917-DA63-FC8FFAAECD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98F4071A-6F80-7726-9BF5-5A78D5DD0D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11"/>
          <a:stretch/>
        </p:blipFill>
        <p:spPr>
          <a:xfrm>
            <a:off x="233193" y="0"/>
            <a:ext cx="11662158" cy="6858000"/>
          </a:xfrm>
        </p:spPr>
      </p:pic>
      <p:pic>
        <p:nvPicPr>
          <p:cNvPr id="6" name="Content Placeholder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91F2BE8A-CF5D-7398-7F67-A6A0A703416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12" t="32025" r="38972" b="18979"/>
          <a:stretch/>
        </p:blipFill>
        <p:spPr>
          <a:xfrm>
            <a:off x="3634153" y="318442"/>
            <a:ext cx="4759569" cy="653123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B8CE740-7718-3F40-2BCC-BA5888DE2167}"/>
              </a:ext>
            </a:extLst>
          </p:cNvPr>
          <p:cNvSpPr/>
          <p:nvPr/>
        </p:nvSpPr>
        <p:spPr>
          <a:xfrm>
            <a:off x="6963508" y="2953647"/>
            <a:ext cx="866980" cy="381569"/>
          </a:xfrm>
          <a:prstGeom prst="rect">
            <a:avLst/>
          </a:prstGeom>
          <a:solidFill>
            <a:srgbClr val="FFFF00">
              <a:alpha val="43922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605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D914FF-4C04-C7F5-BAEF-86B20D5092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gRNA1 fragments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2FC002-0D3D-5CB1-EF66-B0BECDC970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The gRNA1 will cut this gene once resulting in two fragments. </a:t>
            </a:r>
          </a:p>
        </p:txBody>
      </p:sp>
      <p:grpSp>
        <p:nvGrpSpPr>
          <p:cNvPr id="4" name="Group 14">
            <a:extLst>
              <a:ext uri="{FF2B5EF4-FFF2-40B4-BE49-F238E27FC236}">
                <a16:creationId xmlns:a16="http://schemas.microsoft.com/office/drawing/2014/main" id="{5300DF06-E27A-DB8F-56A8-E0EE3588013E}"/>
              </a:ext>
            </a:extLst>
          </p:cNvPr>
          <p:cNvGrpSpPr/>
          <p:nvPr/>
        </p:nvGrpSpPr>
        <p:grpSpPr>
          <a:xfrm>
            <a:off x="6145966" y="3428999"/>
            <a:ext cx="5411449" cy="558385"/>
            <a:chOff x="-669747" y="285593"/>
            <a:chExt cx="13578051" cy="1454826"/>
          </a:xfrm>
        </p:grpSpPr>
        <p:pic>
          <p:nvPicPr>
            <p:cNvPr id="5" name="Picture 2">
              <a:extLst>
                <a:ext uri="{FF2B5EF4-FFF2-40B4-BE49-F238E27FC236}">
                  <a16:creationId xmlns:a16="http://schemas.microsoft.com/office/drawing/2014/main" id="{1B607FB6-CBB6-B68C-9513-ABB52977322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93829" y="285593"/>
              <a:ext cx="1514475" cy="1390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340FF46B-0DF2-386D-33CC-30AE675F4C7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85882" y="293615"/>
              <a:ext cx="1514475" cy="1390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2">
              <a:extLst>
                <a:ext uri="{FF2B5EF4-FFF2-40B4-BE49-F238E27FC236}">
                  <a16:creationId xmlns:a16="http://schemas.microsoft.com/office/drawing/2014/main" id="{CE406C5D-7551-929E-6060-A200EE77BB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77935" y="301637"/>
              <a:ext cx="1514475" cy="1390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2">
              <a:extLst>
                <a:ext uri="{FF2B5EF4-FFF2-40B4-BE49-F238E27FC236}">
                  <a16:creationId xmlns:a16="http://schemas.microsoft.com/office/drawing/2014/main" id="{C4B59215-0565-4897-F29E-5D26E06061E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69988" y="309659"/>
              <a:ext cx="1514475" cy="1390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Picture 2">
              <a:extLst>
                <a:ext uri="{FF2B5EF4-FFF2-40B4-BE49-F238E27FC236}">
                  <a16:creationId xmlns:a16="http://schemas.microsoft.com/office/drawing/2014/main" id="{51A085EB-7B8B-B610-D645-78613B3A503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62041" y="317681"/>
              <a:ext cx="1514475" cy="1390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Picture 2">
              <a:extLst>
                <a:ext uri="{FF2B5EF4-FFF2-40B4-BE49-F238E27FC236}">
                  <a16:creationId xmlns:a16="http://schemas.microsoft.com/office/drawing/2014/main" id="{FEDC9006-EE97-80B5-CB14-1AF9371E0BD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54094" y="325703"/>
              <a:ext cx="1514475" cy="1390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Picture 2">
              <a:extLst>
                <a:ext uri="{FF2B5EF4-FFF2-40B4-BE49-F238E27FC236}">
                  <a16:creationId xmlns:a16="http://schemas.microsoft.com/office/drawing/2014/main" id="{3AFC8456-D2C4-4891-7E2A-007A68F0136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46147" y="333725"/>
              <a:ext cx="1514475" cy="1390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" name="Picture 2">
              <a:extLst>
                <a:ext uri="{FF2B5EF4-FFF2-40B4-BE49-F238E27FC236}">
                  <a16:creationId xmlns:a16="http://schemas.microsoft.com/office/drawing/2014/main" id="{758DB14D-D9A0-56B8-02E7-11587D40C53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200" y="341747"/>
              <a:ext cx="1514475" cy="1390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" name="Picture 2">
              <a:extLst>
                <a:ext uri="{FF2B5EF4-FFF2-40B4-BE49-F238E27FC236}">
                  <a16:creationId xmlns:a16="http://schemas.microsoft.com/office/drawing/2014/main" id="{917BDA46-4150-A511-CF2E-5E044AFB0FF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669747" y="349769"/>
              <a:ext cx="1514475" cy="1390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4" name="Group 14">
            <a:extLst>
              <a:ext uri="{FF2B5EF4-FFF2-40B4-BE49-F238E27FC236}">
                <a16:creationId xmlns:a16="http://schemas.microsoft.com/office/drawing/2014/main" id="{53D186AD-FC81-0DF5-A85F-22BFEE26146A}"/>
              </a:ext>
            </a:extLst>
          </p:cNvPr>
          <p:cNvGrpSpPr/>
          <p:nvPr/>
        </p:nvGrpSpPr>
        <p:grpSpPr>
          <a:xfrm>
            <a:off x="752903" y="3460404"/>
            <a:ext cx="5411449" cy="558385"/>
            <a:chOff x="-669747" y="285593"/>
            <a:chExt cx="13578051" cy="1454826"/>
          </a:xfrm>
        </p:grpSpPr>
        <p:pic>
          <p:nvPicPr>
            <p:cNvPr id="15" name="Picture 2">
              <a:extLst>
                <a:ext uri="{FF2B5EF4-FFF2-40B4-BE49-F238E27FC236}">
                  <a16:creationId xmlns:a16="http://schemas.microsoft.com/office/drawing/2014/main" id="{148A3228-B9F3-25CA-A896-59E17F6B09B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93829" y="285593"/>
              <a:ext cx="1514475" cy="1390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" name="Picture 2">
              <a:extLst>
                <a:ext uri="{FF2B5EF4-FFF2-40B4-BE49-F238E27FC236}">
                  <a16:creationId xmlns:a16="http://schemas.microsoft.com/office/drawing/2014/main" id="{32ED18CA-C035-DCA6-4D45-32862CD044C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85882" y="293615"/>
              <a:ext cx="1514475" cy="1390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" name="Picture 2">
              <a:extLst>
                <a:ext uri="{FF2B5EF4-FFF2-40B4-BE49-F238E27FC236}">
                  <a16:creationId xmlns:a16="http://schemas.microsoft.com/office/drawing/2014/main" id="{BF0ACE9C-F442-5E3C-AE54-A989783FCFF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77935" y="301637"/>
              <a:ext cx="1514475" cy="1390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" name="Picture 2">
              <a:extLst>
                <a:ext uri="{FF2B5EF4-FFF2-40B4-BE49-F238E27FC236}">
                  <a16:creationId xmlns:a16="http://schemas.microsoft.com/office/drawing/2014/main" id="{B76F0180-BBC3-62EA-9F8E-ACE4B0FB9ED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69988" y="309659"/>
              <a:ext cx="1514475" cy="1390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" name="Picture 2">
              <a:extLst>
                <a:ext uri="{FF2B5EF4-FFF2-40B4-BE49-F238E27FC236}">
                  <a16:creationId xmlns:a16="http://schemas.microsoft.com/office/drawing/2014/main" id="{3261459E-F1F7-A680-CBC5-61D283B2DB6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62041" y="317681"/>
              <a:ext cx="1514475" cy="1390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" name="Picture 2">
              <a:extLst>
                <a:ext uri="{FF2B5EF4-FFF2-40B4-BE49-F238E27FC236}">
                  <a16:creationId xmlns:a16="http://schemas.microsoft.com/office/drawing/2014/main" id="{AB97058E-DCCA-86D2-AB2F-56F189A7F78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54094" y="325703"/>
              <a:ext cx="1514475" cy="1390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" name="Picture 2">
              <a:extLst>
                <a:ext uri="{FF2B5EF4-FFF2-40B4-BE49-F238E27FC236}">
                  <a16:creationId xmlns:a16="http://schemas.microsoft.com/office/drawing/2014/main" id="{67880F0D-D587-899A-EE04-77053398DA8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46147" y="333725"/>
              <a:ext cx="1514475" cy="1390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" name="Picture 2">
              <a:extLst>
                <a:ext uri="{FF2B5EF4-FFF2-40B4-BE49-F238E27FC236}">
                  <a16:creationId xmlns:a16="http://schemas.microsoft.com/office/drawing/2014/main" id="{E1704B36-00D4-3A6C-580A-E089CEB33B4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200" y="341747"/>
              <a:ext cx="1514475" cy="1390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3" name="Picture 2">
              <a:extLst>
                <a:ext uri="{FF2B5EF4-FFF2-40B4-BE49-F238E27FC236}">
                  <a16:creationId xmlns:a16="http://schemas.microsoft.com/office/drawing/2014/main" id="{0D2437A1-3363-F670-0A0F-3F2AEDFDF92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669747" y="349769"/>
              <a:ext cx="1514475" cy="1390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AF266C0D-27A5-881D-FC94-CF13F40102C8}"/>
              </a:ext>
            </a:extLst>
          </p:cNvPr>
          <p:cNvSpPr txBox="1"/>
          <p:nvPr/>
        </p:nvSpPr>
        <p:spPr>
          <a:xfrm>
            <a:off x="5651290" y="2548330"/>
            <a:ext cx="12682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3142 bp </a:t>
            </a:r>
          </a:p>
        </p:txBody>
      </p:sp>
      <p:sp>
        <p:nvSpPr>
          <p:cNvPr id="25" name="Right Brace 24">
            <a:extLst>
              <a:ext uri="{FF2B5EF4-FFF2-40B4-BE49-F238E27FC236}">
                <a16:creationId xmlns:a16="http://schemas.microsoft.com/office/drawing/2014/main" id="{46198D8B-0DC5-D36B-D8E5-930961604FA1}"/>
              </a:ext>
            </a:extLst>
          </p:cNvPr>
          <p:cNvSpPr/>
          <p:nvPr/>
        </p:nvSpPr>
        <p:spPr>
          <a:xfrm rot="16200000">
            <a:off x="5888284" y="-2181148"/>
            <a:ext cx="533754" cy="10804513"/>
          </a:xfrm>
          <a:prstGeom prst="rightBrac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ight Brace 25">
            <a:extLst>
              <a:ext uri="{FF2B5EF4-FFF2-40B4-BE49-F238E27FC236}">
                <a16:creationId xmlns:a16="http://schemas.microsoft.com/office/drawing/2014/main" id="{50DF172E-C090-46BD-E889-CAE188BD38DD}"/>
              </a:ext>
            </a:extLst>
          </p:cNvPr>
          <p:cNvSpPr/>
          <p:nvPr/>
        </p:nvSpPr>
        <p:spPr>
          <a:xfrm rot="16200000" flipH="1">
            <a:off x="2154921" y="2668435"/>
            <a:ext cx="586468" cy="3309850"/>
          </a:xfrm>
          <a:prstGeom prst="rightBrac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ight Brace 26">
            <a:extLst>
              <a:ext uri="{FF2B5EF4-FFF2-40B4-BE49-F238E27FC236}">
                <a16:creationId xmlns:a16="http://schemas.microsoft.com/office/drawing/2014/main" id="{9BF78FBB-6FA9-04D8-F2F2-238DB9727D48}"/>
              </a:ext>
            </a:extLst>
          </p:cNvPr>
          <p:cNvSpPr/>
          <p:nvPr/>
        </p:nvSpPr>
        <p:spPr>
          <a:xfrm rot="16200000" flipH="1">
            <a:off x="7449920" y="695720"/>
            <a:ext cx="602015" cy="7295691"/>
          </a:xfrm>
          <a:prstGeom prst="rightBrac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6570D7FF-1C29-4348-8A76-B6400DC3C3C1}"/>
              </a:ext>
            </a:extLst>
          </p:cNvPr>
          <p:cNvCxnSpPr>
            <a:cxnSpLocks/>
          </p:cNvCxnSpPr>
          <p:nvPr/>
        </p:nvCxnSpPr>
        <p:spPr>
          <a:xfrm>
            <a:off x="4095722" y="3372964"/>
            <a:ext cx="0" cy="63043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39B16430-4877-FF8C-1FAC-CB801B02FD51}"/>
              </a:ext>
            </a:extLst>
          </p:cNvPr>
          <p:cNvSpPr txBox="1"/>
          <p:nvPr/>
        </p:nvSpPr>
        <p:spPr>
          <a:xfrm>
            <a:off x="1908198" y="4617580"/>
            <a:ext cx="12682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1165 bp 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30A6039-A018-96DD-300F-D697C564FD67}"/>
              </a:ext>
            </a:extLst>
          </p:cNvPr>
          <p:cNvSpPr txBox="1"/>
          <p:nvPr/>
        </p:nvSpPr>
        <p:spPr>
          <a:xfrm>
            <a:off x="7176921" y="4634719"/>
            <a:ext cx="30957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3142 – 1165 = 1977 bp 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68B8294-4748-8680-4F8A-1505B8C513C3}"/>
              </a:ext>
            </a:extLst>
          </p:cNvPr>
          <p:cNvSpPr txBox="1"/>
          <p:nvPr/>
        </p:nvSpPr>
        <p:spPr>
          <a:xfrm>
            <a:off x="7554518" y="4640880"/>
            <a:ext cx="3513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?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3515AC0A-4199-4F56-22E3-8F80224DF017}"/>
              </a:ext>
            </a:extLst>
          </p:cNvPr>
          <p:cNvSpPr/>
          <p:nvPr/>
        </p:nvSpPr>
        <p:spPr>
          <a:xfrm>
            <a:off x="9024079" y="4683736"/>
            <a:ext cx="1328768" cy="5062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636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 animBg="1"/>
      <p:bldP spid="26" grpId="0" animBg="1"/>
      <p:bldP spid="27" grpId="0" animBg="1"/>
      <p:bldP spid="31" grpId="0"/>
      <p:bldP spid="32" grpId="0"/>
      <p:bldP spid="33" grpId="0"/>
      <p:bldP spid="33" grpId="1"/>
      <p:bldP spid="34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3987A2-D586-E953-D46A-E449348A06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Gel Electrophoresis Prediction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8232C7-00D4-2499-A776-0CBE886639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067916" cy="4351338"/>
          </a:xfrm>
        </p:spPr>
        <p:txBody>
          <a:bodyPr/>
          <a:lstStyle/>
          <a:p>
            <a:r>
              <a:rPr lang="en-US" dirty="0"/>
              <a:t>Predict the bands in the gel </a:t>
            </a:r>
          </a:p>
          <a:p>
            <a:r>
              <a:rPr lang="en-US" dirty="0"/>
              <a:t>Lane 2 and 3 Uncut strand 3142 bp</a:t>
            </a:r>
          </a:p>
          <a:p>
            <a:r>
              <a:rPr lang="en-US" dirty="0"/>
              <a:t>Lane 4 RNA1  1801 bp + 1341bp</a:t>
            </a:r>
          </a:p>
          <a:p>
            <a:r>
              <a:rPr lang="en-US" dirty="0"/>
              <a:t>Lane 5 RNA2  1977 bp +1165 bp 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Cube 3">
            <a:extLst>
              <a:ext uri="{FF2B5EF4-FFF2-40B4-BE49-F238E27FC236}">
                <a16:creationId xmlns:a16="http://schemas.microsoft.com/office/drawing/2014/main" id="{46E9128B-172D-0CAF-1962-8B5F64E0817E}"/>
              </a:ext>
            </a:extLst>
          </p:cNvPr>
          <p:cNvSpPr/>
          <p:nvPr/>
        </p:nvSpPr>
        <p:spPr>
          <a:xfrm>
            <a:off x="7427496" y="2294021"/>
            <a:ext cx="3497179" cy="3753853"/>
          </a:xfrm>
          <a:prstGeom prst="cube">
            <a:avLst>
              <a:gd name="adj" fmla="val 6863"/>
            </a:avLst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ube 4">
            <a:extLst>
              <a:ext uri="{FF2B5EF4-FFF2-40B4-BE49-F238E27FC236}">
                <a16:creationId xmlns:a16="http://schemas.microsoft.com/office/drawing/2014/main" id="{64426D7D-14A0-CC48-564D-98E552753E90}"/>
              </a:ext>
            </a:extLst>
          </p:cNvPr>
          <p:cNvSpPr/>
          <p:nvPr/>
        </p:nvSpPr>
        <p:spPr>
          <a:xfrm rot="10800000">
            <a:off x="7748337" y="2767268"/>
            <a:ext cx="368968" cy="176464"/>
          </a:xfrm>
          <a:prstGeom prst="cube">
            <a:avLst/>
          </a:prstGeom>
          <a:solidFill>
            <a:srgbClr val="0070C0"/>
          </a:solidFill>
          <a:ln>
            <a:solidFill>
              <a:srgbClr val="0070C0"/>
            </a:solidFill>
          </a:ln>
          <a:scene3d>
            <a:camera prst="obliqueTop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ube 5">
            <a:extLst>
              <a:ext uri="{FF2B5EF4-FFF2-40B4-BE49-F238E27FC236}">
                <a16:creationId xmlns:a16="http://schemas.microsoft.com/office/drawing/2014/main" id="{353AB2E8-3B9C-AE8C-E735-1F17BAAF5ED1}"/>
              </a:ext>
            </a:extLst>
          </p:cNvPr>
          <p:cNvSpPr/>
          <p:nvPr/>
        </p:nvSpPr>
        <p:spPr>
          <a:xfrm rot="10800000">
            <a:off x="8205535" y="2767268"/>
            <a:ext cx="368968" cy="176464"/>
          </a:xfrm>
          <a:prstGeom prst="cube">
            <a:avLst/>
          </a:prstGeom>
          <a:solidFill>
            <a:srgbClr val="0070C0"/>
          </a:solidFill>
          <a:ln>
            <a:solidFill>
              <a:srgbClr val="0070C0"/>
            </a:solidFill>
          </a:ln>
          <a:scene3d>
            <a:camera prst="obliqueTop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ube 6">
            <a:extLst>
              <a:ext uri="{FF2B5EF4-FFF2-40B4-BE49-F238E27FC236}">
                <a16:creationId xmlns:a16="http://schemas.microsoft.com/office/drawing/2014/main" id="{9877A03B-7CA9-3A68-29B7-D8612C88B1E9}"/>
              </a:ext>
            </a:extLst>
          </p:cNvPr>
          <p:cNvSpPr/>
          <p:nvPr/>
        </p:nvSpPr>
        <p:spPr>
          <a:xfrm rot="10800000">
            <a:off x="8662733" y="2767268"/>
            <a:ext cx="368968" cy="176464"/>
          </a:xfrm>
          <a:prstGeom prst="cube">
            <a:avLst/>
          </a:prstGeom>
          <a:solidFill>
            <a:srgbClr val="0070C0"/>
          </a:solidFill>
          <a:ln>
            <a:solidFill>
              <a:srgbClr val="0070C0"/>
            </a:solidFill>
          </a:ln>
          <a:scene3d>
            <a:camera prst="obliqueTop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ube 7">
            <a:extLst>
              <a:ext uri="{FF2B5EF4-FFF2-40B4-BE49-F238E27FC236}">
                <a16:creationId xmlns:a16="http://schemas.microsoft.com/office/drawing/2014/main" id="{4A1C0820-2886-87DD-89DC-7259C086F1B4}"/>
              </a:ext>
            </a:extLst>
          </p:cNvPr>
          <p:cNvSpPr/>
          <p:nvPr/>
        </p:nvSpPr>
        <p:spPr>
          <a:xfrm rot="10800000">
            <a:off x="9119931" y="2767268"/>
            <a:ext cx="368968" cy="176464"/>
          </a:xfrm>
          <a:prstGeom prst="cube">
            <a:avLst/>
          </a:prstGeom>
          <a:solidFill>
            <a:srgbClr val="0070C0"/>
          </a:solidFill>
          <a:ln>
            <a:solidFill>
              <a:srgbClr val="0070C0"/>
            </a:solidFill>
          </a:ln>
          <a:scene3d>
            <a:camera prst="obliqueTop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ube 8">
            <a:extLst>
              <a:ext uri="{FF2B5EF4-FFF2-40B4-BE49-F238E27FC236}">
                <a16:creationId xmlns:a16="http://schemas.microsoft.com/office/drawing/2014/main" id="{7312129B-DE5B-A48C-EC7E-A671043EC837}"/>
              </a:ext>
            </a:extLst>
          </p:cNvPr>
          <p:cNvSpPr/>
          <p:nvPr/>
        </p:nvSpPr>
        <p:spPr>
          <a:xfrm rot="10800000">
            <a:off x="9577129" y="2767269"/>
            <a:ext cx="368968" cy="176464"/>
          </a:xfrm>
          <a:prstGeom prst="cube">
            <a:avLst/>
          </a:prstGeom>
          <a:solidFill>
            <a:srgbClr val="0070C0"/>
          </a:solidFill>
          <a:ln>
            <a:solidFill>
              <a:srgbClr val="0070C0"/>
            </a:solidFill>
          </a:ln>
          <a:scene3d>
            <a:camera prst="obliqueTop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ube 9">
            <a:extLst>
              <a:ext uri="{FF2B5EF4-FFF2-40B4-BE49-F238E27FC236}">
                <a16:creationId xmlns:a16="http://schemas.microsoft.com/office/drawing/2014/main" id="{F2A0FBFB-8C9B-ED7E-C482-E10A2FF2744F}"/>
              </a:ext>
            </a:extLst>
          </p:cNvPr>
          <p:cNvSpPr/>
          <p:nvPr/>
        </p:nvSpPr>
        <p:spPr>
          <a:xfrm rot="10800000">
            <a:off x="10034327" y="2767269"/>
            <a:ext cx="368968" cy="176464"/>
          </a:xfrm>
          <a:prstGeom prst="cube">
            <a:avLst/>
          </a:prstGeom>
          <a:solidFill>
            <a:srgbClr val="0070C0"/>
          </a:solidFill>
          <a:ln>
            <a:solidFill>
              <a:srgbClr val="0070C0"/>
            </a:solidFill>
          </a:ln>
          <a:scene3d>
            <a:camera prst="obliqueTop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3132E23-F0E1-B01E-F16C-65634A4390C7}"/>
              </a:ext>
            </a:extLst>
          </p:cNvPr>
          <p:cNvCxnSpPr>
            <a:cxnSpLocks/>
          </p:cNvCxnSpPr>
          <p:nvPr/>
        </p:nvCxnSpPr>
        <p:spPr>
          <a:xfrm>
            <a:off x="7748337" y="3224460"/>
            <a:ext cx="368968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57857F0-B2F7-A27B-C2E7-A39C938CE3C5}"/>
              </a:ext>
            </a:extLst>
          </p:cNvPr>
          <p:cNvCxnSpPr>
            <a:cxnSpLocks/>
          </p:cNvCxnSpPr>
          <p:nvPr/>
        </p:nvCxnSpPr>
        <p:spPr>
          <a:xfrm>
            <a:off x="7748337" y="3638881"/>
            <a:ext cx="368968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08E4332-1536-1306-EA66-ECDE844BB3F6}"/>
              </a:ext>
            </a:extLst>
          </p:cNvPr>
          <p:cNvCxnSpPr>
            <a:cxnSpLocks/>
          </p:cNvCxnSpPr>
          <p:nvPr/>
        </p:nvCxnSpPr>
        <p:spPr>
          <a:xfrm>
            <a:off x="7748337" y="4053301"/>
            <a:ext cx="368968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9C89BE0-3F7C-D741-C34B-9341FED25112}"/>
              </a:ext>
            </a:extLst>
          </p:cNvPr>
          <p:cNvCxnSpPr>
            <a:cxnSpLocks/>
          </p:cNvCxnSpPr>
          <p:nvPr/>
        </p:nvCxnSpPr>
        <p:spPr>
          <a:xfrm>
            <a:off x="7748337" y="4467722"/>
            <a:ext cx="368968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73752AE-83BF-361E-55F1-4E28824D530F}"/>
              </a:ext>
            </a:extLst>
          </p:cNvPr>
          <p:cNvCxnSpPr>
            <a:cxnSpLocks/>
          </p:cNvCxnSpPr>
          <p:nvPr/>
        </p:nvCxnSpPr>
        <p:spPr>
          <a:xfrm>
            <a:off x="7748337" y="4882143"/>
            <a:ext cx="368968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13217FF-E7E9-C2A9-CA9E-A802986409F1}"/>
              </a:ext>
            </a:extLst>
          </p:cNvPr>
          <p:cNvCxnSpPr>
            <a:cxnSpLocks/>
          </p:cNvCxnSpPr>
          <p:nvPr/>
        </p:nvCxnSpPr>
        <p:spPr>
          <a:xfrm>
            <a:off x="7748337" y="5296563"/>
            <a:ext cx="368968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61A5D6C-B895-94BE-177A-786A32FF57AA}"/>
              </a:ext>
            </a:extLst>
          </p:cNvPr>
          <p:cNvCxnSpPr>
            <a:cxnSpLocks/>
          </p:cNvCxnSpPr>
          <p:nvPr/>
        </p:nvCxnSpPr>
        <p:spPr>
          <a:xfrm>
            <a:off x="7748337" y="5710984"/>
            <a:ext cx="368968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389F91A2-E99C-D1B5-0321-D069AD47B4FE}"/>
              </a:ext>
            </a:extLst>
          </p:cNvPr>
          <p:cNvCxnSpPr>
            <a:cxnSpLocks/>
          </p:cNvCxnSpPr>
          <p:nvPr/>
        </p:nvCxnSpPr>
        <p:spPr>
          <a:xfrm>
            <a:off x="8205535" y="3541288"/>
            <a:ext cx="368968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D69B1E18-6415-B098-AF3E-C3A2B8E9375F}"/>
              </a:ext>
            </a:extLst>
          </p:cNvPr>
          <p:cNvCxnSpPr>
            <a:cxnSpLocks/>
          </p:cNvCxnSpPr>
          <p:nvPr/>
        </p:nvCxnSpPr>
        <p:spPr>
          <a:xfrm>
            <a:off x="8662733" y="3541288"/>
            <a:ext cx="368968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0701D471-F315-CDC4-FBE3-D803421B741B}"/>
              </a:ext>
            </a:extLst>
          </p:cNvPr>
          <p:cNvCxnSpPr>
            <a:cxnSpLocks/>
          </p:cNvCxnSpPr>
          <p:nvPr/>
        </p:nvCxnSpPr>
        <p:spPr>
          <a:xfrm>
            <a:off x="9055763" y="4162895"/>
            <a:ext cx="368968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2F5E6653-2815-5B13-A705-5A0D49190577}"/>
              </a:ext>
            </a:extLst>
          </p:cNvPr>
          <p:cNvCxnSpPr>
            <a:cxnSpLocks/>
          </p:cNvCxnSpPr>
          <p:nvPr/>
        </p:nvCxnSpPr>
        <p:spPr>
          <a:xfrm>
            <a:off x="9063785" y="4411544"/>
            <a:ext cx="368968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E718DF44-90F0-181F-7403-5C4C6488C01E}"/>
              </a:ext>
            </a:extLst>
          </p:cNvPr>
          <p:cNvCxnSpPr>
            <a:cxnSpLocks/>
          </p:cNvCxnSpPr>
          <p:nvPr/>
        </p:nvCxnSpPr>
        <p:spPr>
          <a:xfrm>
            <a:off x="9504941" y="4515818"/>
            <a:ext cx="368968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DBED1EA6-3E1A-591B-FC2C-C7FFEA472644}"/>
              </a:ext>
            </a:extLst>
          </p:cNvPr>
          <p:cNvCxnSpPr>
            <a:cxnSpLocks/>
          </p:cNvCxnSpPr>
          <p:nvPr/>
        </p:nvCxnSpPr>
        <p:spPr>
          <a:xfrm>
            <a:off x="9512963" y="4090712"/>
            <a:ext cx="368968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D024174-D441-EBF5-BD76-F876C98AEAFA}"/>
              </a:ext>
            </a:extLst>
          </p:cNvPr>
          <p:cNvGrpSpPr/>
          <p:nvPr/>
        </p:nvGrpSpPr>
        <p:grpSpPr>
          <a:xfrm>
            <a:off x="6283569" y="2965884"/>
            <a:ext cx="1511662" cy="3031948"/>
            <a:chOff x="6283569" y="2965884"/>
            <a:chExt cx="1511662" cy="3031948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E2CBF635-0DE3-0A40-066D-507B83030BE2}"/>
                </a:ext>
              </a:extLst>
            </p:cNvPr>
            <p:cNvSpPr txBox="1"/>
            <p:nvPr/>
          </p:nvSpPr>
          <p:spPr>
            <a:xfrm>
              <a:off x="6283569" y="2965884"/>
              <a:ext cx="146476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4500</a:t>
              </a:r>
              <a:r>
                <a:rPr lang="en-US" sz="2800" dirty="0">
                  <a:sym typeface="Wingdings" pitchFamily="2" charset="2"/>
                </a:rPr>
                <a:t></a:t>
              </a:r>
              <a:endParaRPr lang="en-US" sz="2800" dirty="0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AA6590AF-808A-F105-F741-DF045633EF71}"/>
                </a:ext>
              </a:extLst>
            </p:cNvPr>
            <p:cNvSpPr txBox="1"/>
            <p:nvPr/>
          </p:nvSpPr>
          <p:spPr>
            <a:xfrm>
              <a:off x="6295293" y="3423082"/>
              <a:ext cx="146476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3000</a:t>
              </a:r>
              <a:r>
                <a:rPr lang="en-US" sz="2800" dirty="0">
                  <a:sym typeface="Wingdings" pitchFamily="2" charset="2"/>
                </a:rPr>
                <a:t></a:t>
              </a:r>
              <a:endParaRPr lang="en-US" sz="2800" dirty="0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7E9E4F0A-57A9-F56E-B8F5-2487D0603B18}"/>
                </a:ext>
              </a:extLst>
            </p:cNvPr>
            <p:cNvSpPr txBox="1"/>
            <p:nvPr/>
          </p:nvSpPr>
          <p:spPr>
            <a:xfrm>
              <a:off x="6330463" y="3833388"/>
              <a:ext cx="146476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2000</a:t>
              </a:r>
              <a:r>
                <a:rPr lang="en-US" sz="2800" dirty="0">
                  <a:sym typeface="Wingdings" pitchFamily="2" charset="2"/>
                </a:rPr>
                <a:t></a:t>
              </a:r>
              <a:endParaRPr lang="en-US" sz="2800" dirty="0"/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C8DFBEA5-6DA1-61B9-874C-785512CCC55B}"/>
                </a:ext>
              </a:extLst>
            </p:cNvPr>
            <p:cNvSpPr txBox="1"/>
            <p:nvPr/>
          </p:nvSpPr>
          <p:spPr>
            <a:xfrm>
              <a:off x="6318741" y="4243694"/>
              <a:ext cx="146476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1200</a:t>
              </a:r>
              <a:r>
                <a:rPr lang="en-US" sz="2800" dirty="0">
                  <a:sym typeface="Wingdings" pitchFamily="2" charset="2"/>
                </a:rPr>
                <a:t></a:t>
              </a:r>
              <a:endParaRPr lang="en-US" sz="2800" dirty="0"/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5B3D8295-92EA-9D57-EDFE-7DF6876E24E6}"/>
                </a:ext>
              </a:extLst>
            </p:cNvPr>
            <p:cNvSpPr txBox="1"/>
            <p:nvPr/>
          </p:nvSpPr>
          <p:spPr>
            <a:xfrm>
              <a:off x="6307019" y="4654000"/>
              <a:ext cx="146476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  800</a:t>
              </a:r>
              <a:r>
                <a:rPr lang="en-US" sz="2800" dirty="0">
                  <a:sym typeface="Wingdings" pitchFamily="2" charset="2"/>
                </a:rPr>
                <a:t></a:t>
              </a:r>
              <a:endParaRPr lang="en-US" sz="2800" dirty="0"/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3C963978-786B-5BB1-3DBC-9DCB50B7A133}"/>
                </a:ext>
              </a:extLst>
            </p:cNvPr>
            <p:cNvSpPr txBox="1"/>
            <p:nvPr/>
          </p:nvSpPr>
          <p:spPr>
            <a:xfrm>
              <a:off x="6295297" y="5064306"/>
              <a:ext cx="146476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  500</a:t>
              </a:r>
              <a:r>
                <a:rPr lang="en-US" sz="2800" dirty="0">
                  <a:sym typeface="Wingdings" pitchFamily="2" charset="2"/>
                </a:rPr>
                <a:t></a:t>
              </a:r>
              <a:endParaRPr lang="en-US" sz="2800" dirty="0"/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85737BCA-B99B-E57C-4570-60F1C25956B5}"/>
                </a:ext>
              </a:extLst>
            </p:cNvPr>
            <p:cNvSpPr txBox="1"/>
            <p:nvPr/>
          </p:nvSpPr>
          <p:spPr>
            <a:xfrm>
              <a:off x="6283575" y="5474612"/>
              <a:ext cx="146476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  200</a:t>
              </a:r>
              <a:r>
                <a:rPr lang="en-US" sz="2800" dirty="0">
                  <a:sym typeface="Wingdings" pitchFamily="2" charset="2"/>
                </a:rPr>
                <a:t></a:t>
              </a:r>
              <a:endParaRPr lang="en-US" sz="2800" dirty="0"/>
            </a:p>
          </p:txBody>
        </p:sp>
      </p:grpSp>
    </p:spTree>
    <p:extLst>
      <p:ext uri="{BB962C8B-B14F-4D97-AF65-F5344CB8AC3E}">
        <p14:creationId xmlns:p14="http://schemas.microsoft.com/office/powerpoint/2010/main" val="330871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3987A2-D586-E953-D46A-E449348A06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Run Gel Electrophoresis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8232C7-00D4-2499-A776-0CBE886639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067916" cy="4351338"/>
          </a:xfrm>
        </p:spPr>
        <p:txBody>
          <a:bodyPr/>
          <a:lstStyle/>
          <a:p>
            <a:r>
              <a:rPr lang="en-US" dirty="0"/>
              <a:t>Observe bands in gel </a:t>
            </a:r>
          </a:p>
          <a:p>
            <a:r>
              <a:rPr lang="en-US" dirty="0"/>
              <a:t>Uncut strand 3142 bp</a:t>
            </a:r>
          </a:p>
          <a:p>
            <a:r>
              <a:rPr lang="en-US" dirty="0"/>
              <a:t>RNA1  1801 bp + 1341bp</a:t>
            </a:r>
          </a:p>
          <a:p>
            <a:r>
              <a:rPr lang="en-US" dirty="0"/>
              <a:t>RNA2  1977 bp +1165 bp 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Cube 3">
            <a:extLst>
              <a:ext uri="{FF2B5EF4-FFF2-40B4-BE49-F238E27FC236}">
                <a16:creationId xmlns:a16="http://schemas.microsoft.com/office/drawing/2014/main" id="{46E9128B-172D-0CAF-1962-8B5F64E0817E}"/>
              </a:ext>
            </a:extLst>
          </p:cNvPr>
          <p:cNvSpPr/>
          <p:nvPr/>
        </p:nvSpPr>
        <p:spPr>
          <a:xfrm>
            <a:off x="7427496" y="2294021"/>
            <a:ext cx="3497179" cy="3753853"/>
          </a:xfrm>
          <a:prstGeom prst="cube">
            <a:avLst>
              <a:gd name="adj" fmla="val 6863"/>
            </a:avLst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ube 4">
            <a:extLst>
              <a:ext uri="{FF2B5EF4-FFF2-40B4-BE49-F238E27FC236}">
                <a16:creationId xmlns:a16="http://schemas.microsoft.com/office/drawing/2014/main" id="{64426D7D-14A0-CC48-564D-98E552753E90}"/>
              </a:ext>
            </a:extLst>
          </p:cNvPr>
          <p:cNvSpPr/>
          <p:nvPr/>
        </p:nvSpPr>
        <p:spPr>
          <a:xfrm rot="10800000">
            <a:off x="7748337" y="2767268"/>
            <a:ext cx="368968" cy="176464"/>
          </a:xfrm>
          <a:prstGeom prst="cube">
            <a:avLst/>
          </a:prstGeom>
          <a:solidFill>
            <a:srgbClr val="0070C0"/>
          </a:solidFill>
          <a:ln>
            <a:solidFill>
              <a:srgbClr val="0070C0"/>
            </a:solidFill>
          </a:ln>
          <a:scene3d>
            <a:camera prst="obliqueTop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ube 5">
            <a:extLst>
              <a:ext uri="{FF2B5EF4-FFF2-40B4-BE49-F238E27FC236}">
                <a16:creationId xmlns:a16="http://schemas.microsoft.com/office/drawing/2014/main" id="{353AB2E8-3B9C-AE8C-E735-1F17BAAF5ED1}"/>
              </a:ext>
            </a:extLst>
          </p:cNvPr>
          <p:cNvSpPr/>
          <p:nvPr/>
        </p:nvSpPr>
        <p:spPr>
          <a:xfrm rot="10800000">
            <a:off x="8205535" y="2767268"/>
            <a:ext cx="368968" cy="176464"/>
          </a:xfrm>
          <a:prstGeom prst="cube">
            <a:avLst/>
          </a:prstGeom>
          <a:solidFill>
            <a:srgbClr val="0070C0"/>
          </a:solidFill>
          <a:ln>
            <a:solidFill>
              <a:srgbClr val="0070C0"/>
            </a:solidFill>
          </a:ln>
          <a:scene3d>
            <a:camera prst="obliqueTop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ube 6">
            <a:extLst>
              <a:ext uri="{FF2B5EF4-FFF2-40B4-BE49-F238E27FC236}">
                <a16:creationId xmlns:a16="http://schemas.microsoft.com/office/drawing/2014/main" id="{9877A03B-7CA9-3A68-29B7-D8612C88B1E9}"/>
              </a:ext>
            </a:extLst>
          </p:cNvPr>
          <p:cNvSpPr/>
          <p:nvPr/>
        </p:nvSpPr>
        <p:spPr>
          <a:xfrm rot="10800000">
            <a:off x="8662733" y="2767268"/>
            <a:ext cx="368968" cy="176464"/>
          </a:xfrm>
          <a:prstGeom prst="cube">
            <a:avLst/>
          </a:prstGeom>
          <a:solidFill>
            <a:srgbClr val="0070C0"/>
          </a:solidFill>
          <a:ln>
            <a:solidFill>
              <a:srgbClr val="0070C0"/>
            </a:solidFill>
          </a:ln>
          <a:scene3d>
            <a:camera prst="obliqueTop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ube 7">
            <a:extLst>
              <a:ext uri="{FF2B5EF4-FFF2-40B4-BE49-F238E27FC236}">
                <a16:creationId xmlns:a16="http://schemas.microsoft.com/office/drawing/2014/main" id="{4A1C0820-2886-87DD-89DC-7259C086F1B4}"/>
              </a:ext>
            </a:extLst>
          </p:cNvPr>
          <p:cNvSpPr/>
          <p:nvPr/>
        </p:nvSpPr>
        <p:spPr>
          <a:xfrm rot="10800000">
            <a:off x="9119931" y="2767268"/>
            <a:ext cx="368968" cy="176464"/>
          </a:xfrm>
          <a:prstGeom prst="cube">
            <a:avLst/>
          </a:prstGeom>
          <a:solidFill>
            <a:srgbClr val="0070C0"/>
          </a:solidFill>
          <a:ln>
            <a:solidFill>
              <a:srgbClr val="0070C0"/>
            </a:solidFill>
          </a:ln>
          <a:scene3d>
            <a:camera prst="obliqueTop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ube 8">
            <a:extLst>
              <a:ext uri="{FF2B5EF4-FFF2-40B4-BE49-F238E27FC236}">
                <a16:creationId xmlns:a16="http://schemas.microsoft.com/office/drawing/2014/main" id="{7312129B-DE5B-A48C-EC7E-A671043EC837}"/>
              </a:ext>
            </a:extLst>
          </p:cNvPr>
          <p:cNvSpPr/>
          <p:nvPr/>
        </p:nvSpPr>
        <p:spPr>
          <a:xfrm rot="10800000">
            <a:off x="9577129" y="2767269"/>
            <a:ext cx="368968" cy="176464"/>
          </a:xfrm>
          <a:prstGeom prst="cube">
            <a:avLst/>
          </a:prstGeom>
          <a:solidFill>
            <a:srgbClr val="0070C0"/>
          </a:solidFill>
          <a:ln>
            <a:solidFill>
              <a:srgbClr val="0070C0"/>
            </a:solidFill>
          </a:ln>
          <a:scene3d>
            <a:camera prst="obliqueTop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ube 9">
            <a:extLst>
              <a:ext uri="{FF2B5EF4-FFF2-40B4-BE49-F238E27FC236}">
                <a16:creationId xmlns:a16="http://schemas.microsoft.com/office/drawing/2014/main" id="{F2A0FBFB-8C9B-ED7E-C482-E10A2FF2744F}"/>
              </a:ext>
            </a:extLst>
          </p:cNvPr>
          <p:cNvSpPr/>
          <p:nvPr/>
        </p:nvSpPr>
        <p:spPr>
          <a:xfrm rot="10800000">
            <a:off x="10034327" y="2767269"/>
            <a:ext cx="368968" cy="176464"/>
          </a:xfrm>
          <a:prstGeom prst="cube">
            <a:avLst/>
          </a:prstGeom>
          <a:solidFill>
            <a:srgbClr val="0070C0"/>
          </a:solidFill>
          <a:ln>
            <a:solidFill>
              <a:srgbClr val="0070C0"/>
            </a:solidFill>
          </a:ln>
          <a:scene3d>
            <a:camera prst="obliqueTop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BAD10F8-4081-5EC3-6206-EB56C81DCA15}"/>
              </a:ext>
            </a:extLst>
          </p:cNvPr>
          <p:cNvGrpSpPr/>
          <p:nvPr/>
        </p:nvGrpSpPr>
        <p:grpSpPr>
          <a:xfrm>
            <a:off x="7748337" y="3224460"/>
            <a:ext cx="2133594" cy="2486524"/>
            <a:chOff x="7748337" y="3176337"/>
            <a:chExt cx="2133594" cy="1395660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D3132E23-F0E1-B01E-F16C-65634A4390C7}"/>
                </a:ext>
              </a:extLst>
            </p:cNvPr>
            <p:cNvCxnSpPr>
              <a:cxnSpLocks/>
            </p:cNvCxnSpPr>
            <p:nvPr/>
          </p:nvCxnSpPr>
          <p:spPr>
            <a:xfrm>
              <a:off x="7748337" y="3176337"/>
              <a:ext cx="368968" cy="0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E57857F0-B2F7-A27B-C2E7-A39C938CE3C5}"/>
                </a:ext>
              </a:extLst>
            </p:cNvPr>
            <p:cNvCxnSpPr>
              <a:cxnSpLocks/>
            </p:cNvCxnSpPr>
            <p:nvPr/>
          </p:nvCxnSpPr>
          <p:spPr>
            <a:xfrm>
              <a:off x="7748337" y="3408947"/>
              <a:ext cx="368968" cy="0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608E4332-1536-1306-EA66-ECDE844BB3F6}"/>
                </a:ext>
              </a:extLst>
            </p:cNvPr>
            <p:cNvCxnSpPr>
              <a:cxnSpLocks/>
            </p:cNvCxnSpPr>
            <p:nvPr/>
          </p:nvCxnSpPr>
          <p:spPr>
            <a:xfrm>
              <a:off x="7748337" y="3641557"/>
              <a:ext cx="368968" cy="0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49C89BE0-3F7C-D741-C34B-9341FED25112}"/>
                </a:ext>
              </a:extLst>
            </p:cNvPr>
            <p:cNvCxnSpPr>
              <a:cxnSpLocks/>
            </p:cNvCxnSpPr>
            <p:nvPr/>
          </p:nvCxnSpPr>
          <p:spPr>
            <a:xfrm>
              <a:off x="7748337" y="3874167"/>
              <a:ext cx="368968" cy="0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673752AE-83BF-361E-55F1-4E28824D530F}"/>
                </a:ext>
              </a:extLst>
            </p:cNvPr>
            <p:cNvCxnSpPr>
              <a:cxnSpLocks/>
            </p:cNvCxnSpPr>
            <p:nvPr/>
          </p:nvCxnSpPr>
          <p:spPr>
            <a:xfrm>
              <a:off x="7748337" y="4106777"/>
              <a:ext cx="368968" cy="0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C13217FF-E7E9-C2A9-CA9E-A802986409F1}"/>
                </a:ext>
              </a:extLst>
            </p:cNvPr>
            <p:cNvCxnSpPr>
              <a:cxnSpLocks/>
            </p:cNvCxnSpPr>
            <p:nvPr/>
          </p:nvCxnSpPr>
          <p:spPr>
            <a:xfrm>
              <a:off x="7748337" y="4339387"/>
              <a:ext cx="368968" cy="0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E61A5D6C-B895-94BE-177A-786A32FF57AA}"/>
                </a:ext>
              </a:extLst>
            </p:cNvPr>
            <p:cNvCxnSpPr>
              <a:cxnSpLocks/>
            </p:cNvCxnSpPr>
            <p:nvPr/>
          </p:nvCxnSpPr>
          <p:spPr>
            <a:xfrm>
              <a:off x="7748337" y="4571997"/>
              <a:ext cx="368968" cy="0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389F91A2-E99C-D1B5-0321-D069AD47B4FE}"/>
                </a:ext>
              </a:extLst>
            </p:cNvPr>
            <p:cNvCxnSpPr>
              <a:cxnSpLocks/>
            </p:cNvCxnSpPr>
            <p:nvPr/>
          </p:nvCxnSpPr>
          <p:spPr>
            <a:xfrm>
              <a:off x="8205535" y="3354169"/>
              <a:ext cx="368968" cy="0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D69B1E18-6415-B098-AF3E-C3A2B8E9375F}"/>
                </a:ext>
              </a:extLst>
            </p:cNvPr>
            <p:cNvCxnSpPr>
              <a:cxnSpLocks/>
            </p:cNvCxnSpPr>
            <p:nvPr/>
          </p:nvCxnSpPr>
          <p:spPr>
            <a:xfrm>
              <a:off x="8662733" y="3354169"/>
              <a:ext cx="368968" cy="0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0701D471-F315-CDC4-FBE3-D803421B741B}"/>
                </a:ext>
              </a:extLst>
            </p:cNvPr>
            <p:cNvCxnSpPr>
              <a:cxnSpLocks/>
            </p:cNvCxnSpPr>
            <p:nvPr/>
          </p:nvCxnSpPr>
          <p:spPr>
            <a:xfrm>
              <a:off x="9055763" y="3703071"/>
              <a:ext cx="368968" cy="0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2F5E6653-2815-5B13-A705-5A0D49190577}"/>
                </a:ext>
              </a:extLst>
            </p:cNvPr>
            <p:cNvCxnSpPr>
              <a:cxnSpLocks/>
            </p:cNvCxnSpPr>
            <p:nvPr/>
          </p:nvCxnSpPr>
          <p:spPr>
            <a:xfrm>
              <a:off x="9063785" y="3842635"/>
              <a:ext cx="368968" cy="0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E718DF44-90F0-181F-7403-5C4C6488C01E}"/>
                </a:ext>
              </a:extLst>
            </p:cNvPr>
            <p:cNvCxnSpPr>
              <a:cxnSpLocks/>
            </p:cNvCxnSpPr>
            <p:nvPr/>
          </p:nvCxnSpPr>
          <p:spPr>
            <a:xfrm>
              <a:off x="9504941" y="3901163"/>
              <a:ext cx="368968" cy="0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DBED1EA6-3E1A-591B-FC2C-C7FFEA472644}"/>
                </a:ext>
              </a:extLst>
            </p:cNvPr>
            <p:cNvCxnSpPr>
              <a:cxnSpLocks/>
            </p:cNvCxnSpPr>
            <p:nvPr/>
          </p:nvCxnSpPr>
          <p:spPr>
            <a:xfrm>
              <a:off x="9512963" y="3662555"/>
              <a:ext cx="368968" cy="0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E2CBF635-0DE3-0A40-066D-507B83030BE2}"/>
              </a:ext>
            </a:extLst>
          </p:cNvPr>
          <p:cNvSpPr txBox="1"/>
          <p:nvPr/>
        </p:nvSpPr>
        <p:spPr>
          <a:xfrm>
            <a:off x="6283569" y="2965884"/>
            <a:ext cx="14647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4500</a:t>
            </a:r>
            <a:r>
              <a:rPr lang="en-US" sz="2800" dirty="0">
                <a:sym typeface="Wingdings" pitchFamily="2" charset="2"/>
              </a:rPr>
              <a:t></a:t>
            </a:r>
            <a:endParaRPr lang="en-US" sz="2800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A6590AF-808A-F105-F741-DF045633EF71}"/>
              </a:ext>
            </a:extLst>
          </p:cNvPr>
          <p:cNvSpPr txBox="1"/>
          <p:nvPr/>
        </p:nvSpPr>
        <p:spPr>
          <a:xfrm>
            <a:off x="6295293" y="3423082"/>
            <a:ext cx="14647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3000</a:t>
            </a:r>
            <a:r>
              <a:rPr lang="en-US" sz="2800" dirty="0">
                <a:sym typeface="Wingdings" pitchFamily="2" charset="2"/>
              </a:rPr>
              <a:t></a:t>
            </a:r>
            <a:endParaRPr lang="en-US" sz="2800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E9E4F0A-57A9-F56E-B8F5-2487D0603B18}"/>
              </a:ext>
            </a:extLst>
          </p:cNvPr>
          <p:cNvSpPr txBox="1"/>
          <p:nvPr/>
        </p:nvSpPr>
        <p:spPr>
          <a:xfrm>
            <a:off x="6330463" y="3833388"/>
            <a:ext cx="14647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2000</a:t>
            </a:r>
            <a:r>
              <a:rPr lang="en-US" sz="2800" dirty="0">
                <a:sym typeface="Wingdings" pitchFamily="2" charset="2"/>
              </a:rPr>
              <a:t></a:t>
            </a:r>
            <a:endParaRPr lang="en-US" sz="2800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8DFBEA5-6DA1-61B9-874C-785512CCC55B}"/>
              </a:ext>
            </a:extLst>
          </p:cNvPr>
          <p:cNvSpPr txBox="1"/>
          <p:nvPr/>
        </p:nvSpPr>
        <p:spPr>
          <a:xfrm>
            <a:off x="6318741" y="4243694"/>
            <a:ext cx="14647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1200</a:t>
            </a:r>
            <a:r>
              <a:rPr lang="en-US" sz="2800" dirty="0">
                <a:sym typeface="Wingdings" pitchFamily="2" charset="2"/>
              </a:rPr>
              <a:t></a:t>
            </a:r>
            <a:endParaRPr lang="en-US" sz="2800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5B3D8295-92EA-9D57-EDFE-7DF6876E24E6}"/>
              </a:ext>
            </a:extLst>
          </p:cNvPr>
          <p:cNvSpPr txBox="1"/>
          <p:nvPr/>
        </p:nvSpPr>
        <p:spPr>
          <a:xfrm>
            <a:off x="6307019" y="4654000"/>
            <a:ext cx="14647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  800</a:t>
            </a:r>
            <a:r>
              <a:rPr lang="en-US" sz="2800" dirty="0">
                <a:sym typeface="Wingdings" pitchFamily="2" charset="2"/>
              </a:rPr>
              <a:t></a:t>
            </a:r>
            <a:endParaRPr lang="en-US" sz="2800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3C963978-786B-5BB1-3DBC-9DCB50B7A133}"/>
              </a:ext>
            </a:extLst>
          </p:cNvPr>
          <p:cNvSpPr txBox="1"/>
          <p:nvPr/>
        </p:nvSpPr>
        <p:spPr>
          <a:xfrm>
            <a:off x="6295297" y="5064306"/>
            <a:ext cx="14647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  500</a:t>
            </a:r>
            <a:r>
              <a:rPr lang="en-US" sz="2800" dirty="0">
                <a:sym typeface="Wingdings" pitchFamily="2" charset="2"/>
              </a:rPr>
              <a:t></a:t>
            </a:r>
            <a:endParaRPr lang="en-US" sz="2800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5737BCA-B99B-E57C-4570-60F1C25956B5}"/>
              </a:ext>
            </a:extLst>
          </p:cNvPr>
          <p:cNvSpPr txBox="1"/>
          <p:nvPr/>
        </p:nvSpPr>
        <p:spPr>
          <a:xfrm>
            <a:off x="6283575" y="5474612"/>
            <a:ext cx="14647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  200</a:t>
            </a:r>
            <a:r>
              <a:rPr lang="en-US" sz="2800" dirty="0">
                <a:sym typeface="Wingdings" pitchFamily="2" charset="2"/>
              </a:rPr>
              <a:t>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804188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35" grpId="0"/>
      <p:bldP spid="36" grpId="0"/>
      <p:bldP spid="37" grpId="0"/>
      <p:bldP spid="38" grpId="0"/>
      <p:bldP spid="39" grpId="0"/>
      <p:bldP spid="40" grpId="0"/>
      <p:bldP spid="41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96FB5C8C-17C6-40EC-82E6-FAACFA1686B6}"/>
              </a:ext>
            </a:extLst>
          </p:cNvPr>
          <p:cNvSpPr txBox="1"/>
          <p:nvPr/>
        </p:nvSpPr>
        <p:spPr>
          <a:xfrm>
            <a:off x="6369079" y="647700"/>
            <a:ext cx="284905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>
                <a:solidFill>
                  <a:schemeClr val="bg1"/>
                </a:solidFill>
              </a:rPr>
              <a:t>Budget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59CE4ED-D875-43BC-8828-13617A5754A3}"/>
              </a:ext>
            </a:extLst>
          </p:cNvPr>
          <p:cNvSpPr txBox="1"/>
          <p:nvPr/>
        </p:nvSpPr>
        <p:spPr>
          <a:xfrm>
            <a:off x="1358900" y="927100"/>
            <a:ext cx="97790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This lab is made possible with the support and content contributions of the Kansas Corn Commission.</a:t>
            </a:r>
          </a:p>
          <a:p>
            <a:pPr algn="ctr"/>
            <a:endParaRPr lang="en-US" sz="2800" dirty="0"/>
          </a:p>
          <a:p>
            <a:pPr algn="ctr"/>
            <a:endParaRPr lang="en-US" sz="2800" dirty="0"/>
          </a:p>
        </p:txBody>
      </p:sp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DFBE8E45-7D5C-4DCC-8FFA-A2D7C286B3F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1244" y="2375432"/>
            <a:ext cx="3969512" cy="2509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525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BE2CD0-A202-02BA-A515-5AA324671C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CRISPR/Cas is made up of two parts.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E97BAC-C266-7252-8740-3D481F83FA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8764" y="1825625"/>
            <a:ext cx="5597236" cy="4351338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accent6">
                    <a:lumMod val="75000"/>
                  </a:schemeClr>
                </a:solidFill>
              </a:rPr>
              <a:t>Cas is a nuclease enzyme that cuts DNA or RNA.</a:t>
            </a:r>
          </a:p>
          <a:p>
            <a:r>
              <a:rPr lang="en-US" sz="3600" dirty="0">
                <a:solidFill>
                  <a:schemeClr val="accent6">
                    <a:lumMod val="75000"/>
                  </a:schemeClr>
                </a:solidFill>
              </a:rPr>
              <a:t>Cas9 is the most common used in editing.</a:t>
            </a:r>
          </a:p>
          <a:p>
            <a:r>
              <a:rPr lang="en-US" sz="3600" dirty="0">
                <a:solidFill>
                  <a:schemeClr val="accent6">
                    <a:lumMod val="75000"/>
                  </a:schemeClr>
                </a:solidFill>
              </a:rPr>
              <a:t>The Cas enzyme can match up with different guide RNA molecules.   </a:t>
            </a:r>
          </a:p>
        </p:txBody>
      </p:sp>
      <p:grpSp>
        <p:nvGrpSpPr>
          <p:cNvPr id="99" name="Group 98">
            <a:extLst>
              <a:ext uri="{FF2B5EF4-FFF2-40B4-BE49-F238E27FC236}">
                <a16:creationId xmlns:a16="http://schemas.microsoft.com/office/drawing/2014/main" id="{BE2746C2-2A93-0D92-A16E-AEEC1D42905E}"/>
              </a:ext>
            </a:extLst>
          </p:cNvPr>
          <p:cNvGrpSpPr/>
          <p:nvPr/>
        </p:nvGrpSpPr>
        <p:grpSpPr>
          <a:xfrm>
            <a:off x="7020622" y="1452880"/>
            <a:ext cx="3474675" cy="3010643"/>
            <a:chOff x="7020622" y="1452880"/>
            <a:chExt cx="3474675" cy="3010643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0CE1A05C-7C75-EEBE-B1FE-06CCF63C866A}"/>
                </a:ext>
              </a:extLst>
            </p:cNvPr>
            <p:cNvGrpSpPr/>
            <p:nvPr/>
          </p:nvGrpSpPr>
          <p:grpSpPr>
            <a:xfrm>
              <a:off x="7020622" y="1452880"/>
              <a:ext cx="3474675" cy="3010643"/>
              <a:chOff x="7010400" y="1468581"/>
              <a:chExt cx="3474675" cy="3010643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1D228118-82E6-FE20-B4E2-BC56ACAF85AE}"/>
                  </a:ext>
                </a:extLst>
              </p:cNvPr>
              <p:cNvSpPr/>
              <p:nvPr/>
            </p:nvSpPr>
            <p:spPr>
              <a:xfrm>
                <a:off x="7010400" y="1468581"/>
                <a:ext cx="3214255" cy="2327564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 </a:t>
                </a: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F32C5145-DF15-0E2A-5209-EBF372878088}"/>
                  </a:ext>
                </a:extLst>
              </p:cNvPr>
              <p:cNvSpPr/>
              <p:nvPr/>
            </p:nvSpPr>
            <p:spPr>
              <a:xfrm>
                <a:off x="8174830" y="2484169"/>
                <a:ext cx="2310245" cy="1995055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01B5B9F-E3E5-9772-2B11-62E45800B156}"/>
                </a:ext>
              </a:extLst>
            </p:cNvPr>
            <p:cNvSpPr txBox="1"/>
            <p:nvPr/>
          </p:nvSpPr>
          <p:spPr>
            <a:xfrm>
              <a:off x="7548393" y="1616424"/>
              <a:ext cx="204575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chemeClr val="accent6">
                      <a:lumMod val="75000"/>
                    </a:schemeClr>
                  </a:solidFill>
                </a:rPr>
                <a:t>Cas 9 Nuclease</a:t>
              </a:r>
            </a:p>
          </p:txBody>
        </p:sp>
      </p:grp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C52F2CC6-CBAB-0EB8-BE0A-2CF067029272}"/>
              </a:ext>
            </a:extLst>
          </p:cNvPr>
          <p:cNvGrpSpPr/>
          <p:nvPr/>
        </p:nvGrpSpPr>
        <p:grpSpPr>
          <a:xfrm>
            <a:off x="7165428" y="2373767"/>
            <a:ext cx="2695903" cy="1725456"/>
            <a:chOff x="7165428" y="2373767"/>
            <a:chExt cx="2695903" cy="1725456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F8A8A9ED-0800-F27A-7BAB-CBA875069600}"/>
                </a:ext>
              </a:extLst>
            </p:cNvPr>
            <p:cNvGrpSpPr/>
            <p:nvPr/>
          </p:nvGrpSpPr>
          <p:grpSpPr>
            <a:xfrm>
              <a:off x="7243779" y="2388120"/>
              <a:ext cx="1703152" cy="189542"/>
              <a:chOff x="7243779" y="2388120"/>
              <a:chExt cx="1397830" cy="165894"/>
            </a:xfrm>
          </p:grpSpPr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0671EBCA-E2B7-5410-1827-89DF1B8BEC7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43779" y="2388120"/>
                <a:ext cx="0" cy="165894"/>
              </a:xfrm>
              <a:prstGeom prst="line">
                <a:avLst/>
              </a:prstGeom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456217B8-7419-2C2C-4A75-D870B94D638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17349" y="2388120"/>
                <a:ext cx="0" cy="165894"/>
              </a:xfrm>
              <a:prstGeom prst="line">
                <a:avLst/>
              </a:prstGeom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7861FFB8-DC50-CEF4-3066-BEFA3F59896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90919" y="2388120"/>
                <a:ext cx="0" cy="165894"/>
              </a:xfrm>
              <a:prstGeom prst="line">
                <a:avLst/>
              </a:prstGeom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B1629C3A-47DB-1371-8487-5C38AFC38EE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464489" y="2388120"/>
                <a:ext cx="0" cy="165894"/>
              </a:xfrm>
              <a:prstGeom prst="line">
                <a:avLst/>
              </a:prstGeom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0ED5C2AD-04CC-7F7F-5693-F663427C2FA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538059" y="2388120"/>
                <a:ext cx="0" cy="165894"/>
              </a:xfrm>
              <a:prstGeom prst="line">
                <a:avLst/>
              </a:prstGeom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77DD7225-F320-B1D9-936C-05C48DFD58F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611629" y="2388120"/>
                <a:ext cx="0" cy="165894"/>
              </a:xfrm>
              <a:prstGeom prst="line">
                <a:avLst/>
              </a:prstGeom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0C739D6A-39BE-7EB0-D731-45789A3C67B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685199" y="2388120"/>
                <a:ext cx="0" cy="165894"/>
              </a:xfrm>
              <a:prstGeom prst="line">
                <a:avLst/>
              </a:prstGeom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4E59B334-2A31-D9BC-8258-B4C936BC2A2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758769" y="2388120"/>
                <a:ext cx="0" cy="165894"/>
              </a:xfrm>
              <a:prstGeom prst="line">
                <a:avLst/>
              </a:prstGeom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738BE9CB-F9A2-C987-E465-516A78DDC83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832339" y="2388120"/>
                <a:ext cx="0" cy="165894"/>
              </a:xfrm>
              <a:prstGeom prst="line">
                <a:avLst/>
              </a:prstGeom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D357B69B-BBE8-1F4C-5396-35BAC652C09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905909" y="2388120"/>
                <a:ext cx="0" cy="165894"/>
              </a:xfrm>
              <a:prstGeom prst="line">
                <a:avLst/>
              </a:prstGeom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8A3248B6-CE19-D635-A586-A7CFDDF88AB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979479" y="2388120"/>
                <a:ext cx="0" cy="165894"/>
              </a:xfrm>
              <a:prstGeom prst="line">
                <a:avLst/>
              </a:prstGeom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0B3E35F3-5C2E-FD06-A4C0-6A82BBDBB07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053049" y="2388120"/>
                <a:ext cx="0" cy="165894"/>
              </a:xfrm>
              <a:prstGeom prst="line">
                <a:avLst/>
              </a:prstGeom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3290A3D0-B0E7-EAB8-DFEB-0763391ECB1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126619" y="2388120"/>
                <a:ext cx="0" cy="165894"/>
              </a:xfrm>
              <a:prstGeom prst="line">
                <a:avLst/>
              </a:prstGeom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0C49E83C-BE16-0FEA-BB1D-66E0F8FAB39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200189" y="2388120"/>
                <a:ext cx="0" cy="165894"/>
              </a:xfrm>
              <a:prstGeom prst="line">
                <a:avLst/>
              </a:prstGeom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74663F4F-9498-C04A-7399-4FE5CCEE892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273759" y="2388120"/>
                <a:ext cx="0" cy="165894"/>
              </a:xfrm>
              <a:prstGeom prst="line">
                <a:avLst/>
              </a:prstGeom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CF5D6DF9-1B6B-1CDF-6D87-6856063AFF3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347329" y="2388120"/>
                <a:ext cx="0" cy="165894"/>
              </a:xfrm>
              <a:prstGeom prst="line">
                <a:avLst/>
              </a:prstGeom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EA1662F8-A051-7178-FA7F-6BBE609CBB3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420899" y="2388120"/>
                <a:ext cx="0" cy="165894"/>
              </a:xfrm>
              <a:prstGeom prst="line">
                <a:avLst/>
              </a:prstGeom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95E81059-82D4-D5EA-A39C-2E168DDFE1D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494469" y="2388120"/>
                <a:ext cx="0" cy="165894"/>
              </a:xfrm>
              <a:prstGeom prst="line">
                <a:avLst/>
              </a:prstGeom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FE6A81F1-4596-4DE7-8BA3-9F7AA615726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568039" y="2388120"/>
                <a:ext cx="0" cy="165894"/>
              </a:xfrm>
              <a:prstGeom prst="line">
                <a:avLst/>
              </a:prstGeom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37F822CC-3774-0499-A1BA-EA347807387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41609" y="2388120"/>
                <a:ext cx="0" cy="165894"/>
              </a:xfrm>
              <a:prstGeom prst="line">
                <a:avLst/>
              </a:prstGeom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4" name="Group 93">
              <a:extLst>
                <a:ext uri="{FF2B5EF4-FFF2-40B4-BE49-F238E27FC236}">
                  <a16:creationId xmlns:a16="http://schemas.microsoft.com/office/drawing/2014/main" id="{1CCFD598-FF58-8598-6C23-6E174D61D38E}"/>
                </a:ext>
              </a:extLst>
            </p:cNvPr>
            <p:cNvGrpSpPr/>
            <p:nvPr/>
          </p:nvGrpSpPr>
          <p:grpSpPr>
            <a:xfrm>
              <a:off x="9245404" y="2674464"/>
              <a:ext cx="189542" cy="1254954"/>
              <a:chOff x="9276537" y="2671841"/>
              <a:chExt cx="189542" cy="1254954"/>
            </a:xfrm>
          </p:grpSpPr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25C6EC98-EB2F-0554-7425-D4E97EC54D7D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9371308" y="3832024"/>
                <a:ext cx="0" cy="189542"/>
              </a:xfrm>
              <a:prstGeom prst="line">
                <a:avLst/>
              </a:prstGeom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BABD809B-2B3E-2DFC-F4DD-5AF3ED5577FE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9371308" y="3742384"/>
                <a:ext cx="0" cy="189542"/>
              </a:xfrm>
              <a:prstGeom prst="line">
                <a:avLst/>
              </a:prstGeom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3E341A1A-091C-78C8-BB72-95217F7C94A8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9371308" y="3652745"/>
                <a:ext cx="0" cy="189542"/>
              </a:xfrm>
              <a:prstGeom prst="line">
                <a:avLst/>
              </a:prstGeom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2AAB5909-7D1C-30C1-D8ED-5435A4994549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9371308" y="3563105"/>
                <a:ext cx="0" cy="189542"/>
              </a:xfrm>
              <a:prstGeom prst="line">
                <a:avLst/>
              </a:prstGeom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AC159A82-5482-E2ED-EEED-DB7E46B090D9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9371308" y="3473466"/>
                <a:ext cx="0" cy="189542"/>
              </a:xfrm>
              <a:prstGeom prst="line">
                <a:avLst/>
              </a:prstGeom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27F76D69-020C-CDE9-EED1-EEC40C368F26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9371308" y="3383826"/>
                <a:ext cx="0" cy="189542"/>
              </a:xfrm>
              <a:prstGeom prst="line">
                <a:avLst/>
              </a:prstGeom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85EE7F06-50EA-705F-48D9-68ACB6E4A0CF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9371308" y="3294187"/>
                <a:ext cx="0" cy="189542"/>
              </a:xfrm>
              <a:prstGeom prst="line">
                <a:avLst/>
              </a:prstGeom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EB2CEA6B-E7DC-6DB8-4611-BC008321F976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9371308" y="3204547"/>
                <a:ext cx="0" cy="189542"/>
              </a:xfrm>
              <a:prstGeom prst="line">
                <a:avLst/>
              </a:prstGeom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E193EF39-9651-27DF-B020-0E8AF597BCA4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9371308" y="3114907"/>
                <a:ext cx="0" cy="189542"/>
              </a:xfrm>
              <a:prstGeom prst="line">
                <a:avLst/>
              </a:prstGeom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E56B64DC-8D56-3FE4-09FB-E84B9E399384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9371308" y="3025268"/>
                <a:ext cx="0" cy="189542"/>
              </a:xfrm>
              <a:prstGeom prst="line">
                <a:avLst/>
              </a:prstGeom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id="{3C03BA80-D2CC-48C7-00D5-A53ED5C348DA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9371308" y="2935628"/>
                <a:ext cx="0" cy="189542"/>
              </a:xfrm>
              <a:prstGeom prst="line">
                <a:avLst/>
              </a:prstGeom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BC1D3593-115D-DE97-85BF-3D4A2A7164D4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9371308" y="2845989"/>
                <a:ext cx="0" cy="189542"/>
              </a:xfrm>
              <a:prstGeom prst="line">
                <a:avLst/>
              </a:prstGeom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EC135981-2FC8-AC17-28D5-7201EC43D428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9371308" y="2756349"/>
                <a:ext cx="0" cy="189542"/>
              </a:xfrm>
              <a:prstGeom prst="line">
                <a:avLst/>
              </a:prstGeom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>
                <a:extLst>
                  <a:ext uri="{FF2B5EF4-FFF2-40B4-BE49-F238E27FC236}">
                    <a16:creationId xmlns:a16="http://schemas.microsoft.com/office/drawing/2014/main" id="{AF363597-647C-E51A-B9F5-AA3B4A505341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9371308" y="2666709"/>
                <a:ext cx="0" cy="189542"/>
              </a:xfrm>
              <a:prstGeom prst="line">
                <a:avLst/>
              </a:prstGeom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0AA1A468-AC64-0F9A-4B81-4A71860EDC68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9371308" y="2577070"/>
                <a:ext cx="0" cy="189542"/>
              </a:xfrm>
              <a:prstGeom prst="line">
                <a:avLst/>
              </a:prstGeom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3" name="Group 92">
              <a:extLst>
                <a:ext uri="{FF2B5EF4-FFF2-40B4-BE49-F238E27FC236}">
                  <a16:creationId xmlns:a16="http://schemas.microsoft.com/office/drawing/2014/main" id="{04F44F13-10C7-4A28-5C9C-17A53CD3AB97}"/>
                </a:ext>
              </a:extLst>
            </p:cNvPr>
            <p:cNvGrpSpPr/>
            <p:nvPr/>
          </p:nvGrpSpPr>
          <p:grpSpPr>
            <a:xfrm>
              <a:off x="9473582" y="2674464"/>
              <a:ext cx="189542" cy="1254954"/>
              <a:chOff x="9641775" y="2674464"/>
              <a:chExt cx="189542" cy="1254954"/>
            </a:xfrm>
          </p:grpSpPr>
          <p:cxnSp>
            <p:nvCxnSpPr>
              <p:cNvPr id="63" name="Straight Connector 62">
                <a:extLst>
                  <a:ext uri="{FF2B5EF4-FFF2-40B4-BE49-F238E27FC236}">
                    <a16:creationId xmlns:a16="http://schemas.microsoft.com/office/drawing/2014/main" id="{28B3D2AC-38A9-55FE-5202-6D638E780DF2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9736546" y="3834647"/>
                <a:ext cx="0" cy="189542"/>
              </a:xfrm>
              <a:prstGeom prst="line">
                <a:avLst/>
              </a:prstGeom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>
                <a:extLst>
                  <a:ext uri="{FF2B5EF4-FFF2-40B4-BE49-F238E27FC236}">
                    <a16:creationId xmlns:a16="http://schemas.microsoft.com/office/drawing/2014/main" id="{BC2039D9-E672-86C2-A9F8-4758CDA553BC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9736546" y="3745007"/>
                <a:ext cx="0" cy="189542"/>
              </a:xfrm>
              <a:prstGeom prst="line">
                <a:avLst/>
              </a:prstGeom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>
                <a:extLst>
                  <a:ext uri="{FF2B5EF4-FFF2-40B4-BE49-F238E27FC236}">
                    <a16:creationId xmlns:a16="http://schemas.microsoft.com/office/drawing/2014/main" id="{8A48B47D-EC2E-65EC-C65A-99E65CFD2827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9736546" y="3655368"/>
                <a:ext cx="0" cy="189542"/>
              </a:xfrm>
              <a:prstGeom prst="line">
                <a:avLst/>
              </a:prstGeom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>
                <a:extLst>
                  <a:ext uri="{FF2B5EF4-FFF2-40B4-BE49-F238E27FC236}">
                    <a16:creationId xmlns:a16="http://schemas.microsoft.com/office/drawing/2014/main" id="{DA56F698-988F-33F7-D928-79FC69F1DF22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9736546" y="3565728"/>
                <a:ext cx="0" cy="189542"/>
              </a:xfrm>
              <a:prstGeom prst="line">
                <a:avLst/>
              </a:prstGeom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>
                <a:extLst>
                  <a:ext uri="{FF2B5EF4-FFF2-40B4-BE49-F238E27FC236}">
                    <a16:creationId xmlns:a16="http://schemas.microsoft.com/office/drawing/2014/main" id="{83C96BA4-71E7-A5D4-21B9-88B84B56D1FC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9736546" y="3476089"/>
                <a:ext cx="0" cy="189542"/>
              </a:xfrm>
              <a:prstGeom prst="line">
                <a:avLst/>
              </a:prstGeom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>
                <a:extLst>
                  <a:ext uri="{FF2B5EF4-FFF2-40B4-BE49-F238E27FC236}">
                    <a16:creationId xmlns:a16="http://schemas.microsoft.com/office/drawing/2014/main" id="{BBA42A92-2D5B-F560-EC4D-BB36E46A79F9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9736546" y="3386449"/>
                <a:ext cx="0" cy="189542"/>
              </a:xfrm>
              <a:prstGeom prst="line">
                <a:avLst/>
              </a:prstGeom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>
                <a:extLst>
                  <a:ext uri="{FF2B5EF4-FFF2-40B4-BE49-F238E27FC236}">
                    <a16:creationId xmlns:a16="http://schemas.microsoft.com/office/drawing/2014/main" id="{0B2152EC-0C95-717B-4973-7D727A5A2946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9736546" y="3296810"/>
                <a:ext cx="0" cy="189542"/>
              </a:xfrm>
              <a:prstGeom prst="line">
                <a:avLst/>
              </a:prstGeom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9">
                <a:extLst>
                  <a:ext uri="{FF2B5EF4-FFF2-40B4-BE49-F238E27FC236}">
                    <a16:creationId xmlns:a16="http://schemas.microsoft.com/office/drawing/2014/main" id="{445DCC71-B24C-63D3-C03E-45BD308321AE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9736546" y="3207170"/>
                <a:ext cx="0" cy="189542"/>
              </a:xfrm>
              <a:prstGeom prst="line">
                <a:avLst/>
              </a:prstGeom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70">
                <a:extLst>
                  <a:ext uri="{FF2B5EF4-FFF2-40B4-BE49-F238E27FC236}">
                    <a16:creationId xmlns:a16="http://schemas.microsoft.com/office/drawing/2014/main" id="{DCD10241-1BD6-6D2A-C77A-F306428BA777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9736546" y="3117530"/>
                <a:ext cx="0" cy="189542"/>
              </a:xfrm>
              <a:prstGeom prst="line">
                <a:avLst/>
              </a:prstGeom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71">
                <a:extLst>
                  <a:ext uri="{FF2B5EF4-FFF2-40B4-BE49-F238E27FC236}">
                    <a16:creationId xmlns:a16="http://schemas.microsoft.com/office/drawing/2014/main" id="{D6E9A1EC-27F5-9B4E-CD6F-E2BD832577D3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9736546" y="3027891"/>
                <a:ext cx="0" cy="189542"/>
              </a:xfrm>
              <a:prstGeom prst="line">
                <a:avLst/>
              </a:prstGeom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72">
                <a:extLst>
                  <a:ext uri="{FF2B5EF4-FFF2-40B4-BE49-F238E27FC236}">
                    <a16:creationId xmlns:a16="http://schemas.microsoft.com/office/drawing/2014/main" id="{70CE8D86-E5D4-8D16-6C60-86EBA1ED0038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9736546" y="2938251"/>
                <a:ext cx="0" cy="189542"/>
              </a:xfrm>
              <a:prstGeom prst="line">
                <a:avLst/>
              </a:prstGeom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73">
                <a:extLst>
                  <a:ext uri="{FF2B5EF4-FFF2-40B4-BE49-F238E27FC236}">
                    <a16:creationId xmlns:a16="http://schemas.microsoft.com/office/drawing/2014/main" id="{671F42D3-2901-8089-7C29-C5B08A7D4111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9736546" y="2848612"/>
                <a:ext cx="0" cy="189542"/>
              </a:xfrm>
              <a:prstGeom prst="line">
                <a:avLst/>
              </a:prstGeom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74">
                <a:extLst>
                  <a:ext uri="{FF2B5EF4-FFF2-40B4-BE49-F238E27FC236}">
                    <a16:creationId xmlns:a16="http://schemas.microsoft.com/office/drawing/2014/main" id="{0F7E0765-B966-2941-9858-DE159B5EAE9B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9736546" y="2758972"/>
                <a:ext cx="0" cy="189542"/>
              </a:xfrm>
              <a:prstGeom prst="line">
                <a:avLst/>
              </a:prstGeom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>
                <a:extLst>
                  <a:ext uri="{FF2B5EF4-FFF2-40B4-BE49-F238E27FC236}">
                    <a16:creationId xmlns:a16="http://schemas.microsoft.com/office/drawing/2014/main" id="{0A4481E9-A134-1EC5-24AB-E5EAAA12965E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9736546" y="2669332"/>
                <a:ext cx="0" cy="189542"/>
              </a:xfrm>
              <a:prstGeom prst="line">
                <a:avLst/>
              </a:prstGeom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76">
                <a:extLst>
                  <a:ext uri="{FF2B5EF4-FFF2-40B4-BE49-F238E27FC236}">
                    <a16:creationId xmlns:a16="http://schemas.microsoft.com/office/drawing/2014/main" id="{332ADA85-608E-86FC-BC89-8BB0C0C257DF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9736546" y="2579693"/>
                <a:ext cx="0" cy="189542"/>
              </a:xfrm>
              <a:prstGeom prst="line">
                <a:avLst/>
              </a:prstGeom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8" name="Freeform 97">
              <a:extLst>
                <a:ext uri="{FF2B5EF4-FFF2-40B4-BE49-F238E27FC236}">
                  <a16:creationId xmlns:a16="http://schemas.microsoft.com/office/drawing/2014/main" id="{156A311F-C970-223A-25C0-C6DCD1F70EFB}"/>
                </a:ext>
              </a:extLst>
            </p:cNvPr>
            <p:cNvSpPr/>
            <p:nvPr/>
          </p:nvSpPr>
          <p:spPr>
            <a:xfrm>
              <a:off x="7165428" y="2373767"/>
              <a:ext cx="2695903" cy="1725456"/>
            </a:xfrm>
            <a:custGeom>
              <a:avLst/>
              <a:gdLst>
                <a:gd name="connsiteX0" fmla="*/ 0 w 2695903"/>
                <a:gd name="connsiteY0" fmla="*/ 6826 h 1725456"/>
                <a:gd name="connsiteX1" fmla="*/ 1450427 w 2695903"/>
                <a:gd name="connsiteY1" fmla="*/ 6826 h 1725456"/>
                <a:gd name="connsiteX2" fmla="*/ 1915510 w 2695903"/>
                <a:gd name="connsiteY2" fmla="*/ 77771 h 1725456"/>
                <a:gd name="connsiteX3" fmla="*/ 2065282 w 2695903"/>
                <a:gd name="connsiteY3" fmla="*/ 314254 h 1725456"/>
                <a:gd name="connsiteX4" fmla="*/ 2073165 w 2695903"/>
                <a:gd name="connsiteY4" fmla="*/ 1362661 h 1725456"/>
                <a:gd name="connsiteX5" fmla="*/ 2112579 w 2695903"/>
                <a:gd name="connsiteY5" fmla="*/ 1662205 h 1725456"/>
                <a:gd name="connsiteX6" fmla="*/ 2301765 w 2695903"/>
                <a:gd name="connsiteY6" fmla="*/ 1725267 h 1725456"/>
                <a:gd name="connsiteX7" fmla="*/ 2490951 w 2695903"/>
                <a:gd name="connsiteY7" fmla="*/ 1654323 h 1725456"/>
                <a:gd name="connsiteX8" fmla="*/ 2514600 w 2695903"/>
                <a:gd name="connsiteY8" fmla="*/ 1307481 h 1725456"/>
                <a:gd name="connsiteX9" fmla="*/ 2506717 w 2695903"/>
                <a:gd name="connsiteY9" fmla="*/ 818750 h 1725456"/>
                <a:gd name="connsiteX10" fmla="*/ 2506717 w 2695903"/>
                <a:gd name="connsiteY10" fmla="*/ 408847 h 1725456"/>
                <a:gd name="connsiteX11" fmla="*/ 2498834 w 2695903"/>
                <a:gd name="connsiteY11" fmla="*/ 282723 h 1725456"/>
                <a:gd name="connsiteX12" fmla="*/ 2530365 w 2695903"/>
                <a:gd name="connsiteY12" fmla="*/ 148716 h 1725456"/>
                <a:gd name="connsiteX13" fmla="*/ 2609193 w 2695903"/>
                <a:gd name="connsiteY13" fmla="*/ 77771 h 1725456"/>
                <a:gd name="connsiteX14" fmla="*/ 2695903 w 2695903"/>
                <a:gd name="connsiteY14" fmla="*/ 77771 h 1725456"/>
                <a:gd name="connsiteX15" fmla="*/ 2695903 w 2695903"/>
                <a:gd name="connsiteY15" fmla="*/ 77771 h 17254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695903" h="1725456">
                  <a:moveTo>
                    <a:pt x="0" y="6826"/>
                  </a:moveTo>
                  <a:cubicBezTo>
                    <a:pt x="565587" y="914"/>
                    <a:pt x="1131175" y="-4998"/>
                    <a:pt x="1450427" y="6826"/>
                  </a:cubicBezTo>
                  <a:cubicBezTo>
                    <a:pt x="1769679" y="18650"/>
                    <a:pt x="1813034" y="26533"/>
                    <a:pt x="1915510" y="77771"/>
                  </a:cubicBezTo>
                  <a:cubicBezTo>
                    <a:pt x="2017986" y="129009"/>
                    <a:pt x="2039006" y="100106"/>
                    <a:pt x="2065282" y="314254"/>
                  </a:cubicBezTo>
                  <a:cubicBezTo>
                    <a:pt x="2091558" y="528402"/>
                    <a:pt x="2065282" y="1138003"/>
                    <a:pt x="2073165" y="1362661"/>
                  </a:cubicBezTo>
                  <a:cubicBezTo>
                    <a:pt x="2081048" y="1587320"/>
                    <a:pt x="2074479" y="1601771"/>
                    <a:pt x="2112579" y="1662205"/>
                  </a:cubicBezTo>
                  <a:cubicBezTo>
                    <a:pt x="2150679" y="1722639"/>
                    <a:pt x="2238703" y="1726581"/>
                    <a:pt x="2301765" y="1725267"/>
                  </a:cubicBezTo>
                  <a:cubicBezTo>
                    <a:pt x="2364827" y="1723953"/>
                    <a:pt x="2455479" y="1723954"/>
                    <a:pt x="2490951" y="1654323"/>
                  </a:cubicBezTo>
                  <a:cubicBezTo>
                    <a:pt x="2526424" y="1584692"/>
                    <a:pt x="2511972" y="1446743"/>
                    <a:pt x="2514600" y="1307481"/>
                  </a:cubicBezTo>
                  <a:cubicBezTo>
                    <a:pt x="2517228" y="1168219"/>
                    <a:pt x="2508031" y="968522"/>
                    <a:pt x="2506717" y="818750"/>
                  </a:cubicBezTo>
                  <a:cubicBezTo>
                    <a:pt x="2505403" y="668978"/>
                    <a:pt x="2508031" y="498185"/>
                    <a:pt x="2506717" y="408847"/>
                  </a:cubicBezTo>
                  <a:cubicBezTo>
                    <a:pt x="2505403" y="319509"/>
                    <a:pt x="2494893" y="326078"/>
                    <a:pt x="2498834" y="282723"/>
                  </a:cubicBezTo>
                  <a:cubicBezTo>
                    <a:pt x="2502775" y="239368"/>
                    <a:pt x="2511972" y="182875"/>
                    <a:pt x="2530365" y="148716"/>
                  </a:cubicBezTo>
                  <a:cubicBezTo>
                    <a:pt x="2548758" y="114557"/>
                    <a:pt x="2581603" y="89595"/>
                    <a:pt x="2609193" y="77771"/>
                  </a:cubicBezTo>
                  <a:cubicBezTo>
                    <a:pt x="2636783" y="65947"/>
                    <a:pt x="2695903" y="77771"/>
                    <a:pt x="2695903" y="77771"/>
                  </a:cubicBezTo>
                  <a:lnTo>
                    <a:pt x="2695903" y="77771"/>
                  </a:lnTo>
                </a:path>
              </a:pathLst>
            </a:custGeom>
            <a:noFill/>
            <a:ln w="762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highlight>
                  <a:srgbClr val="008000"/>
                </a:highlight>
              </a:endParaRPr>
            </a:p>
          </p:txBody>
        </p:sp>
      </p:grpSp>
      <p:sp>
        <p:nvSpPr>
          <p:cNvPr id="100" name="TextBox 99">
            <a:extLst>
              <a:ext uri="{FF2B5EF4-FFF2-40B4-BE49-F238E27FC236}">
                <a16:creationId xmlns:a16="http://schemas.microsoft.com/office/drawing/2014/main" id="{25F636D6-46AE-3431-2FAC-3F872F9967B3}"/>
              </a:ext>
            </a:extLst>
          </p:cNvPr>
          <p:cNvSpPr txBox="1"/>
          <p:nvPr/>
        </p:nvSpPr>
        <p:spPr>
          <a:xfrm>
            <a:off x="7455218" y="2658010"/>
            <a:ext cx="12554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Guide RNA </a:t>
            </a:r>
          </a:p>
        </p:txBody>
      </p:sp>
      <p:cxnSp>
        <p:nvCxnSpPr>
          <p:cNvPr id="102" name="Straight Arrow Connector 101">
            <a:extLst>
              <a:ext uri="{FF2B5EF4-FFF2-40B4-BE49-F238E27FC236}">
                <a16:creationId xmlns:a16="http://schemas.microsoft.com/office/drawing/2014/main" id="{9D2691B3-DA07-790F-D350-73A0F9A4A9DA}"/>
              </a:ext>
            </a:extLst>
          </p:cNvPr>
          <p:cNvCxnSpPr>
            <a:cxnSpLocks/>
          </p:cNvCxnSpPr>
          <p:nvPr/>
        </p:nvCxnSpPr>
        <p:spPr>
          <a:xfrm flipV="1">
            <a:off x="8571269" y="2592015"/>
            <a:ext cx="117680" cy="18642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24453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6027" y="365125"/>
            <a:ext cx="10515600" cy="1325563"/>
          </a:xfrm>
        </p:spPr>
        <p:txBody>
          <a:bodyPr/>
          <a:lstStyle/>
          <a:p>
            <a:pPr algn="ctr"/>
            <a:endParaRPr lang="en-US" dirty="0"/>
          </a:p>
        </p:txBody>
      </p:sp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90412" y="2619582"/>
            <a:ext cx="1514475" cy="139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" name="TextBox 37"/>
          <p:cNvSpPr txBox="1"/>
          <p:nvPr/>
        </p:nvSpPr>
        <p:spPr>
          <a:xfrm>
            <a:off x="8923283" y="5817476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End of Slide 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7B4296A-7D50-0D7C-AF29-066537FAC3C9}"/>
              </a:ext>
            </a:extLst>
          </p:cNvPr>
          <p:cNvGrpSpPr/>
          <p:nvPr/>
        </p:nvGrpSpPr>
        <p:grpSpPr>
          <a:xfrm>
            <a:off x="1525482" y="365125"/>
            <a:ext cx="12034158" cy="8147957"/>
            <a:chOff x="7020622" y="1452880"/>
            <a:chExt cx="3474675" cy="3010643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F8A889FD-D0EB-8A74-0F06-A409BA6B466D}"/>
                </a:ext>
              </a:extLst>
            </p:cNvPr>
            <p:cNvGrpSpPr/>
            <p:nvPr/>
          </p:nvGrpSpPr>
          <p:grpSpPr>
            <a:xfrm>
              <a:off x="7020622" y="1452880"/>
              <a:ext cx="3474675" cy="3010643"/>
              <a:chOff x="7010400" y="1468581"/>
              <a:chExt cx="3474675" cy="3010643"/>
            </a:xfrm>
          </p:grpSpPr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B6BE5274-18DF-C88C-D9AE-2651150DA6C2}"/>
                  </a:ext>
                </a:extLst>
              </p:cNvPr>
              <p:cNvSpPr/>
              <p:nvPr/>
            </p:nvSpPr>
            <p:spPr>
              <a:xfrm>
                <a:off x="7010400" y="1468581"/>
                <a:ext cx="3214255" cy="2327564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 </a:t>
                </a:r>
              </a:p>
            </p:txBody>
          </p:sp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B2B2C2CA-4F05-06EE-B6F9-0235A5C8DA53}"/>
                  </a:ext>
                </a:extLst>
              </p:cNvPr>
              <p:cNvSpPr/>
              <p:nvPr/>
            </p:nvSpPr>
            <p:spPr>
              <a:xfrm>
                <a:off x="8174830" y="2484169"/>
                <a:ext cx="2310245" cy="1995055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677E6BCF-B92F-1A6C-2D6C-D01343A2B8CA}"/>
                </a:ext>
              </a:extLst>
            </p:cNvPr>
            <p:cNvSpPr txBox="1"/>
            <p:nvPr/>
          </p:nvSpPr>
          <p:spPr>
            <a:xfrm>
              <a:off x="7548393" y="1616424"/>
              <a:ext cx="204575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chemeClr val="accent6">
                      <a:lumMod val="75000"/>
                    </a:schemeClr>
                  </a:solidFill>
                </a:rPr>
                <a:t>Cas 9 Nuclease</a:t>
              </a:r>
            </a:p>
          </p:txBody>
        </p:sp>
      </p:grpSp>
      <p:grpSp>
        <p:nvGrpSpPr>
          <p:cNvPr id="3" name="Group 14"/>
          <p:cNvGrpSpPr/>
          <p:nvPr/>
        </p:nvGrpSpPr>
        <p:grpSpPr>
          <a:xfrm>
            <a:off x="28080" y="2555267"/>
            <a:ext cx="13578051" cy="1454826"/>
            <a:chOff x="-669747" y="285593"/>
            <a:chExt cx="13578051" cy="1454826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93829" y="285593"/>
              <a:ext cx="1514475" cy="1390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85882" y="293615"/>
              <a:ext cx="1514475" cy="1390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77935" y="301637"/>
              <a:ext cx="1514475" cy="1390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69988" y="309659"/>
              <a:ext cx="1514475" cy="1390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62041" y="317681"/>
              <a:ext cx="1514475" cy="1390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54094" y="325703"/>
              <a:ext cx="1514475" cy="1390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" name="Picture 2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46147" y="333725"/>
              <a:ext cx="1514475" cy="1390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" name="Picture 2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200" y="341747"/>
              <a:ext cx="1514475" cy="1390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" name="Picture 2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669747" y="349769"/>
              <a:ext cx="1514475" cy="1390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0F7F49A-16E7-8179-D303-82F3C441A4DA}"/>
              </a:ext>
            </a:extLst>
          </p:cNvPr>
          <p:cNvGrpSpPr/>
          <p:nvPr/>
        </p:nvGrpSpPr>
        <p:grpSpPr>
          <a:xfrm>
            <a:off x="2720664" y="2619303"/>
            <a:ext cx="6684937" cy="1326475"/>
            <a:chOff x="2570052" y="986436"/>
            <a:chExt cx="6835549" cy="1326475"/>
          </a:xfrm>
        </p:grpSpPr>
        <p:grpSp>
          <p:nvGrpSpPr>
            <p:cNvPr id="15" name="Group 24"/>
            <p:cNvGrpSpPr/>
            <p:nvPr/>
          </p:nvGrpSpPr>
          <p:grpSpPr>
            <a:xfrm>
              <a:off x="2645842" y="986436"/>
              <a:ext cx="6759758" cy="1326475"/>
              <a:chOff x="2147752" y="341886"/>
              <a:chExt cx="6267733" cy="1326475"/>
            </a:xfrm>
          </p:grpSpPr>
          <p:sp>
            <p:nvSpPr>
              <p:cNvPr id="23" name="Rectangle 22"/>
              <p:cNvSpPr/>
              <p:nvPr/>
            </p:nvSpPr>
            <p:spPr>
              <a:xfrm>
                <a:off x="2171362" y="457188"/>
                <a:ext cx="6244123" cy="1082842"/>
              </a:xfrm>
              <a:prstGeom prst="rect">
                <a:avLst/>
              </a:prstGeom>
              <a:solidFill>
                <a:srgbClr val="FFFF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52" name="AutoShape 4"/>
              <p:cNvSpPr>
                <a:spLocks noChangeArrowheads="1"/>
              </p:cNvSpPr>
              <p:nvPr/>
            </p:nvSpPr>
            <p:spPr bwMode="auto">
              <a:xfrm flipV="1">
                <a:off x="2148654" y="341886"/>
                <a:ext cx="6258933" cy="187492"/>
              </a:xfrm>
              <a:prstGeom prst="flowChartProcess">
                <a:avLst/>
              </a:prstGeom>
              <a:gradFill flip="none" rotWithShape="1">
                <a:gsLst>
                  <a:gs pos="0">
                    <a:schemeClr val="accent6">
                      <a:lumMod val="60000"/>
                      <a:lumOff val="40000"/>
                      <a:shade val="30000"/>
                      <a:satMod val="115000"/>
                    </a:schemeClr>
                  </a:gs>
                  <a:gs pos="50000">
                    <a:schemeClr val="accent6">
                      <a:lumMod val="60000"/>
                      <a:lumOff val="40000"/>
                      <a:shade val="67500"/>
                      <a:satMod val="115000"/>
                    </a:schemeClr>
                  </a:gs>
                  <a:gs pos="100000">
                    <a:schemeClr val="accent6">
                      <a:lumMod val="60000"/>
                      <a:lumOff val="40000"/>
                      <a:shade val="100000"/>
                      <a:satMod val="115000"/>
                    </a:schemeClr>
                  </a:gs>
                </a:gsLst>
                <a:lin ang="5400000" scaled="1"/>
                <a:tileRect/>
              </a:gra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" name="AutoShape 4"/>
              <p:cNvSpPr>
                <a:spLocks noChangeArrowheads="1"/>
              </p:cNvSpPr>
              <p:nvPr/>
            </p:nvSpPr>
            <p:spPr bwMode="auto">
              <a:xfrm flipV="1">
                <a:off x="2147752" y="1480869"/>
                <a:ext cx="6258933" cy="187492"/>
              </a:xfrm>
              <a:prstGeom prst="flowChartProcess">
                <a:avLst/>
              </a:prstGeom>
              <a:gradFill flip="none" rotWithShape="1">
                <a:gsLst>
                  <a:gs pos="0">
                    <a:schemeClr val="accent6">
                      <a:lumMod val="60000"/>
                      <a:lumOff val="40000"/>
                      <a:shade val="30000"/>
                      <a:satMod val="115000"/>
                    </a:schemeClr>
                  </a:gs>
                  <a:gs pos="50000">
                    <a:schemeClr val="accent6">
                      <a:lumMod val="60000"/>
                      <a:lumOff val="40000"/>
                      <a:shade val="67500"/>
                      <a:satMod val="115000"/>
                    </a:schemeClr>
                  </a:gs>
                  <a:gs pos="100000">
                    <a:schemeClr val="accent6">
                      <a:lumMod val="60000"/>
                      <a:lumOff val="40000"/>
                      <a:shade val="100000"/>
                      <a:satMod val="115000"/>
                    </a:schemeClr>
                  </a:gs>
                </a:gsLst>
                <a:lin ang="5400000" scaled="1"/>
                <a:tileRect/>
              </a:gra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2051" name="Text Box 3"/>
            <p:cNvSpPr txBox="1">
              <a:spLocks noChangeArrowheads="1"/>
            </p:cNvSpPr>
            <p:nvPr/>
          </p:nvSpPr>
          <p:spPr bwMode="auto">
            <a:xfrm>
              <a:off x="2570052" y="1127376"/>
              <a:ext cx="6835549" cy="10772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dist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3200" b="1" i="0" u="none" strike="noStrike" cap="none" normalizeH="0" baseline="0" dirty="0">
                  <a:ln>
                    <a:noFill/>
                  </a:ln>
                  <a:solidFill>
                    <a:schemeClr val="accent6">
                      <a:lumMod val="75000"/>
                    </a:schemeClr>
                  </a:solidFill>
                  <a:effectLst/>
                  <a:latin typeface="Calibri" pitchFamily="34" charset="0"/>
                  <a:cs typeface="Arial" pitchFamily="34" charset="0"/>
                </a:rPr>
                <a:t>A T A C G T A C G A T C G A T C G A C T</a:t>
              </a:r>
              <a:endParaRPr kumimoji="0" lang="en-US" sz="3200" b="1" i="0" u="none" strike="noStrike" cap="none" normalizeH="0" baseline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latin typeface="Times New Roman" pitchFamily="18" charset="0"/>
                <a:cs typeface="Arial" pitchFamily="34" charset="0"/>
              </a:endParaRPr>
            </a:p>
            <a:p>
              <a:pPr marL="0" marR="0" lvl="0" indent="0" algn="dist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3200" b="1" i="0" u="none" strike="noStrike" cap="none" normalizeH="0" baseline="0" dirty="0">
                  <a:ln>
                    <a:noFill/>
                  </a:ln>
                  <a:solidFill>
                    <a:schemeClr val="accent6">
                      <a:lumMod val="75000"/>
                    </a:schemeClr>
                  </a:solidFill>
                  <a:effectLst/>
                  <a:latin typeface="Calibri" pitchFamily="34" charset="0"/>
                  <a:cs typeface="Arial" pitchFamily="34" charset="0"/>
                </a:rPr>
                <a:t>TATGCATGCTAGCTAGCTGA</a:t>
              </a:r>
              <a:endParaRPr kumimoji="0" lang="en-US" sz="2400" b="1" i="0" u="none" strike="noStrike" cap="none" normalizeH="0" baseline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2074" name="Group 2073">
            <a:extLst>
              <a:ext uri="{FF2B5EF4-FFF2-40B4-BE49-F238E27FC236}">
                <a16:creationId xmlns:a16="http://schemas.microsoft.com/office/drawing/2014/main" id="{80A062C8-A431-BE87-3758-F512DCD05CBB}"/>
              </a:ext>
            </a:extLst>
          </p:cNvPr>
          <p:cNvGrpSpPr/>
          <p:nvPr/>
        </p:nvGrpSpPr>
        <p:grpSpPr>
          <a:xfrm>
            <a:off x="2743404" y="2540200"/>
            <a:ext cx="9491013" cy="4669747"/>
            <a:chOff x="2640737" y="2143923"/>
            <a:chExt cx="9491013" cy="4669747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1862B743-C296-A41A-BBA6-5908809A7AD4}"/>
                </a:ext>
              </a:extLst>
            </p:cNvPr>
            <p:cNvGrpSpPr/>
            <p:nvPr/>
          </p:nvGrpSpPr>
          <p:grpSpPr>
            <a:xfrm>
              <a:off x="2794784" y="2143923"/>
              <a:ext cx="9336966" cy="4669747"/>
              <a:chOff x="7165428" y="2373767"/>
              <a:chExt cx="2695903" cy="1725456"/>
            </a:xfrm>
          </p:grpSpPr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A459B276-9B45-F79B-FAE1-4BC320C2535B}"/>
                  </a:ext>
                </a:extLst>
              </p:cNvPr>
              <p:cNvGrpSpPr/>
              <p:nvPr/>
            </p:nvGrpSpPr>
            <p:grpSpPr>
              <a:xfrm>
                <a:off x="7243779" y="2388120"/>
                <a:ext cx="1703152" cy="189542"/>
                <a:chOff x="7243779" y="2388120"/>
                <a:chExt cx="1397830" cy="165894"/>
              </a:xfrm>
            </p:grpSpPr>
            <p:cxnSp>
              <p:nvCxnSpPr>
                <p:cNvPr id="2050" name="Straight Connector 2049">
                  <a:extLst>
                    <a:ext uri="{FF2B5EF4-FFF2-40B4-BE49-F238E27FC236}">
                      <a16:creationId xmlns:a16="http://schemas.microsoft.com/office/drawing/2014/main" id="{598B1E1E-3773-895A-4397-C8832BA6FCB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243779" y="2388120"/>
                  <a:ext cx="0" cy="165894"/>
                </a:xfrm>
                <a:prstGeom prst="line">
                  <a:avLst/>
                </a:prstGeom>
                <a:ln w="28575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53" name="Straight Connector 2052">
                  <a:extLst>
                    <a:ext uri="{FF2B5EF4-FFF2-40B4-BE49-F238E27FC236}">
                      <a16:creationId xmlns:a16="http://schemas.microsoft.com/office/drawing/2014/main" id="{0B708FEB-9F2F-838C-E78A-508A32EFC51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317349" y="2388120"/>
                  <a:ext cx="0" cy="165894"/>
                </a:xfrm>
                <a:prstGeom prst="line">
                  <a:avLst/>
                </a:prstGeom>
                <a:ln w="28575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54" name="Straight Connector 2053">
                  <a:extLst>
                    <a:ext uri="{FF2B5EF4-FFF2-40B4-BE49-F238E27FC236}">
                      <a16:creationId xmlns:a16="http://schemas.microsoft.com/office/drawing/2014/main" id="{F4E890D4-FDF7-12F4-85D9-5CFEE12AE73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390919" y="2388120"/>
                  <a:ext cx="0" cy="165894"/>
                </a:xfrm>
                <a:prstGeom prst="line">
                  <a:avLst/>
                </a:prstGeom>
                <a:ln w="28575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55" name="Straight Connector 2054">
                  <a:extLst>
                    <a:ext uri="{FF2B5EF4-FFF2-40B4-BE49-F238E27FC236}">
                      <a16:creationId xmlns:a16="http://schemas.microsoft.com/office/drawing/2014/main" id="{AAED6386-1F46-ABF7-E6DC-6592BBB42A2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464489" y="2388120"/>
                  <a:ext cx="0" cy="165894"/>
                </a:xfrm>
                <a:prstGeom prst="line">
                  <a:avLst/>
                </a:prstGeom>
                <a:ln w="28575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56" name="Straight Connector 2055">
                  <a:extLst>
                    <a:ext uri="{FF2B5EF4-FFF2-40B4-BE49-F238E27FC236}">
                      <a16:creationId xmlns:a16="http://schemas.microsoft.com/office/drawing/2014/main" id="{6309D0B9-865A-60A1-9584-A20F8735B22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538059" y="2388120"/>
                  <a:ext cx="0" cy="165894"/>
                </a:xfrm>
                <a:prstGeom prst="line">
                  <a:avLst/>
                </a:prstGeom>
                <a:ln w="28575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57" name="Straight Connector 2056">
                  <a:extLst>
                    <a:ext uri="{FF2B5EF4-FFF2-40B4-BE49-F238E27FC236}">
                      <a16:creationId xmlns:a16="http://schemas.microsoft.com/office/drawing/2014/main" id="{71642428-CC4C-9963-9440-544DF97436C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611629" y="2388120"/>
                  <a:ext cx="0" cy="165894"/>
                </a:xfrm>
                <a:prstGeom prst="line">
                  <a:avLst/>
                </a:prstGeom>
                <a:ln w="28575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58" name="Straight Connector 2057">
                  <a:extLst>
                    <a:ext uri="{FF2B5EF4-FFF2-40B4-BE49-F238E27FC236}">
                      <a16:creationId xmlns:a16="http://schemas.microsoft.com/office/drawing/2014/main" id="{3196FAC5-929D-31EA-73C7-54D2F8A5367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685199" y="2388120"/>
                  <a:ext cx="0" cy="165894"/>
                </a:xfrm>
                <a:prstGeom prst="line">
                  <a:avLst/>
                </a:prstGeom>
                <a:ln w="28575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59" name="Straight Connector 2058">
                  <a:extLst>
                    <a:ext uri="{FF2B5EF4-FFF2-40B4-BE49-F238E27FC236}">
                      <a16:creationId xmlns:a16="http://schemas.microsoft.com/office/drawing/2014/main" id="{CB832441-E262-A135-76AB-55B45B165AA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758769" y="2388120"/>
                  <a:ext cx="0" cy="165894"/>
                </a:xfrm>
                <a:prstGeom prst="line">
                  <a:avLst/>
                </a:prstGeom>
                <a:ln w="28575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60" name="Straight Connector 2059">
                  <a:extLst>
                    <a:ext uri="{FF2B5EF4-FFF2-40B4-BE49-F238E27FC236}">
                      <a16:creationId xmlns:a16="http://schemas.microsoft.com/office/drawing/2014/main" id="{09324015-D104-BA39-3D11-721A8610C82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832339" y="2388120"/>
                  <a:ext cx="0" cy="165894"/>
                </a:xfrm>
                <a:prstGeom prst="line">
                  <a:avLst/>
                </a:prstGeom>
                <a:ln w="28575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61" name="Straight Connector 2060">
                  <a:extLst>
                    <a:ext uri="{FF2B5EF4-FFF2-40B4-BE49-F238E27FC236}">
                      <a16:creationId xmlns:a16="http://schemas.microsoft.com/office/drawing/2014/main" id="{B4C333BB-C638-CBFB-5B04-5EB4125A65E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905909" y="2388120"/>
                  <a:ext cx="0" cy="165894"/>
                </a:xfrm>
                <a:prstGeom prst="line">
                  <a:avLst/>
                </a:prstGeom>
                <a:ln w="28575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62" name="Straight Connector 2061">
                  <a:extLst>
                    <a:ext uri="{FF2B5EF4-FFF2-40B4-BE49-F238E27FC236}">
                      <a16:creationId xmlns:a16="http://schemas.microsoft.com/office/drawing/2014/main" id="{336CA556-7FE1-C212-F27E-41794E81546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979479" y="2388120"/>
                  <a:ext cx="0" cy="165894"/>
                </a:xfrm>
                <a:prstGeom prst="line">
                  <a:avLst/>
                </a:prstGeom>
                <a:ln w="28575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63" name="Straight Connector 2062">
                  <a:extLst>
                    <a:ext uri="{FF2B5EF4-FFF2-40B4-BE49-F238E27FC236}">
                      <a16:creationId xmlns:a16="http://schemas.microsoft.com/office/drawing/2014/main" id="{5061AB44-8FF8-25A2-7CE0-4E7ACB3116E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053049" y="2388120"/>
                  <a:ext cx="0" cy="165894"/>
                </a:xfrm>
                <a:prstGeom prst="line">
                  <a:avLst/>
                </a:prstGeom>
                <a:ln w="28575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64" name="Straight Connector 2063">
                  <a:extLst>
                    <a:ext uri="{FF2B5EF4-FFF2-40B4-BE49-F238E27FC236}">
                      <a16:creationId xmlns:a16="http://schemas.microsoft.com/office/drawing/2014/main" id="{3AB032E5-4CB7-7054-A5CA-F37C1BE9080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126619" y="2388120"/>
                  <a:ext cx="0" cy="165894"/>
                </a:xfrm>
                <a:prstGeom prst="line">
                  <a:avLst/>
                </a:prstGeom>
                <a:ln w="28575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65" name="Straight Connector 2064">
                  <a:extLst>
                    <a:ext uri="{FF2B5EF4-FFF2-40B4-BE49-F238E27FC236}">
                      <a16:creationId xmlns:a16="http://schemas.microsoft.com/office/drawing/2014/main" id="{EABCB272-2AA0-E3B5-D100-02EBA1A6D60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200189" y="2388120"/>
                  <a:ext cx="0" cy="165894"/>
                </a:xfrm>
                <a:prstGeom prst="line">
                  <a:avLst/>
                </a:prstGeom>
                <a:ln w="28575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66" name="Straight Connector 2065">
                  <a:extLst>
                    <a:ext uri="{FF2B5EF4-FFF2-40B4-BE49-F238E27FC236}">
                      <a16:creationId xmlns:a16="http://schemas.microsoft.com/office/drawing/2014/main" id="{C76F1E95-BB1A-33B7-215A-96F070C5BF6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273759" y="2388120"/>
                  <a:ext cx="0" cy="165894"/>
                </a:xfrm>
                <a:prstGeom prst="line">
                  <a:avLst/>
                </a:prstGeom>
                <a:ln w="28575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67" name="Straight Connector 2066">
                  <a:extLst>
                    <a:ext uri="{FF2B5EF4-FFF2-40B4-BE49-F238E27FC236}">
                      <a16:creationId xmlns:a16="http://schemas.microsoft.com/office/drawing/2014/main" id="{C18A01C5-FFA6-8630-B1A4-7EFCFD900E7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347329" y="2388120"/>
                  <a:ext cx="0" cy="165894"/>
                </a:xfrm>
                <a:prstGeom prst="line">
                  <a:avLst/>
                </a:prstGeom>
                <a:ln w="28575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68" name="Straight Connector 2067">
                  <a:extLst>
                    <a:ext uri="{FF2B5EF4-FFF2-40B4-BE49-F238E27FC236}">
                      <a16:creationId xmlns:a16="http://schemas.microsoft.com/office/drawing/2014/main" id="{4039375A-5D49-B6F3-8354-1D37C2EBF9D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420899" y="2388120"/>
                  <a:ext cx="0" cy="165894"/>
                </a:xfrm>
                <a:prstGeom prst="line">
                  <a:avLst/>
                </a:prstGeom>
                <a:ln w="28575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69" name="Straight Connector 2068">
                  <a:extLst>
                    <a:ext uri="{FF2B5EF4-FFF2-40B4-BE49-F238E27FC236}">
                      <a16:creationId xmlns:a16="http://schemas.microsoft.com/office/drawing/2014/main" id="{36053F80-1FB4-2257-A16B-32C4788FF1A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494469" y="2388120"/>
                  <a:ext cx="0" cy="165894"/>
                </a:xfrm>
                <a:prstGeom prst="line">
                  <a:avLst/>
                </a:prstGeom>
                <a:ln w="28575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70" name="Straight Connector 2069">
                  <a:extLst>
                    <a:ext uri="{FF2B5EF4-FFF2-40B4-BE49-F238E27FC236}">
                      <a16:creationId xmlns:a16="http://schemas.microsoft.com/office/drawing/2014/main" id="{19CE4972-65F8-A46D-D212-0B10F9231F2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568039" y="2388120"/>
                  <a:ext cx="0" cy="165894"/>
                </a:xfrm>
                <a:prstGeom prst="line">
                  <a:avLst/>
                </a:prstGeom>
                <a:ln w="28575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71" name="Straight Connector 2070">
                  <a:extLst>
                    <a:ext uri="{FF2B5EF4-FFF2-40B4-BE49-F238E27FC236}">
                      <a16:creationId xmlns:a16="http://schemas.microsoft.com/office/drawing/2014/main" id="{DB396A84-54CE-0A2C-710A-9A3389CE4D3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641609" y="2388120"/>
                  <a:ext cx="0" cy="165894"/>
                </a:xfrm>
                <a:prstGeom prst="line">
                  <a:avLst/>
                </a:prstGeom>
                <a:ln w="28575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2" name="Group 31">
                <a:extLst>
                  <a:ext uri="{FF2B5EF4-FFF2-40B4-BE49-F238E27FC236}">
                    <a16:creationId xmlns:a16="http://schemas.microsoft.com/office/drawing/2014/main" id="{A9D5E7D5-455B-E8D1-D2DC-DE25460C10EA}"/>
                  </a:ext>
                </a:extLst>
              </p:cNvPr>
              <p:cNvGrpSpPr/>
              <p:nvPr/>
            </p:nvGrpSpPr>
            <p:grpSpPr>
              <a:xfrm>
                <a:off x="9245404" y="2674464"/>
                <a:ext cx="189542" cy="1254954"/>
                <a:chOff x="9276537" y="2671841"/>
                <a:chExt cx="189542" cy="1254954"/>
              </a:xfrm>
            </p:grpSpPr>
            <p:cxnSp>
              <p:nvCxnSpPr>
                <p:cNvPr id="51" name="Straight Connector 50">
                  <a:extLst>
                    <a:ext uri="{FF2B5EF4-FFF2-40B4-BE49-F238E27FC236}">
                      <a16:creationId xmlns:a16="http://schemas.microsoft.com/office/drawing/2014/main" id="{244F395D-46D2-4289-B90A-4EBCAC2C762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>
                  <a:off x="9371308" y="3832024"/>
                  <a:ext cx="0" cy="189542"/>
                </a:xfrm>
                <a:prstGeom prst="line">
                  <a:avLst/>
                </a:prstGeom>
                <a:ln w="28575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Straight Connector 51">
                  <a:extLst>
                    <a:ext uri="{FF2B5EF4-FFF2-40B4-BE49-F238E27FC236}">
                      <a16:creationId xmlns:a16="http://schemas.microsoft.com/office/drawing/2014/main" id="{D481EB63-7FBD-A0F8-C9F0-91EBA05602B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>
                  <a:off x="9371308" y="3742384"/>
                  <a:ext cx="0" cy="189542"/>
                </a:xfrm>
                <a:prstGeom prst="line">
                  <a:avLst/>
                </a:prstGeom>
                <a:ln w="28575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Straight Connector 52">
                  <a:extLst>
                    <a:ext uri="{FF2B5EF4-FFF2-40B4-BE49-F238E27FC236}">
                      <a16:creationId xmlns:a16="http://schemas.microsoft.com/office/drawing/2014/main" id="{501933DC-7A28-57B1-B7B7-23C0D374597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>
                  <a:off x="9371308" y="3652745"/>
                  <a:ext cx="0" cy="189542"/>
                </a:xfrm>
                <a:prstGeom prst="line">
                  <a:avLst/>
                </a:prstGeom>
                <a:ln w="28575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53">
                  <a:extLst>
                    <a:ext uri="{FF2B5EF4-FFF2-40B4-BE49-F238E27FC236}">
                      <a16:creationId xmlns:a16="http://schemas.microsoft.com/office/drawing/2014/main" id="{1C24F3BF-BF62-8054-51DE-7BB93003C6D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>
                  <a:off x="9371308" y="3563105"/>
                  <a:ext cx="0" cy="189542"/>
                </a:xfrm>
                <a:prstGeom prst="line">
                  <a:avLst/>
                </a:prstGeom>
                <a:ln w="28575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54">
                  <a:extLst>
                    <a:ext uri="{FF2B5EF4-FFF2-40B4-BE49-F238E27FC236}">
                      <a16:creationId xmlns:a16="http://schemas.microsoft.com/office/drawing/2014/main" id="{DF314C02-2FD3-E90D-44EA-8B519B0CEDA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>
                  <a:off x="9371308" y="3473466"/>
                  <a:ext cx="0" cy="189542"/>
                </a:xfrm>
                <a:prstGeom prst="line">
                  <a:avLst/>
                </a:prstGeom>
                <a:ln w="28575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>
                  <a:extLst>
                    <a:ext uri="{FF2B5EF4-FFF2-40B4-BE49-F238E27FC236}">
                      <a16:creationId xmlns:a16="http://schemas.microsoft.com/office/drawing/2014/main" id="{9A71287D-6121-190F-B153-1EC8EDFAD1F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>
                  <a:off x="9371308" y="3383826"/>
                  <a:ext cx="0" cy="189542"/>
                </a:xfrm>
                <a:prstGeom prst="line">
                  <a:avLst/>
                </a:prstGeom>
                <a:ln w="28575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56">
                  <a:extLst>
                    <a:ext uri="{FF2B5EF4-FFF2-40B4-BE49-F238E27FC236}">
                      <a16:creationId xmlns:a16="http://schemas.microsoft.com/office/drawing/2014/main" id="{61423F0C-BE57-530F-6FB5-B6097D19846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>
                  <a:off x="9371308" y="3294187"/>
                  <a:ext cx="0" cy="189542"/>
                </a:xfrm>
                <a:prstGeom prst="line">
                  <a:avLst/>
                </a:prstGeom>
                <a:ln w="28575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57">
                  <a:extLst>
                    <a:ext uri="{FF2B5EF4-FFF2-40B4-BE49-F238E27FC236}">
                      <a16:creationId xmlns:a16="http://schemas.microsoft.com/office/drawing/2014/main" id="{AC9C0A51-80B3-F308-6554-4D537FF4360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>
                  <a:off x="9371308" y="3204547"/>
                  <a:ext cx="0" cy="189542"/>
                </a:xfrm>
                <a:prstGeom prst="line">
                  <a:avLst/>
                </a:prstGeom>
                <a:ln w="28575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58">
                  <a:extLst>
                    <a:ext uri="{FF2B5EF4-FFF2-40B4-BE49-F238E27FC236}">
                      <a16:creationId xmlns:a16="http://schemas.microsoft.com/office/drawing/2014/main" id="{6BFFEA69-E51B-BEA5-20FF-B7B21D6AAAA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>
                  <a:off x="9371308" y="3114907"/>
                  <a:ext cx="0" cy="189542"/>
                </a:xfrm>
                <a:prstGeom prst="line">
                  <a:avLst/>
                </a:prstGeom>
                <a:ln w="28575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59">
                  <a:extLst>
                    <a:ext uri="{FF2B5EF4-FFF2-40B4-BE49-F238E27FC236}">
                      <a16:creationId xmlns:a16="http://schemas.microsoft.com/office/drawing/2014/main" id="{C6F3D14B-95C0-5FC7-5BEB-87B46006FF5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>
                  <a:off x="9371308" y="3025268"/>
                  <a:ext cx="0" cy="189542"/>
                </a:xfrm>
                <a:prstGeom prst="line">
                  <a:avLst/>
                </a:prstGeom>
                <a:ln w="28575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60">
                  <a:extLst>
                    <a:ext uri="{FF2B5EF4-FFF2-40B4-BE49-F238E27FC236}">
                      <a16:creationId xmlns:a16="http://schemas.microsoft.com/office/drawing/2014/main" id="{EE434422-4E92-300C-8B02-706B58562FC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>
                  <a:off x="9371308" y="2935628"/>
                  <a:ext cx="0" cy="189542"/>
                </a:xfrm>
                <a:prstGeom prst="line">
                  <a:avLst/>
                </a:prstGeom>
                <a:ln w="28575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1">
                  <a:extLst>
                    <a:ext uri="{FF2B5EF4-FFF2-40B4-BE49-F238E27FC236}">
                      <a16:creationId xmlns:a16="http://schemas.microsoft.com/office/drawing/2014/main" id="{65E75062-E238-916B-4165-BC20D273B44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>
                  <a:off x="9371308" y="2845989"/>
                  <a:ext cx="0" cy="189542"/>
                </a:xfrm>
                <a:prstGeom prst="line">
                  <a:avLst/>
                </a:prstGeom>
                <a:ln w="28575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62">
                  <a:extLst>
                    <a:ext uri="{FF2B5EF4-FFF2-40B4-BE49-F238E27FC236}">
                      <a16:creationId xmlns:a16="http://schemas.microsoft.com/office/drawing/2014/main" id="{9448A2A4-F554-358C-BBAB-9FF052E4715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>
                  <a:off x="9371308" y="2756349"/>
                  <a:ext cx="0" cy="189542"/>
                </a:xfrm>
                <a:prstGeom prst="line">
                  <a:avLst/>
                </a:prstGeom>
                <a:ln w="28575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48" name="Straight Connector 2047">
                  <a:extLst>
                    <a:ext uri="{FF2B5EF4-FFF2-40B4-BE49-F238E27FC236}">
                      <a16:creationId xmlns:a16="http://schemas.microsoft.com/office/drawing/2014/main" id="{9D644223-0535-AB34-E795-44AB1737885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>
                  <a:off x="9371308" y="2666709"/>
                  <a:ext cx="0" cy="189542"/>
                </a:xfrm>
                <a:prstGeom prst="line">
                  <a:avLst/>
                </a:prstGeom>
                <a:ln w="28575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49" name="Straight Connector 2048">
                  <a:extLst>
                    <a:ext uri="{FF2B5EF4-FFF2-40B4-BE49-F238E27FC236}">
                      <a16:creationId xmlns:a16="http://schemas.microsoft.com/office/drawing/2014/main" id="{53FEDD15-8800-6A58-6CE0-F9883B08FC4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>
                  <a:off x="9371308" y="2577070"/>
                  <a:ext cx="0" cy="189542"/>
                </a:xfrm>
                <a:prstGeom prst="line">
                  <a:avLst/>
                </a:prstGeom>
                <a:ln w="28575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5CF40467-4E97-1A94-EDD1-05DEB0FD1FDB}"/>
                  </a:ext>
                </a:extLst>
              </p:cNvPr>
              <p:cNvGrpSpPr/>
              <p:nvPr/>
            </p:nvGrpSpPr>
            <p:grpSpPr>
              <a:xfrm>
                <a:off x="9473582" y="2674464"/>
                <a:ext cx="189542" cy="1254954"/>
                <a:chOff x="9641775" y="2674464"/>
                <a:chExt cx="189542" cy="1254954"/>
              </a:xfrm>
            </p:grpSpPr>
            <p:cxnSp>
              <p:nvCxnSpPr>
                <p:cNvPr id="35" name="Straight Connector 34">
                  <a:extLst>
                    <a:ext uri="{FF2B5EF4-FFF2-40B4-BE49-F238E27FC236}">
                      <a16:creationId xmlns:a16="http://schemas.microsoft.com/office/drawing/2014/main" id="{12FD2E63-21BE-47BA-D531-1E0A8FB5094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>
                  <a:off x="9736546" y="3834647"/>
                  <a:ext cx="0" cy="189542"/>
                </a:xfrm>
                <a:prstGeom prst="line">
                  <a:avLst/>
                </a:prstGeom>
                <a:ln w="28575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35">
                  <a:extLst>
                    <a:ext uri="{FF2B5EF4-FFF2-40B4-BE49-F238E27FC236}">
                      <a16:creationId xmlns:a16="http://schemas.microsoft.com/office/drawing/2014/main" id="{561B5DA8-1555-7A94-47E9-858864D9F08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>
                  <a:off x="9736546" y="3745007"/>
                  <a:ext cx="0" cy="189542"/>
                </a:xfrm>
                <a:prstGeom prst="line">
                  <a:avLst/>
                </a:prstGeom>
                <a:ln w="28575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36">
                  <a:extLst>
                    <a:ext uri="{FF2B5EF4-FFF2-40B4-BE49-F238E27FC236}">
                      <a16:creationId xmlns:a16="http://schemas.microsoft.com/office/drawing/2014/main" id="{BD4F307E-7CDD-2446-51ED-BF022D4E164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>
                  <a:off x="9736546" y="3655368"/>
                  <a:ext cx="0" cy="189542"/>
                </a:xfrm>
                <a:prstGeom prst="line">
                  <a:avLst/>
                </a:prstGeom>
                <a:ln w="28575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38">
                  <a:extLst>
                    <a:ext uri="{FF2B5EF4-FFF2-40B4-BE49-F238E27FC236}">
                      <a16:creationId xmlns:a16="http://schemas.microsoft.com/office/drawing/2014/main" id="{F488B43E-CE86-E75C-7B23-C12106D6A90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>
                  <a:off x="9736546" y="3565728"/>
                  <a:ext cx="0" cy="189542"/>
                </a:xfrm>
                <a:prstGeom prst="line">
                  <a:avLst/>
                </a:prstGeom>
                <a:ln w="28575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39">
                  <a:extLst>
                    <a:ext uri="{FF2B5EF4-FFF2-40B4-BE49-F238E27FC236}">
                      <a16:creationId xmlns:a16="http://schemas.microsoft.com/office/drawing/2014/main" id="{475204BE-3A78-8C16-49B0-64DC77EE7C3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>
                  <a:off x="9736546" y="3476089"/>
                  <a:ext cx="0" cy="189542"/>
                </a:xfrm>
                <a:prstGeom prst="line">
                  <a:avLst/>
                </a:prstGeom>
                <a:ln w="28575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0">
                  <a:extLst>
                    <a:ext uri="{FF2B5EF4-FFF2-40B4-BE49-F238E27FC236}">
                      <a16:creationId xmlns:a16="http://schemas.microsoft.com/office/drawing/2014/main" id="{D04402B3-D57C-99A7-234A-BB00839B69B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>
                  <a:off x="9736546" y="3386449"/>
                  <a:ext cx="0" cy="189542"/>
                </a:xfrm>
                <a:prstGeom prst="line">
                  <a:avLst/>
                </a:prstGeom>
                <a:ln w="28575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1">
                  <a:extLst>
                    <a:ext uri="{FF2B5EF4-FFF2-40B4-BE49-F238E27FC236}">
                      <a16:creationId xmlns:a16="http://schemas.microsoft.com/office/drawing/2014/main" id="{97BE7E92-76D6-77D8-40A9-2BF7F5BA214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>
                  <a:off x="9736546" y="3296810"/>
                  <a:ext cx="0" cy="189542"/>
                </a:xfrm>
                <a:prstGeom prst="line">
                  <a:avLst/>
                </a:prstGeom>
                <a:ln w="28575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42">
                  <a:extLst>
                    <a:ext uri="{FF2B5EF4-FFF2-40B4-BE49-F238E27FC236}">
                      <a16:creationId xmlns:a16="http://schemas.microsoft.com/office/drawing/2014/main" id="{065E2AAE-EBBC-7998-91F4-FD454EFA2A7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>
                  <a:off x="9736546" y="3207170"/>
                  <a:ext cx="0" cy="189542"/>
                </a:xfrm>
                <a:prstGeom prst="line">
                  <a:avLst/>
                </a:prstGeom>
                <a:ln w="28575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Straight Connector 43">
                  <a:extLst>
                    <a:ext uri="{FF2B5EF4-FFF2-40B4-BE49-F238E27FC236}">
                      <a16:creationId xmlns:a16="http://schemas.microsoft.com/office/drawing/2014/main" id="{C8706292-9BF8-DA4A-D4F2-73950B32D7F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>
                  <a:off x="9736546" y="3117530"/>
                  <a:ext cx="0" cy="189542"/>
                </a:xfrm>
                <a:prstGeom prst="line">
                  <a:avLst/>
                </a:prstGeom>
                <a:ln w="28575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Straight Connector 44">
                  <a:extLst>
                    <a:ext uri="{FF2B5EF4-FFF2-40B4-BE49-F238E27FC236}">
                      <a16:creationId xmlns:a16="http://schemas.microsoft.com/office/drawing/2014/main" id="{B928E4EC-F5E5-1BF4-DF25-B582192C1F3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>
                  <a:off x="9736546" y="3027891"/>
                  <a:ext cx="0" cy="189542"/>
                </a:xfrm>
                <a:prstGeom prst="line">
                  <a:avLst/>
                </a:prstGeom>
                <a:ln w="28575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Connector 45">
                  <a:extLst>
                    <a:ext uri="{FF2B5EF4-FFF2-40B4-BE49-F238E27FC236}">
                      <a16:creationId xmlns:a16="http://schemas.microsoft.com/office/drawing/2014/main" id="{F2458B1D-DFC7-C758-9157-E735D10FF66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>
                  <a:off x="9736546" y="2938251"/>
                  <a:ext cx="0" cy="189542"/>
                </a:xfrm>
                <a:prstGeom prst="line">
                  <a:avLst/>
                </a:prstGeom>
                <a:ln w="28575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Straight Connector 46">
                  <a:extLst>
                    <a:ext uri="{FF2B5EF4-FFF2-40B4-BE49-F238E27FC236}">
                      <a16:creationId xmlns:a16="http://schemas.microsoft.com/office/drawing/2014/main" id="{91A16472-F464-F56A-1D54-66FE7BFD7B9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>
                  <a:off x="9736546" y="2848612"/>
                  <a:ext cx="0" cy="189542"/>
                </a:xfrm>
                <a:prstGeom prst="line">
                  <a:avLst/>
                </a:prstGeom>
                <a:ln w="28575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Straight Connector 47">
                  <a:extLst>
                    <a:ext uri="{FF2B5EF4-FFF2-40B4-BE49-F238E27FC236}">
                      <a16:creationId xmlns:a16="http://schemas.microsoft.com/office/drawing/2014/main" id="{BAFF1590-5DB2-B9C1-5CC6-941E7285360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>
                  <a:off x="9736546" y="2758972"/>
                  <a:ext cx="0" cy="189542"/>
                </a:xfrm>
                <a:prstGeom prst="line">
                  <a:avLst/>
                </a:prstGeom>
                <a:ln w="28575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Straight Connector 48">
                  <a:extLst>
                    <a:ext uri="{FF2B5EF4-FFF2-40B4-BE49-F238E27FC236}">
                      <a16:creationId xmlns:a16="http://schemas.microsoft.com/office/drawing/2014/main" id="{6DADD93A-C599-0009-8927-47BD3F91E93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>
                  <a:off x="9736546" y="2669332"/>
                  <a:ext cx="0" cy="189542"/>
                </a:xfrm>
                <a:prstGeom prst="line">
                  <a:avLst/>
                </a:prstGeom>
                <a:ln w="28575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Straight Connector 49">
                  <a:extLst>
                    <a:ext uri="{FF2B5EF4-FFF2-40B4-BE49-F238E27FC236}">
                      <a16:creationId xmlns:a16="http://schemas.microsoft.com/office/drawing/2014/main" id="{D1E7D173-9757-1277-7F65-BB65CD5C033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>
                  <a:off x="9736546" y="2579693"/>
                  <a:ext cx="0" cy="189542"/>
                </a:xfrm>
                <a:prstGeom prst="line">
                  <a:avLst/>
                </a:prstGeom>
                <a:ln w="28575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4" name="Freeform 33">
                <a:extLst>
                  <a:ext uri="{FF2B5EF4-FFF2-40B4-BE49-F238E27FC236}">
                    <a16:creationId xmlns:a16="http://schemas.microsoft.com/office/drawing/2014/main" id="{838027F1-9646-9463-F020-BA2B9446F85E}"/>
                  </a:ext>
                </a:extLst>
              </p:cNvPr>
              <p:cNvSpPr/>
              <p:nvPr/>
            </p:nvSpPr>
            <p:spPr>
              <a:xfrm>
                <a:off x="7165428" y="2373767"/>
                <a:ext cx="2695903" cy="1725456"/>
              </a:xfrm>
              <a:custGeom>
                <a:avLst/>
                <a:gdLst>
                  <a:gd name="connsiteX0" fmla="*/ 0 w 2695903"/>
                  <a:gd name="connsiteY0" fmla="*/ 6826 h 1725456"/>
                  <a:gd name="connsiteX1" fmla="*/ 1450427 w 2695903"/>
                  <a:gd name="connsiteY1" fmla="*/ 6826 h 1725456"/>
                  <a:gd name="connsiteX2" fmla="*/ 1915510 w 2695903"/>
                  <a:gd name="connsiteY2" fmla="*/ 77771 h 1725456"/>
                  <a:gd name="connsiteX3" fmla="*/ 2065282 w 2695903"/>
                  <a:gd name="connsiteY3" fmla="*/ 314254 h 1725456"/>
                  <a:gd name="connsiteX4" fmla="*/ 2073165 w 2695903"/>
                  <a:gd name="connsiteY4" fmla="*/ 1362661 h 1725456"/>
                  <a:gd name="connsiteX5" fmla="*/ 2112579 w 2695903"/>
                  <a:gd name="connsiteY5" fmla="*/ 1662205 h 1725456"/>
                  <a:gd name="connsiteX6" fmla="*/ 2301765 w 2695903"/>
                  <a:gd name="connsiteY6" fmla="*/ 1725267 h 1725456"/>
                  <a:gd name="connsiteX7" fmla="*/ 2490951 w 2695903"/>
                  <a:gd name="connsiteY7" fmla="*/ 1654323 h 1725456"/>
                  <a:gd name="connsiteX8" fmla="*/ 2514600 w 2695903"/>
                  <a:gd name="connsiteY8" fmla="*/ 1307481 h 1725456"/>
                  <a:gd name="connsiteX9" fmla="*/ 2506717 w 2695903"/>
                  <a:gd name="connsiteY9" fmla="*/ 818750 h 1725456"/>
                  <a:gd name="connsiteX10" fmla="*/ 2506717 w 2695903"/>
                  <a:gd name="connsiteY10" fmla="*/ 408847 h 1725456"/>
                  <a:gd name="connsiteX11" fmla="*/ 2498834 w 2695903"/>
                  <a:gd name="connsiteY11" fmla="*/ 282723 h 1725456"/>
                  <a:gd name="connsiteX12" fmla="*/ 2530365 w 2695903"/>
                  <a:gd name="connsiteY12" fmla="*/ 148716 h 1725456"/>
                  <a:gd name="connsiteX13" fmla="*/ 2609193 w 2695903"/>
                  <a:gd name="connsiteY13" fmla="*/ 77771 h 1725456"/>
                  <a:gd name="connsiteX14" fmla="*/ 2695903 w 2695903"/>
                  <a:gd name="connsiteY14" fmla="*/ 77771 h 1725456"/>
                  <a:gd name="connsiteX15" fmla="*/ 2695903 w 2695903"/>
                  <a:gd name="connsiteY15" fmla="*/ 77771 h 17254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695903" h="1725456">
                    <a:moveTo>
                      <a:pt x="0" y="6826"/>
                    </a:moveTo>
                    <a:cubicBezTo>
                      <a:pt x="565587" y="914"/>
                      <a:pt x="1131175" y="-4998"/>
                      <a:pt x="1450427" y="6826"/>
                    </a:cubicBezTo>
                    <a:cubicBezTo>
                      <a:pt x="1769679" y="18650"/>
                      <a:pt x="1813034" y="26533"/>
                      <a:pt x="1915510" y="77771"/>
                    </a:cubicBezTo>
                    <a:cubicBezTo>
                      <a:pt x="2017986" y="129009"/>
                      <a:pt x="2039006" y="100106"/>
                      <a:pt x="2065282" y="314254"/>
                    </a:cubicBezTo>
                    <a:cubicBezTo>
                      <a:pt x="2091558" y="528402"/>
                      <a:pt x="2065282" y="1138003"/>
                      <a:pt x="2073165" y="1362661"/>
                    </a:cubicBezTo>
                    <a:cubicBezTo>
                      <a:pt x="2081048" y="1587320"/>
                      <a:pt x="2074479" y="1601771"/>
                      <a:pt x="2112579" y="1662205"/>
                    </a:cubicBezTo>
                    <a:cubicBezTo>
                      <a:pt x="2150679" y="1722639"/>
                      <a:pt x="2238703" y="1726581"/>
                      <a:pt x="2301765" y="1725267"/>
                    </a:cubicBezTo>
                    <a:cubicBezTo>
                      <a:pt x="2364827" y="1723953"/>
                      <a:pt x="2455479" y="1723954"/>
                      <a:pt x="2490951" y="1654323"/>
                    </a:cubicBezTo>
                    <a:cubicBezTo>
                      <a:pt x="2526424" y="1584692"/>
                      <a:pt x="2511972" y="1446743"/>
                      <a:pt x="2514600" y="1307481"/>
                    </a:cubicBezTo>
                    <a:cubicBezTo>
                      <a:pt x="2517228" y="1168219"/>
                      <a:pt x="2508031" y="968522"/>
                      <a:pt x="2506717" y="818750"/>
                    </a:cubicBezTo>
                    <a:cubicBezTo>
                      <a:pt x="2505403" y="668978"/>
                      <a:pt x="2508031" y="498185"/>
                      <a:pt x="2506717" y="408847"/>
                    </a:cubicBezTo>
                    <a:cubicBezTo>
                      <a:pt x="2505403" y="319509"/>
                      <a:pt x="2494893" y="326078"/>
                      <a:pt x="2498834" y="282723"/>
                    </a:cubicBezTo>
                    <a:cubicBezTo>
                      <a:pt x="2502775" y="239368"/>
                      <a:pt x="2511972" y="182875"/>
                      <a:pt x="2530365" y="148716"/>
                    </a:cubicBezTo>
                    <a:cubicBezTo>
                      <a:pt x="2548758" y="114557"/>
                      <a:pt x="2581603" y="89595"/>
                      <a:pt x="2609193" y="77771"/>
                    </a:cubicBezTo>
                    <a:cubicBezTo>
                      <a:pt x="2636783" y="65947"/>
                      <a:pt x="2695903" y="77771"/>
                      <a:pt x="2695903" y="77771"/>
                    </a:cubicBezTo>
                    <a:lnTo>
                      <a:pt x="2695903" y="77771"/>
                    </a:lnTo>
                  </a:path>
                </a:pathLst>
              </a:custGeom>
              <a:noFill/>
              <a:ln w="7620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highlight>
                    <a:srgbClr val="008000"/>
                  </a:highlight>
                </a:endParaRPr>
              </a:p>
            </p:txBody>
          </p:sp>
        </p:grpSp>
        <p:sp>
          <p:nvSpPr>
            <p:cNvPr id="2073" name="Round Same Side Corner Rectangle 2072">
              <a:extLst>
                <a:ext uri="{FF2B5EF4-FFF2-40B4-BE49-F238E27FC236}">
                  <a16:creationId xmlns:a16="http://schemas.microsoft.com/office/drawing/2014/main" id="{7D765B25-4463-D628-7A21-A8D0A18BF1DF}"/>
                </a:ext>
              </a:extLst>
            </p:cNvPr>
            <p:cNvSpPr/>
            <p:nvPr/>
          </p:nvSpPr>
          <p:spPr>
            <a:xfrm>
              <a:off x="2640737" y="2416705"/>
              <a:ext cx="6676328" cy="391898"/>
            </a:xfrm>
            <a:prstGeom prst="round2Same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2718503" y="2547193"/>
            <a:ext cx="6906124" cy="685937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3200" b="1" spc="700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cs typeface="Arial" pitchFamily="34" charset="0"/>
              </a:rPr>
              <a:t>AUACGUACGAUCGAUCGACU</a:t>
            </a:r>
            <a:endParaRPr lang="en-US" sz="3200" b="1" spc="700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endParaRPr lang="en-US" sz="3200" b="1" spc="7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2080" name="Graphic 2079" descr="Scissors with solid fill">
            <a:extLst>
              <a:ext uri="{FF2B5EF4-FFF2-40B4-BE49-F238E27FC236}">
                <a16:creationId xmlns:a16="http://schemas.microsoft.com/office/drawing/2014/main" id="{0188D19D-ECF7-44B7-43DA-5610E93713D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107176" y="738514"/>
            <a:ext cx="914400" cy="914400"/>
          </a:xfrm>
          <a:prstGeom prst="rect">
            <a:avLst/>
          </a:prstGeom>
        </p:spPr>
      </p:pic>
      <p:cxnSp>
        <p:nvCxnSpPr>
          <p:cNvPr id="2082" name="Straight Connector 2081">
            <a:extLst>
              <a:ext uri="{FF2B5EF4-FFF2-40B4-BE49-F238E27FC236}">
                <a16:creationId xmlns:a16="http://schemas.microsoft.com/office/drawing/2014/main" id="{9F4D8251-3A96-F739-040D-D82AA3E493AC}"/>
              </a:ext>
            </a:extLst>
          </p:cNvPr>
          <p:cNvCxnSpPr>
            <a:cxnSpLocks/>
          </p:cNvCxnSpPr>
          <p:nvPr/>
        </p:nvCxnSpPr>
        <p:spPr>
          <a:xfrm flipV="1">
            <a:off x="8348604" y="3526971"/>
            <a:ext cx="0" cy="652800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Up-Down Arrow 3">
            <a:extLst>
              <a:ext uri="{FF2B5EF4-FFF2-40B4-BE49-F238E27FC236}">
                <a16:creationId xmlns:a16="http://schemas.microsoft.com/office/drawing/2014/main" id="{7C95D269-1A4F-2401-77BB-9B7DE4051C5B}"/>
              </a:ext>
            </a:extLst>
          </p:cNvPr>
          <p:cNvSpPr/>
          <p:nvPr/>
        </p:nvSpPr>
        <p:spPr>
          <a:xfrm>
            <a:off x="2848464" y="3192173"/>
            <a:ext cx="100032" cy="187492"/>
          </a:xfrm>
          <a:prstGeom prst="upDownArrow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Up-Down Arrow 16">
            <a:extLst>
              <a:ext uri="{FF2B5EF4-FFF2-40B4-BE49-F238E27FC236}">
                <a16:creationId xmlns:a16="http://schemas.microsoft.com/office/drawing/2014/main" id="{7D55C7A8-95C8-A0E0-E4F6-4525AD0C753D}"/>
              </a:ext>
            </a:extLst>
          </p:cNvPr>
          <p:cNvSpPr/>
          <p:nvPr/>
        </p:nvSpPr>
        <p:spPr>
          <a:xfrm>
            <a:off x="3164153" y="3192173"/>
            <a:ext cx="100032" cy="187492"/>
          </a:xfrm>
          <a:prstGeom prst="upDownArrow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Up-Down Arrow 17">
            <a:extLst>
              <a:ext uri="{FF2B5EF4-FFF2-40B4-BE49-F238E27FC236}">
                <a16:creationId xmlns:a16="http://schemas.microsoft.com/office/drawing/2014/main" id="{41FE6F3D-EBE1-F4B4-2F1F-992F211246FA}"/>
              </a:ext>
            </a:extLst>
          </p:cNvPr>
          <p:cNvSpPr/>
          <p:nvPr/>
        </p:nvSpPr>
        <p:spPr>
          <a:xfrm>
            <a:off x="3479842" y="3192173"/>
            <a:ext cx="100032" cy="187492"/>
          </a:xfrm>
          <a:prstGeom prst="upDownArrow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Up-Down Arrow 18">
            <a:extLst>
              <a:ext uri="{FF2B5EF4-FFF2-40B4-BE49-F238E27FC236}">
                <a16:creationId xmlns:a16="http://schemas.microsoft.com/office/drawing/2014/main" id="{8DCA24EE-6910-4CBE-C075-0DC8F031F31C}"/>
              </a:ext>
            </a:extLst>
          </p:cNvPr>
          <p:cNvSpPr/>
          <p:nvPr/>
        </p:nvSpPr>
        <p:spPr>
          <a:xfrm>
            <a:off x="3828189" y="3192173"/>
            <a:ext cx="100032" cy="187492"/>
          </a:xfrm>
          <a:prstGeom prst="upDownArrow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Up-Down Arrow 20">
            <a:extLst>
              <a:ext uri="{FF2B5EF4-FFF2-40B4-BE49-F238E27FC236}">
                <a16:creationId xmlns:a16="http://schemas.microsoft.com/office/drawing/2014/main" id="{0C2C028B-3393-4C26-112F-2E3F470EDDDC}"/>
              </a:ext>
            </a:extLst>
          </p:cNvPr>
          <p:cNvSpPr/>
          <p:nvPr/>
        </p:nvSpPr>
        <p:spPr>
          <a:xfrm>
            <a:off x="4160207" y="3192173"/>
            <a:ext cx="100032" cy="187492"/>
          </a:xfrm>
          <a:prstGeom prst="upDownArrow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Up-Down Arrow 21">
            <a:extLst>
              <a:ext uri="{FF2B5EF4-FFF2-40B4-BE49-F238E27FC236}">
                <a16:creationId xmlns:a16="http://schemas.microsoft.com/office/drawing/2014/main" id="{B39143DF-E41C-4631-8379-54D321F5258F}"/>
              </a:ext>
            </a:extLst>
          </p:cNvPr>
          <p:cNvSpPr/>
          <p:nvPr/>
        </p:nvSpPr>
        <p:spPr>
          <a:xfrm>
            <a:off x="4492225" y="3192173"/>
            <a:ext cx="100032" cy="187492"/>
          </a:xfrm>
          <a:prstGeom prst="upDownArrow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72" name="Up-Down Arrow 2071">
            <a:extLst>
              <a:ext uri="{FF2B5EF4-FFF2-40B4-BE49-F238E27FC236}">
                <a16:creationId xmlns:a16="http://schemas.microsoft.com/office/drawing/2014/main" id="{FE3CD7CD-B07E-AC17-4F86-4AB550434308}"/>
              </a:ext>
            </a:extLst>
          </p:cNvPr>
          <p:cNvSpPr/>
          <p:nvPr/>
        </p:nvSpPr>
        <p:spPr>
          <a:xfrm>
            <a:off x="4824243" y="3192173"/>
            <a:ext cx="100032" cy="187492"/>
          </a:xfrm>
          <a:prstGeom prst="upDownArrow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75" name="Up-Down Arrow 2074">
            <a:extLst>
              <a:ext uri="{FF2B5EF4-FFF2-40B4-BE49-F238E27FC236}">
                <a16:creationId xmlns:a16="http://schemas.microsoft.com/office/drawing/2014/main" id="{4A2FE477-A2D2-9A6F-1AF4-C2D3395D453A}"/>
              </a:ext>
            </a:extLst>
          </p:cNvPr>
          <p:cNvSpPr/>
          <p:nvPr/>
        </p:nvSpPr>
        <p:spPr>
          <a:xfrm>
            <a:off x="5156261" y="3192173"/>
            <a:ext cx="100032" cy="187492"/>
          </a:xfrm>
          <a:prstGeom prst="upDownArrow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76" name="Up-Down Arrow 2075">
            <a:extLst>
              <a:ext uri="{FF2B5EF4-FFF2-40B4-BE49-F238E27FC236}">
                <a16:creationId xmlns:a16="http://schemas.microsoft.com/office/drawing/2014/main" id="{D83A282C-0DCE-FD1D-5022-59B902B6582A}"/>
              </a:ext>
            </a:extLst>
          </p:cNvPr>
          <p:cNvSpPr/>
          <p:nvPr/>
        </p:nvSpPr>
        <p:spPr>
          <a:xfrm>
            <a:off x="5488279" y="3192173"/>
            <a:ext cx="100032" cy="187492"/>
          </a:xfrm>
          <a:prstGeom prst="upDownArrow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77" name="Up-Down Arrow 2076">
            <a:extLst>
              <a:ext uri="{FF2B5EF4-FFF2-40B4-BE49-F238E27FC236}">
                <a16:creationId xmlns:a16="http://schemas.microsoft.com/office/drawing/2014/main" id="{BE3355FE-B6E5-D8E7-E977-4597D2295F33}"/>
              </a:ext>
            </a:extLst>
          </p:cNvPr>
          <p:cNvSpPr/>
          <p:nvPr/>
        </p:nvSpPr>
        <p:spPr>
          <a:xfrm>
            <a:off x="5820297" y="3192173"/>
            <a:ext cx="100032" cy="187492"/>
          </a:xfrm>
          <a:prstGeom prst="upDownArrow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78" name="Up-Down Arrow 2077">
            <a:extLst>
              <a:ext uri="{FF2B5EF4-FFF2-40B4-BE49-F238E27FC236}">
                <a16:creationId xmlns:a16="http://schemas.microsoft.com/office/drawing/2014/main" id="{81AA7260-47DA-40AB-98B3-F1E4C07A4DCD}"/>
              </a:ext>
            </a:extLst>
          </p:cNvPr>
          <p:cNvSpPr/>
          <p:nvPr/>
        </p:nvSpPr>
        <p:spPr>
          <a:xfrm>
            <a:off x="6152315" y="3192173"/>
            <a:ext cx="100032" cy="187492"/>
          </a:xfrm>
          <a:prstGeom prst="upDownArrow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79" name="Up-Down Arrow 2078">
            <a:extLst>
              <a:ext uri="{FF2B5EF4-FFF2-40B4-BE49-F238E27FC236}">
                <a16:creationId xmlns:a16="http://schemas.microsoft.com/office/drawing/2014/main" id="{D645EA5B-C965-D26A-9DF3-07563F91CAE7}"/>
              </a:ext>
            </a:extLst>
          </p:cNvPr>
          <p:cNvSpPr/>
          <p:nvPr/>
        </p:nvSpPr>
        <p:spPr>
          <a:xfrm>
            <a:off x="6484333" y="3192173"/>
            <a:ext cx="100032" cy="187492"/>
          </a:xfrm>
          <a:prstGeom prst="upDownArrow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81" name="Up-Down Arrow 2080">
            <a:extLst>
              <a:ext uri="{FF2B5EF4-FFF2-40B4-BE49-F238E27FC236}">
                <a16:creationId xmlns:a16="http://schemas.microsoft.com/office/drawing/2014/main" id="{740E7D92-AD0D-DE05-0AFE-E6BD81E88DA1}"/>
              </a:ext>
            </a:extLst>
          </p:cNvPr>
          <p:cNvSpPr/>
          <p:nvPr/>
        </p:nvSpPr>
        <p:spPr>
          <a:xfrm>
            <a:off x="6816351" y="3192173"/>
            <a:ext cx="100032" cy="187492"/>
          </a:xfrm>
          <a:prstGeom prst="upDownArrow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83" name="Up-Down Arrow 2082">
            <a:extLst>
              <a:ext uri="{FF2B5EF4-FFF2-40B4-BE49-F238E27FC236}">
                <a16:creationId xmlns:a16="http://schemas.microsoft.com/office/drawing/2014/main" id="{BE652A56-CD1F-C9B4-36C4-640168923CB4}"/>
              </a:ext>
            </a:extLst>
          </p:cNvPr>
          <p:cNvSpPr/>
          <p:nvPr/>
        </p:nvSpPr>
        <p:spPr>
          <a:xfrm>
            <a:off x="7148369" y="3192173"/>
            <a:ext cx="100032" cy="187492"/>
          </a:xfrm>
          <a:prstGeom prst="upDownArrow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84" name="Up-Down Arrow 2083">
            <a:extLst>
              <a:ext uri="{FF2B5EF4-FFF2-40B4-BE49-F238E27FC236}">
                <a16:creationId xmlns:a16="http://schemas.microsoft.com/office/drawing/2014/main" id="{3833F15F-DF96-E2D6-CA26-0B031488BB69}"/>
              </a:ext>
            </a:extLst>
          </p:cNvPr>
          <p:cNvSpPr/>
          <p:nvPr/>
        </p:nvSpPr>
        <p:spPr>
          <a:xfrm>
            <a:off x="7480387" y="3192173"/>
            <a:ext cx="100032" cy="187492"/>
          </a:xfrm>
          <a:prstGeom prst="upDownArrow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85" name="Up-Down Arrow 2084">
            <a:extLst>
              <a:ext uri="{FF2B5EF4-FFF2-40B4-BE49-F238E27FC236}">
                <a16:creationId xmlns:a16="http://schemas.microsoft.com/office/drawing/2014/main" id="{1B3D250B-4FB7-7839-0146-9644BF67F072}"/>
              </a:ext>
            </a:extLst>
          </p:cNvPr>
          <p:cNvSpPr/>
          <p:nvPr/>
        </p:nvSpPr>
        <p:spPr>
          <a:xfrm>
            <a:off x="7812405" y="3192173"/>
            <a:ext cx="100032" cy="187492"/>
          </a:xfrm>
          <a:prstGeom prst="upDownArrow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86" name="Up-Down Arrow 2085">
            <a:extLst>
              <a:ext uri="{FF2B5EF4-FFF2-40B4-BE49-F238E27FC236}">
                <a16:creationId xmlns:a16="http://schemas.microsoft.com/office/drawing/2014/main" id="{9FFECB3B-FAF4-800E-437B-6F9B5BB38AED}"/>
              </a:ext>
            </a:extLst>
          </p:cNvPr>
          <p:cNvSpPr/>
          <p:nvPr/>
        </p:nvSpPr>
        <p:spPr>
          <a:xfrm>
            <a:off x="8144423" y="3192173"/>
            <a:ext cx="100032" cy="187492"/>
          </a:xfrm>
          <a:prstGeom prst="upDownArrow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87" name="Up-Down Arrow 2086">
            <a:extLst>
              <a:ext uri="{FF2B5EF4-FFF2-40B4-BE49-F238E27FC236}">
                <a16:creationId xmlns:a16="http://schemas.microsoft.com/office/drawing/2014/main" id="{3765610E-0CD9-A2BD-CF3B-81A2DCD1C9A5}"/>
              </a:ext>
            </a:extLst>
          </p:cNvPr>
          <p:cNvSpPr/>
          <p:nvPr/>
        </p:nvSpPr>
        <p:spPr>
          <a:xfrm>
            <a:off x="8476441" y="3192173"/>
            <a:ext cx="100032" cy="187492"/>
          </a:xfrm>
          <a:prstGeom prst="upDownArrow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88" name="Up-Down Arrow 2087">
            <a:extLst>
              <a:ext uri="{FF2B5EF4-FFF2-40B4-BE49-F238E27FC236}">
                <a16:creationId xmlns:a16="http://schemas.microsoft.com/office/drawing/2014/main" id="{DC07C1BF-08F0-0F1D-346C-BE2DD8B5E6F8}"/>
              </a:ext>
            </a:extLst>
          </p:cNvPr>
          <p:cNvSpPr/>
          <p:nvPr/>
        </p:nvSpPr>
        <p:spPr>
          <a:xfrm>
            <a:off x="8808459" y="3192173"/>
            <a:ext cx="100032" cy="187492"/>
          </a:xfrm>
          <a:prstGeom prst="upDownArrow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89" name="Up-Down Arrow 2088">
            <a:extLst>
              <a:ext uri="{FF2B5EF4-FFF2-40B4-BE49-F238E27FC236}">
                <a16:creationId xmlns:a16="http://schemas.microsoft.com/office/drawing/2014/main" id="{254DCDE9-5FC4-E30B-4776-BB9A808B1E00}"/>
              </a:ext>
            </a:extLst>
          </p:cNvPr>
          <p:cNvSpPr/>
          <p:nvPr/>
        </p:nvSpPr>
        <p:spPr>
          <a:xfrm>
            <a:off x="9140477" y="3192173"/>
            <a:ext cx="100032" cy="187492"/>
          </a:xfrm>
          <a:prstGeom prst="upDownArrow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18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2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4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6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8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"/>
                                        <p:tgtEl>
                                          <p:spTgt spid="20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2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"/>
                                        <p:tgtEl>
                                          <p:spTgt spid="2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4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"/>
                                        <p:tgtEl>
                                          <p:spTgt spid="2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60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00"/>
                                        <p:tgtEl>
                                          <p:spTgt spid="2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80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200"/>
                                        <p:tgtEl>
                                          <p:spTgt spid="2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000"/>
                            </p:stCondLst>
                            <p:childTnLst>
                              <p:par>
                                <p:cTn id="6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00"/>
                                        <p:tgtEl>
                                          <p:spTgt spid="2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3200"/>
                            </p:stCondLst>
                            <p:childTnLst>
                              <p:par>
                                <p:cTn id="7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00"/>
                                        <p:tgtEl>
                                          <p:spTgt spid="2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400"/>
                            </p:stCondLst>
                            <p:childTnLst>
                              <p:par>
                                <p:cTn id="7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00"/>
                                        <p:tgtEl>
                                          <p:spTgt spid="2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3600"/>
                            </p:stCondLst>
                            <p:childTnLst>
                              <p:par>
                                <p:cTn id="7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200"/>
                                        <p:tgtEl>
                                          <p:spTgt spid="2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3800"/>
                            </p:stCondLst>
                            <p:childTnLst>
                              <p:par>
                                <p:cTn id="8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00"/>
                                        <p:tgtEl>
                                          <p:spTgt spid="2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4000"/>
                            </p:stCondLst>
                            <p:childTnLst>
                              <p:par>
                                <p:cTn id="8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200"/>
                                        <p:tgtEl>
                                          <p:spTgt spid="2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4200"/>
                            </p:stCondLst>
                            <p:childTnLst>
                              <p:par>
                                <p:cTn id="9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200"/>
                                        <p:tgtEl>
                                          <p:spTgt spid="20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4400"/>
                            </p:stCondLst>
                            <p:childTnLst>
                              <p:par>
                                <p:cTn id="9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200"/>
                                        <p:tgtEl>
                                          <p:spTgt spid="2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4600"/>
                            </p:stCondLst>
                            <p:childTnLst>
                              <p:par>
                                <p:cTn id="9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200"/>
                                        <p:tgtEl>
                                          <p:spTgt spid="20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787 0.06759 L -0.09584 0.30416 " pathEditMode="relative" rAng="0" ptsTypes="AA">
                                      <p:cBhvr>
                                        <p:cTn id="108" dur="2000" fill="hold"/>
                                        <p:tgtEl>
                                          <p:spTgt spid="20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98" y="11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000"/>
                            </p:stCondLst>
                            <p:childTnLst>
                              <p:par>
                                <p:cTn id="1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20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20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1" build="p"/>
      <p:bldP spid="4" grpId="0" animBg="1"/>
      <p:bldP spid="17" grpId="0" animBg="1"/>
      <p:bldP spid="18" grpId="0" animBg="1"/>
      <p:bldP spid="19" grpId="0" animBg="1"/>
      <p:bldP spid="21" grpId="0" animBg="1"/>
      <p:bldP spid="22" grpId="0" animBg="1"/>
      <p:bldP spid="2072" grpId="0" animBg="1"/>
      <p:bldP spid="2075" grpId="0" animBg="1"/>
      <p:bldP spid="2076" grpId="0" animBg="1"/>
      <p:bldP spid="2077" grpId="0" animBg="1"/>
      <p:bldP spid="2078" grpId="0" animBg="1"/>
      <p:bldP spid="2079" grpId="0" animBg="1"/>
      <p:bldP spid="2081" grpId="0" animBg="1"/>
      <p:bldP spid="2083" grpId="0" animBg="1"/>
      <p:bldP spid="2084" grpId="0" animBg="1"/>
      <p:bldP spid="2085" grpId="0" animBg="1"/>
      <p:bldP spid="2086" grpId="0" animBg="1"/>
      <p:bldP spid="2087" grpId="0" animBg="1"/>
      <p:bldP spid="2088" grpId="0" animBg="1"/>
      <p:bldP spid="208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6027" y="365125"/>
            <a:ext cx="10515600" cy="1325563"/>
          </a:xfrm>
        </p:spPr>
        <p:txBody>
          <a:bodyPr/>
          <a:lstStyle/>
          <a:p>
            <a:pPr algn="ctr"/>
            <a:endParaRPr lang="en-US" dirty="0"/>
          </a:p>
        </p:txBody>
      </p:sp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90412" y="2619582"/>
            <a:ext cx="1514475" cy="139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C7B4296A-7D50-0D7C-AF29-066537FAC3C9}"/>
              </a:ext>
            </a:extLst>
          </p:cNvPr>
          <p:cNvGrpSpPr/>
          <p:nvPr/>
        </p:nvGrpSpPr>
        <p:grpSpPr>
          <a:xfrm>
            <a:off x="1525482" y="365125"/>
            <a:ext cx="12034158" cy="8147957"/>
            <a:chOff x="7020622" y="1452880"/>
            <a:chExt cx="3474675" cy="3010643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F8A889FD-D0EB-8A74-0F06-A409BA6B466D}"/>
                </a:ext>
              </a:extLst>
            </p:cNvPr>
            <p:cNvGrpSpPr/>
            <p:nvPr/>
          </p:nvGrpSpPr>
          <p:grpSpPr>
            <a:xfrm>
              <a:off x="7020622" y="1452880"/>
              <a:ext cx="3474675" cy="3010643"/>
              <a:chOff x="7010400" y="1468581"/>
              <a:chExt cx="3474675" cy="3010643"/>
            </a:xfrm>
          </p:grpSpPr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B6BE5274-18DF-C88C-D9AE-2651150DA6C2}"/>
                  </a:ext>
                </a:extLst>
              </p:cNvPr>
              <p:cNvSpPr/>
              <p:nvPr/>
            </p:nvSpPr>
            <p:spPr>
              <a:xfrm>
                <a:off x="7010400" y="1468581"/>
                <a:ext cx="3214255" cy="2327564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 </a:t>
                </a:r>
              </a:p>
            </p:txBody>
          </p:sp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B2B2C2CA-4F05-06EE-B6F9-0235A5C8DA53}"/>
                  </a:ext>
                </a:extLst>
              </p:cNvPr>
              <p:cNvSpPr/>
              <p:nvPr/>
            </p:nvSpPr>
            <p:spPr>
              <a:xfrm>
                <a:off x="8174830" y="2484169"/>
                <a:ext cx="2310245" cy="1995055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677E6BCF-B92F-1A6C-2D6C-D01343A2B8CA}"/>
                </a:ext>
              </a:extLst>
            </p:cNvPr>
            <p:cNvSpPr txBox="1"/>
            <p:nvPr/>
          </p:nvSpPr>
          <p:spPr>
            <a:xfrm>
              <a:off x="7548393" y="1616424"/>
              <a:ext cx="204575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chemeClr val="accent6">
                      <a:lumMod val="75000"/>
                    </a:schemeClr>
                  </a:solidFill>
                </a:rPr>
                <a:t>Cas 9 Nuclease</a:t>
              </a:r>
            </a:p>
          </p:txBody>
        </p:sp>
      </p:grpSp>
      <p:grpSp>
        <p:nvGrpSpPr>
          <p:cNvPr id="3" name="Group 14"/>
          <p:cNvGrpSpPr/>
          <p:nvPr/>
        </p:nvGrpSpPr>
        <p:grpSpPr>
          <a:xfrm>
            <a:off x="28080" y="2555267"/>
            <a:ext cx="13578051" cy="1454826"/>
            <a:chOff x="-669747" y="285593"/>
            <a:chExt cx="13578051" cy="1454826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93829" y="285593"/>
              <a:ext cx="1514475" cy="1390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85882" y="293615"/>
              <a:ext cx="1514475" cy="1390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77935" y="301637"/>
              <a:ext cx="1514475" cy="1390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69988" y="309659"/>
              <a:ext cx="1514475" cy="1390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62041" y="317681"/>
              <a:ext cx="1514475" cy="1390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54094" y="325703"/>
              <a:ext cx="1514475" cy="1390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" name="Picture 2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46147" y="333725"/>
              <a:ext cx="1514475" cy="1390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" name="Picture 2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200" y="341747"/>
              <a:ext cx="1514475" cy="1390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" name="Picture 2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669747" y="349769"/>
              <a:ext cx="1514475" cy="1390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0F7F49A-16E7-8179-D303-82F3C441A4DA}"/>
              </a:ext>
            </a:extLst>
          </p:cNvPr>
          <p:cNvGrpSpPr/>
          <p:nvPr/>
        </p:nvGrpSpPr>
        <p:grpSpPr>
          <a:xfrm>
            <a:off x="2720664" y="2619303"/>
            <a:ext cx="6684937" cy="1326475"/>
            <a:chOff x="2570052" y="986436"/>
            <a:chExt cx="6835549" cy="1326475"/>
          </a:xfrm>
        </p:grpSpPr>
        <p:grpSp>
          <p:nvGrpSpPr>
            <p:cNvPr id="15" name="Group 24"/>
            <p:cNvGrpSpPr/>
            <p:nvPr/>
          </p:nvGrpSpPr>
          <p:grpSpPr>
            <a:xfrm>
              <a:off x="2645842" y="986436"/>
              <a:ext cx="6759758" cy="1326475"/>
              <a:chOff x="2147752" y="341886"/>
              <a:chExt cx="6267733" cy="1326475"/>
            </a:xfrm>
          </p:grpSpPr>
          <p:sp>
            <p:nvSpPr>
              <p:cNvPr id="23" name="Rectangle 22"/>
              <p:cNvSpPr/>
              <p:nvPr/>
            </p:nvSpPr>
            <p:spPr>
              <a:xfrm>
                <a:off x="2171362" y="457188"/>
                <a:ext cx="6244123" cy="1082842"/>
              </a:xfrm>
              <a:prstGeom prst="rect">
                <a:avLst/>
              </a:prstGeom>
              <a:solidFill>
                <a:srgbClr val="FFFF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52" name="AutoShape 4"/>
              <p:cNvSpPr>
                <a:spLocks noChangeArrowheads="1"/>
              </p:cNvSpPr>
              <p:nvPr/>
            </p:nvSpPr>
            <p:spPr bwMode="auto">
              <a:xfrm flipV="1">
                <a:off x="2148654" y="341886"/>
                <a:ext cx="6258933" cy="187492"/>
              </a:xfrm>
              <a:prstGeom prst="flowChartProcess">
                <a:avLst/>
              </a:prstGeom>
              <a:gradFill flip="none" rotWithShape="1">
                <a:gsLst>
                  <a:gs pos="0">
                    <a:schemeClr val="accent6">
                      <a:lumMod val="60000"/>
                      <a:lumOff val="40000"/>
                      <a:shade val="30000"/>
                      <a:satMod val="115000"/>
                    </a:schemeClr>
                  </a:gs>
                  <a:gs pos="50000">
                    <a:schemeClr val="accent6">
                      <a:lumMod val="60000"/>
                      <a:lumOff val="40000"/>
                      <a:shade val="67500"/>
                      <a:satMod val="115000"/>
                    </a:schemeClr>
                  </a:gs>
                  <a:gs pos="100000">
                    <a:schemeClr val="accent6">
                      <a:lumMod val="60000"/>
                      <a:lumOff val="40000"/>
                      <a:shade val="100000"/>
                      <a:satMod val="115000"/>
                    </a:schemeClr>
                  </a:gs>
                </a:gsLst>
                <a:lin ang="5400000" scaled="1"/>
                <a:tileRect/>
              </a:gra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" name="AutoShape 4"/>
              <p:cNvSpPr>
                <a:spLocks noChangeArrowheads="1"/>
              </p:cNvSpPr>
              <p:nvPr/>
            </p:nvSpPr>
            <p:spPr bwMode="auto">
              <a:xfrm flipV="1">
                <a:off x="2147752" y="1480869"/>
                <a:ext cx="6258933" cy="187492"/>
              </a:xfrm>
              <a:prstGeom prst="flowChartProcess">
                <a:avLst/>
              </a:prstGeom>
              <a:gradFill flip="none" rotWithShape="1">
                <a:gsLst>
                  <a:gs pos="0">
                    <a:schemeClr val="accent6">
                      <a:lumMod val="60000"/>
                      <a:lumOff val="40000"/>
                      <a:shade val="30000"/>
                      <a:satMod val="115000"/>
                    </a:schemeClr>
                  </a:gs>
                  <a:gs pos="50000">
                    <a:schemeClr val="accent6">
                      <a:lumMod val="60000"/>
                      <a:lumOff val="40000"/>
                      <a:shade val="67500"/>
                      <a:satMod val="115000"/>
                    </a:schemeClr>
                  </a:gs>
                  <a:gs pos="100000">
                    <a:schemeClr val="accent6">
                      <a:lumMod val="60000"/>
                      <a:lumOff val="40000"/>
                      <a:shade val="100000"/>
                      <a:satMod val="115000"/>
                    </a:schemeClr>
                  </a:gs>
                </a:gsLst>
                <a:lin ang="5400000" scaled="1"/>
                <a:tileRect/>
              </a:gra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2051" name="Text Box 3"/>
            <p:cNvSpPr txBox="1">
              <a:spLocks noChangeArrowheads="1"/>
            </p:cNvSpPr>
            <p:nvPr/>
          </p:nvSpPr>
          <p:spPr bwMode="auto">
            <a:xfrm>
              <a:off x="2570052" y="1127376"/>
              <a:ext cx="6835549" cy="10772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dist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3200" b="1" i="0" u="none" strike="noStrike" cap="none" normalizeH="0" baseline="0" dirty="0">
                  <a:ln>
                    <a:noFill/>
                  </a:ln>
                  <a:solidFill>
                    <a:schemeClr val="accent6">
                      <a:lumMod val="75000"/>
                    </a:schemeClr>
                  </a:solidFill>
                  <a:effectLst/>
                  <a:latin typeface="Calibri" pitchFamily="34" charset="0"/>
                  <a:cs typeface="Arial" pitchFamily="34" charset="0"/>
                </a:rPr>
                <a:t>A T A C G T A C G A T C G A T C G A C T</a:t>
              </a:r>
              <a:endParaRPr kumimoji="0" lang="en-US" sz="3200" b="1" i="0" u="none" strike="noStrike" cap="none" normalizeH="0" baseline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latin typeface="Times New Roman" pitchFamily="18" charset="0"/>
                <a:cs typeface="Arial" pitchFamily="34" charset="0"/>
              </a:endParaRPr>
            </a:p>
            <a:p>
              <a:pPr marL="0" marR="0" lvl="0" indent="0" algn="dist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3200" b="1" i="0" u="none" strike="noStrike" cap="none" normalizeH="0" baseline="0" dirty="0">
                  <a:ln>
                    <a:noFill/>
                  </a:ln>
                  <a:solidFill>
                    <a:schemeClr val="accent6">
                      <a:lumMod val="75000"/>
                    </a:schemeClr>
                  </a:solidFill>
                  <a:effectLst/>
                  <a:latin typeface="Calibri" pitchFamily="34" charset="0"/>
                  <a:cs typeface="Arial" pitchFamily="34" charset="0"/>
                </a:rPr>
                <a:t>TATGCATGCTAGCTAGCTGA</a:t>
              </a:r>
              <a:endParaRPr kumimoji="0" lang="en-US" sz="2400" b="1" i="0" u="none" strike="noStrike" cap="none" normalizeH="0" baseline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2074" name="Group 2073">
            <a:extLst>
              <a:ext uri="{FF2B5EF4-FFF2-40B4-BE49-F238E27FC236}">
                <a16:creationId xmlns:a16="http://schemas.microsoft.com/office/drawing/2014/main" id="{80A062C8-A431-BE87-3758-F512DCD05CBB}"/>
              </a:ext>
            </a:extLst>
          </p:cNvPr>
          <p:cNvGrpSpPr/>
          <p:nvPr/>
        </p:nvGrpSpPr>
        <p:grpSpPr>
          <a:xfrm>
            <a:off x="2743404" y="2540200"/>
            <a:ext cx="9491013" cy="4669747"/>
            <a:chOff x="2640737" y="2143923"/>
            <a:chExt cx="9491013" cy="4669747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1862B743-C296-A41A-BBA6-5908809A7AD4}"/>
                </a:ext>
              </a:extLst>
            </p:cNvPr>
            <p:cNvGrpSpPr/>
            <p:nvPr/>
          </p:nvGrpSpPr>
          <p:grpSpPr>
            <a:xfrm>
              <a:off x="2794784" y="2143923"/>
              <a:ext cx="9336966" cy="4669747"/>
              <a:chOff x="7165428" y="2373767"/>
              <a:chExt cx="2695903" cy="1725456"/>
            </a:xfrm>
          </p:grpSpPr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A459B276-9B45-F79B-FAE1-4BC320C2535B}"/>
                  </a:ext>
                </a:extLst>
              </p:cNvPr>
              <p:cNvGrpSpPr/>
              <p:nvPr/>
            </p:nvGrpSpPr>
            <p:grpSpPr>
              <a:xfrm>
                <a:off x="7243779" y="2388120"/>
                <a:ext cx="1703152" cy="189542"/>
                <a:chOff x="7243779" y="2388120"/>
                <a:chExt cx="1397830" cy="165894"/>
              </a:xfrm>
            </p:grpSpPr>
            <p:cxnSp>
              <p:nvCxnSpPr>
                <p:cNvPr id="2050" name="Straight Connector 2049">
                  <a:extLst>
                    <a:ext uri="{FF2B5EF4-FFF2-40B4-BE49-F238E27FC236}">
                      <a16:creationId xmlns:a16="http://schemas.microsoft.com/office/drawing/2014/main" id="{598B1E1E-3773-895A-4397-C8832BA6FCB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243779" y="2388120"/>
                  <a:ext cx="0" cy="165894"/>
                </a:xfrm>
                <a:prstGeom prst="line">
                  <a:avLst/>
                </a:prstGeom>
                <a:ln w="28575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53" name="Straight Connector 2052">
                  <a:extLst>
                    <a:ext uri="{FF2B5EF4-FFF2-40B4-BE49-F238E27FC236}">
                      <a16:creationId xmlns:a16="http://schemas.microsoft.com/office/drawing/2014/main" id="{0B708FEB-9F2F-838C-E78A-508A32EFC51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317349" y="2388120"/>
                  <a:ext cx="0" cy="165894"/>
                </a:xfrm>
                <a:prstGeom prst="line">
                  <a:avLst/>
                </a:prstGeom>
                <a:ln w="28575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54" name="Straight Connector 2053">
                  <a:extLst>
                    <a:ext uri="{FF2B5EF4-FFF2-40B4-BE49-F238E27FC236}">
                      <a16:creationId xmlns:a16="http://schemas.microsoft.com/office/drawing/2014/main" id="{F4E890D4-FDF7-12F4-85D9-5CFEE12AE73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390919" y="2388120"/>
                  <a:ext cx="0" cy="165894"/>
                </a:xfrm>
                <a:prstGeom prst="line">
                  <a:avLst/>
                </a:prstGeom>
                <a:ln w="28575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55" name="Straight Connector 2054">
                  <a:extLst>
                    <a:ext uri="{FF2B5EF4-FFF2-40B4-BE49-F238E27FC236}">
                      <a16:creationId xmlns:a16="http://schemas.microsoft.com/office/drawing/2014/main" id="{AAED6386-1F46-ABF7-E6DC-6592BBB42A2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464489" y="2388120"/>
                  <a:ext cx="0" cy="165894"/>
                </a:xfrm>
                <a:prstGeom prst="line">
                  <a:avLst/>
                </a:prstGeom>
                <a:ln w="28575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56" name="Straight Connector 2055">
                  <a:extLst>
                    <a:ext uri="{FF2B5EF4-FFF2-40B4-BE49-F238E27FC236}">
                      <a16:creationId xmlns:a16="http://schemas.microsoft.com/office/drawing/2014/main" id="{6309D0B9-865A-60A1-9584-A20F8735B22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538059" y="2388120"/>
                  <a:ext cx="0" cy="165894"/>
                </a:xfrm>
                <a:prstGeom prst="line">
                  <a:avLst/>
                </a:prstGeom>
                <a:ln w="28575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57" name="Straight Connector 2056">
                  <a:extLst>
                    <a:ext uri="{FF2B5EF4-FFF2-40B4-BE49-F238E27FC236}">
                      <a16:creationId xmlns:a16="http://schemas.microsoft.com/office/drawing/2014/main" id="{71642428-CC4C-9963-9440-544DF97436C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611629" y="2388120"/>
                  <a:ext cx="0" cy="165894"/>
                </a:xfrm>
                <a:prstGeom prst="line">
                  <a:avLst/>
                </a:prstGeom>
                <a:ln w="28575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58" name="Straight Connector 2057">
                  <a:extLst>
                    <a:ext uri="{FF2B5EF4-FFF2-40B4-BE49-F238E27FC236}">
                      <a16:creationId xmlns:a16="http://schemas.microsoft.com/office/drawing/2014/main" id="{3196FAC5-929D-31EA-73C7-54D2F8A5367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685199" y="2388120"/>
                  <a:ext cx="0" cy="165894"/>
                </a:xfrm>
                <a:prstGeom prst="line">
                  <a:avLst/>
                </a:prstGeom>
                <a:ln w="28575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59" name="Straight Connector 2058">
                  <a:extLst>
                    <a:ext uri="{FF2B5EF4-FFF2-40B4-BE49-F238E27FC236}">
                      <a16:creationId xmlns:a16="http://schemas.microsoft.com/office/drawing/2014/main" id="{CB832441-E262-A135-76AB-55B45B165AA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758769" y="2388120"/>
                  <a:ext cx="0" cy="165894"/>
                </a:xfrm>
                <a:prstGeom prst="line">
                  <a:avLst/>
                </a:prstGeom>
                <a:ln w="28575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60" name="Straight Connector 2059">
                  <a:extLst>
                    <a:ext uri="{FF2B5EF4-FFF2-40B4-BE49-F238E27FC236}">
                      <a16:creationId xmlns:a16="http://schemas.microsoft.com/office/drawing/2014/main" id="{09324015-D104-BA39-3D11-721A8610C82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832339" y="2388120"/>
                  <a:ext cx="0" cy="165894"/>
                </a:xfrm>
                <a:prstGeom prst="line">
                  <a:avLst/>
                </a:prstGeom>
                <a:ln w="28575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61" name="Straight Connector 2060">
                  <a:extLst>
                    <a:ext uri="{FF2B5EF4-FFF2-40B4-BE49-F238E27FC236}">
                      <a16:creationId xmlns:a16="http://schemas.microsoft.com/office/drawing/2014/main" id="{B4C333BB-C638-CBFB-5B04-5EB4125A65E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905909" y="2388120"/>
                  <a:ext cx="0" cy="165894"/>
                </a:xfrm>
                <a:prstGeom prst="line">
                  <a:avLst/>
                </a:prstGeom>
                <a:ln w="28575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62" name="Straight Connector 2061">
                  <a:extLst>
                    <a:ext uri="{FF2B5EF4-FFF2-40B4-BE49-F238E27FC236}">
                      <a16:creationId xmlns:a16="http://schemas.microsoft.com/office/drawing/2014/main" id="{336CA556-7FE1-C212-F27E-41794E81546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979479" y="2388120"/>
                  <a:ext cx="0" cy="165894"/>
                </a:xfrm>
                <a:prstGeom prst="line">
                  <a:avLst/>
                </a:prstGeom>
                <a:ln w="28575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63" name="Straight Connector 2062">
                  <a:extLst>
                    <a:ext uri="{FF2B5EF4-FFF2-40B4-BE49-F238E27FC236}">
                      <a16:creationId xmlns:a16="http://schemas.microsoft.com/office/drawing/2014/main" id="{5061AB44-8FF8-25A2-7CE0-4E7ACB3116E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053049" y="2388120"/>
                  <a:ext cx="0" cy="165894"/>
                </a:xfrm>
                <a:prstGeom prst="line">
                  <a:avLst/>
                </a:prstGeom>
                <a:ln w="28575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64" name="Straight Connector 2063">
                  <a:extLst>
                    <a:ext uri="{FF2B5EF4-FFF2-40B4-BE49-F238E27FC236}">
                      <a16:creationId xmlns:a16="http://schemas.microsoft.com/office/drawing/2014/main" id="{3AB032E5-4CB7-7054-A5CA-F37C1BE9080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126619" y="2388120"/>
                  <a:ext cx="0" cy="165894"/>
                </a:xfrm>
                <a:prstGeom prst="line">
                  <a:avLst/>
                </a:prstGeom>
                <a:ln w="28575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65" name="Straight Connector 2064">
                  <a:extLst>
                    <a:ext uri="{FF2B5EF4-FFF2-40B4-BE49-F238E27FC236}">
                      <a16:creationId xmlns:a16="http://schemas.microsoft.com/office/drawing/2014/main" id="{EABCB272-2AA0-E3B5-D100-02EBA1A6D60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200189" y="2388120"/>
                  <a:ext cx="0" cy="165894"/>
                </a:xfrm>
                <a:prstGeom prst="line">
                  <a:avLst/>
                </a:prstGeom>
                <a:ln w="28575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66" name="Straight Connector 2065">
                  <a:extLst>
                    <a:ext uri="{FF2B5EF4-FFF2-40B4-BE49-F238E27FC236}">
                      <a16:creationId xmlns:a16="http://schemas.microsoft.com/office/drawing/2014/main" id="{C76F1E95-BB1A-33B7-215A-96F070C5BF6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273759" y="2388120"/>
                  <a:ext cx="0" cy="165894"/>
                </a:xfrm>
                <a:prstGeom prst="line">
                  <a:avLst/>
                </a:prstGeom>
                <a:ln w="28575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67" name="Straight Connector 2066">
                  <a:extLst>
                    <a:ext uri="{FF2B5EF4-FFF2-40B4-BE49-F238E27FC236}">
                      <a16:creationId xmlns:a16="http://schemas.microsoft.com/office/drawing/2014/main" id="{C18A01C5-FFA6-8630-B1A4-7EFCFD900E7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347329" y="2388120"/>
                  <a:ext cx="0" cy="165894"/>
                </a:xfrm>
                <a:prstGeom prst="line">
                  <a:avLst/>
                </a:prstGeom>
                <a:ln w="28575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68" name="Straight Connector 2067">
                  <a:extLst>
                    <a:ext uri="{FF2B5EF4-FFF2-40B4-BE49-F238E27FC236}">
                      <a16:creationId xmlns:a16="http://schemas.microsoft.com/office/drawing/2014/main" id="{4039375A-5D49-B6F3-8354-1D37C2EBF9D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420899" y="2388120"/>
                  <a:ext cx="0" cy="165894"/>
                </a:xfrm>
                <a:prstGeom prst="line">
                  <a:avLst/>
                </a:prstGeom>
                <a:ln w="28575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69" name="Straight Connector 2068">
                  <a:extLst>
                    <a:ext uri="{FF2B5EF4-FFF2-40B4-BE49-F238E27FC236}">
                      <a16:creationId xmlns:a16="http://schemas.microsoft.com/office/drawing/2014/main" id="{36053F80-1FB4-2257-A16B-32C4788FF1A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494469" y="2388120"/>
                  <a:ext cx="0" cy="165894"/>
                </a:xfrm>
                <a:prstGeom prst="line">
                  <a:avLst/>
                </a:prstGeom>
                <a:ln w="28575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70" name="Straight Connector 2069">
                  <a:extLst>
                    <a:ext uri="{FF2B5EF4-FFF2-40B4-BE49-F238E27FC236}">
                      <a16:creationId xmlns:a16="http://schemas.microsoft.com/office/drawing/2014/main" id="{19CE4972-65F8-A46D-D212-0B10F9231F2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568039" y="2388120"/>
                  <a:ext cx="0" cy="165894"/>
                </a:xfrm>
                <a:prstGeom prst="line">
                  <a:avLst/>
                </a:prstGeom>
                <a:ln w="28575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71" name="Straight Connector 2070">
                  <a:extLst>
                    <a:ext uri="{FF2B5EF4-FFF2-40B4-BE49-F238E27FC236}">
                      <a16:creationId xmlns:a16="http://schemas.microsoft.com/office/drawing/2014/main" id="{DB396A84-54CE-0A2C-710A-9A3389CE4D3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641609" y="2388120"/>
                  <a:ext cx="0" cy="165894"/>
                </a:xfrm>
                <a:prstGeom prst="line">
                  <a:avLst/>
                </a:prstGeom>
                <a:ln w="28575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2" name="Group 31">
                <a:extLst>
                  <a:ext uri="{FF2B5EF4-FFF2-40B4-BE49-F238E27FC236}">
                    <a16:creationId xmlns:a16="http://schemas.microsoft.com/office/drawing/2014/main" id="{A9D5E7D5-455B-E8D1-D2DC-DE25460C10EA}"/>
                  </a:ext>
                </a:extLst>
              </p:cNvPr>
              <p:cNvGrpSpPr/>
              <p:nvPr/>
            </p:nvGrpSpPr>
            <p:grpSpPr>
              <a:xfrm>
                <a:off x="9245404" y="2674464"/>
                <a:ext cx="189542" cy="1254954"/>
                <a:chOff x="9276537" y="2671841"/>
                <a:chExt cx="189542" cy="1254954"/>
              </a:xfrm>
            </p:grpSpPr>
            <p:cxnSp>
              <p:nvCxnSpPr>
                <p:cNvPr id="51" name="Straight Connector 50">
                  <a:extLst>
                    <a:ext uri="{FF2B5EF4-FFF2-40B4-BE49-F238E27FC236}">
                      <a16:creationId xmlns:a16="http://schemas.microsoft.com/office/drawing/2014/main" id="{244F395D-46D2-4289-B90A-4EBCAC2C762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>
                  <a:off x="9371308" y="3832024"/>
                  <a:ext cx="0" cy="189542"/>
                </a:xfrm>
                <a:prstGeom prst="line">
                  <a:avLst/>
                </a:prstGeom>
                <a:ln w="28575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Straight Connector 51">
                  <a:extLst>
                    <a:ext uri="{FF2B5EF4-FFF2-40B4-BE49-F238E27FC236}">
                      <a16:creationId xmlns:a16="http://schemas.microsoft.com/office/drawing/2014/main" id="{D481EB63-7FBD-A0F8-C9F0-91EBA05602B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>
                  <a:off x="9371308" y="3742384"/>
                  <a:ext cx="0" cy="189542"/>
                </a:xfrm>
                <a:prstGeom prst="line">
                  <a:avLst/>
                </a:prstGeom>
                <a:ln w="28575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Straight Connector 52">
                  <a:extLst>
                    <a:ext uri="{FF2B5EF4-FFF2-40B4-BE49-F238E27FC236}">
                      <a16:creationId xmlns:a16="http://schemas.microsoft.com/office/drawing/2014/main" id="{501933DC-7A28-57B1-B7B7-23C0D374597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>
                  <a:off x="9371308" y="3652745"/>
                  <a:ext cx="0" cy="189542"/>
                </a:xfrm>
                <a:prstGeom prst="line">
                  <a:avLst/>
                </a:prstGeom>
                <a:ln w="28575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53">
                  <a:extLst>
                    <a:ext uri="{FF2B5EF4-FFF2-40B4-BE49-F238E27FC236}">
                      <a16:creationId xmlns:a16="http://schemas.microsoft.com/office/drawing/2014/main" id="{1C24F3BF-BF62-8054-51DE-7BB93003C6D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>
                  <a:off x="9371308" y="3563105"/>
                  <a:ext cx="0" cy="189542"/>
                </a:xfrm>
                <a:prstGeom prst="line">
                  <a:avLst/>
                </a:prstGeom>
                <a:ln w="28575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54">
                  <a:extLst>
                    <a:ext uri="{FF2B5EF4-FFF2-40B4-BE49-F238E27FC236}">
                      <a16:creationId xmlns:a16="http://schemas.microsoft.com/office/drawing/2014/main" id="{DF314C02-2FD3-E90D-44EA-8B519B0CEDA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>
                  <a:off x="9371308" y="3473466"/>
                  <a:ext cx="0" cy="189542"/>
                </a:xfrm>
                <a:prstGeom prst="line">
                  <a:avLst/>
                </a:prstGeom>
                <a:ln w="28575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>
                  <a:extLst>
                    <a:ext uri="{FF2B5EF4-FFF2-40B4-BE49-F238E27FC236}">
                      <a16:creationId xmlns:a16="http://schemas.microsoft.com/office/drawing/2014/main" id="{9A71287D-6121-190F-B153-1EC8EDFAD1F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>
                  <a:off x="9371308" y="3383826"/>
                  <a:ext cx="0" cy="189542"/>
                </a:xfrm>
                <a:prstGeom prst="line">
                  <a:avLst/>
                </a:prstGeom>
                <a:ln w="28575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56">
                  <a:extLst>
                    <a:ext uri="{FF2B5EF4-FFF2-40B4-BE49-F238E27FC236}">
                      <a16:creationId xmlns:a16="http://schemas.microsoft.com/office/drawing/2014/main" id="{61423F0C-BE57-530F-6FB5-B6097D19846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>
                  <a:off x="9371308" y="3294187"/>
                  <a:ext cx="0" cy="189542"/>
                </a:xfrm>
                <a:prstGeom prst="line">
                  <a:avLst/>
                </a:prstGeom>
                <a:ln w="28575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57">
                  <a:extLst>
                    <a:ext uri="{FF2B5EF4-FFF2-40B4-BE49-F238E27FC236}">
                      <a16:creationId xmlns:a16="http://schemas.microsoft.com/office/drawing/2014/main" id="{AC9C0A51-80B3-F308-6554-4D537FF4360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>
                  <a:off x="9371308" y="3204547"/>
                  <a:ext cx="0" cy="189542"/>
                </a:xfrm>
                <a:prstGeom prst="line">
                  <a:avLst/>
                </a:prstGeom>
                <a:ln w="28575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58">
                  <a:extLst>
                    <a:ext uri="{FF2B5EF4-FFF2-40B4-BE49-F238E27FC236}">
                      <a16:creationId xmlns:a16="http://schemas.microsoft.com/office/drawing/2014/main" id="{6BFFEA69-E51B-BEA5-20FF-B7B21D6AAAA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>
                  <a:off x="9371308" y="3114907"/>
                  <a:ext cx="0" cy="189542"/>
                </a:xfrm>
                <a:prstGeom prst="line">
                  <a:avLst/>
                </a:prstGeom>
                <a:ln w="28575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59">
                  <a:extLst>
                    <a:ext uri="{FF2B5EF4-FFF2-40B4-BE49-F238E27FC236}">
                      <a16:creationId xmlns:a16="http://schemas.microsoft.com/office/drawing/2014/main" id="{C6F3D14B-95C0-5FC7-5BEB-87B46006FF5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>
                  <a:off x="9371308" y="3025268"/>
                  <a:ext cx="0" cy="189542"/>
                </a:xfrm>
                <a:prstGeom prst="line">
                  <a:avLst/>
                </a:prstGeom>
                <a:ln w="28575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60">
                  <a:extLst>
                    <a:ext uri="{FF2B5EF4-FFF2-40B4-BE49-F238E27FC236}">
                      <a16:creationId xmlns:a16="http://schemas.microsoft.com/office/drawing/2014/main" id="{EE434422-4E92-300C-8B02-706B58562FC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>
                  <a:off x="9371308" y="2935628"/>
                  <a:ext cx="0" cy="189542"/>
                </a:xfrm>
                <a:prstGeom prst="line">
                  <a:avLst/>
                </a:prstGeom>
                <a:ln w="28575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1">
                  <a:extLst>
                    <a:ext uri="{FF2B5EF4-FFF2-40B4-BE49-F238E27FC236}">
                      <a16:creationId xmlns:a16="http://schemas.microsoft.com/office/drawing/2014/main" id="{65E75062-E238-916B-4165-BC20D273B44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>
                  <a:off x="9371308" y="2845989"/>
                  <a:ext cx="0" cy="189542"/>
                </a:xfrm>
                <a:prstGeom prst="line">
                  <a:avLst/>
                </a:prstGeom>
                <a:ln w="28575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62">
                  <a:extLst>
                    <a:ext uri="{FF2B5EF4-FFF2-40B4-BE49-F238E27FC236}">
                      <a16:creationId xmlns:a16="http://schemas.microsoft.com/office/drawing/2014/main" id="{9448A2A4-F554-358C-BBAB-9FF052E4715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>
                  <a:off x="9371308" y="2756349"/>
                  <a:ext cx="0" cy="189542"/>
                </a:xfrm>
                <a:prstGeom prst="line">
                  <a:avLst/>
                </a:prstGeom>
                <a:ln w="28575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48" name="Straight Connector 2047">
                  <a:extLst>
                    <a:ext uri="{FF2B5EF4-FFF2-40B4-BE49-F238E27FC236}">
                      <a16:creationId xmlns:a16="http://schemas.microsoft.com/office/drawing/2014/main" id="{9D644223-0535-AB34-E795-44AB1737885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>
                  <a:off x="9371308" y="2666709"/>
                  <a:ext cx="0" cy="189542"/>
                </a:xfrm>
                <a:prstGeom prst="line">
                  <a:avLst/>
                </a:prstGeom>
                <a:ln w="28575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49" name="Straight Connector 2048">
                  <a:extLst>
                    <a:ext uri="{FF2B5EF4-FFF2-40B4-BE49-F238E27FC236}">
                      <a16:creationId xmlns:a16="http://schemas.microsoft.com/office/drawing/2014/main" id="{53FEDD15-8800-6A58-6CE0-F9883B08FC4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>
                  <a:off x="9371308" y="2577070"/>
                  <a:ext cx="0" cy="189542"/>
                </a:xfrm>
                <a:prstGeom prst="line">
                  <a:avLst/>
                </a:prstGeom>
                <a:ln w="28575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5CF40467-4E97-1A94-EDD1-05DEB0FD1FDB}"/>
                  </a:ext>
                </a:extLst>
              </p:cNvPr>
              <p:cNvGrpSpPr/>
              <p:nvPr/>
            </p:nvGrpSpPr>
            <p:grpSpPr>
              <a:xfrm>
                <a:off x="9473582" y="2674464"/>
                <a:ext cx="189542" cy="1254954"/>
                <a:chOff x="9641775" y="2674464"/>
                <a:chExt cx="189542" cy="1254954"/>
              </a:xfrm>
            </p:grpSpPr>
            <p:cxnSp>
              <p:nvCxnSpPr>
                <p:cNvPr id="35" name="Straight Connector 34">
                  <a:extLst>
                    <a:ext uri="{FF2B5EF4-FFF2-40B4-BE49-F238E27FC236}">
                      <a16:creationId xmlns:a16="http://schemas.microsoft.com/office/drawing/2014/main" id="{12FD2E63-21BE-47BA-D531-1E0A8FB5094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>
                  <a:off x="9736546" y="3834647"/>
                  <a:ext cx="0" cy="189542"/>
                </a:xfrm>
                <a:prstGeom prst="line">
                  <a:avLst/>
                </a:prstGeom>
                <a:ln w="28575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35">
                  <a:extLst>
                    <a:ext uri="{FF2B5EF4-FFF2-40B4-BE49-F238E27FC236}">
                      <a16:creationId xmlns:a16="http://schemas.microsoft.com/office/drawing/2014/main" id="{561B5DA8-1555-7A94-47E9-858864D9F08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>
                  <a:off x="9736546" y="3745007"/>
                  <a:ext cx="0" cy="189542"/>
                </a:xfrm>
                <a:prstGeom prst="line">
                  <a:avLst/>
                </a:prstGeom>
                <a:ln w="28575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36">
                  <a:extLst>
                    <a:ext uri="{FF2B5EF4-FFF2-40B4-BE49-F238E27FC236}">
                      <a16:creationId xmlns:a16="http://schemas.microsoft.com/office/drawing/2014/main" id="{BD4F307E-7CDD-2446-51ED-BF022D4E164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>
                  <a:off x="9736546" y="3655368"/>
                  <a:ext cx="0" cy="189542"/>
                </a:xfrm>
                <a:prstGeom prst="line">
                  <a:avLst/>
                </a:prstGeom>
                <a:ln w="28575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38">
                  <a:extLst>
                    <a:ext uri="{FF2B5EF4-FFF2-40B4-BE49-F238E27FC236}">
                      <a16:creationId xmlns:a16="http://schemas.microsoft.com/office/drawing/2014/main" id="{F488B43E-CE86-E75C-7B23-C12106D6A90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>
                  <a:off x="9736546" y="3565728"/>
                  <a:ext cx="0" cy="189542"/>
                </a:xfrm>
                <a:prstGeom prst="line">
                  <a:avLst/>
                </a:prstGeom>
                <a:ln w="28575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39">
                  <a:extLst>
                    <a:ext uri="{FF2B5EF4-FFF2-40B4-BE49-F238E27FC236}">
                      <a16:creationId xmlns:a16="http://schemas.microsoft.com/office/drawing/2014/main" id="{475204BE-3A78-8C16-49B0-64DC77EE7C3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>
                  <a:off x="9736546" y="3476089"/>
                  <a:ext cx="0" cy="189542"/>
                </a:xfrm>
                <a:prstGeom prst="line">
                  <a:avLst/>
                </a:prstGeom>
                <a:ln w="28575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0">
                  <a:extLst>
                    <a:ext uri="{FF2B5EF4-FFF2-40B4-BE49-F238E27FC236}">
                      <a16:creationId xmlns:a16="http://schemas.microsoft.com/office/drawing/2014/main" id="{D04402B3-D57C-99A7-234A-BB00839B69B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>
                  <a:off x="9736546" y="3386449"/>
                  <a:ext cx="0" cy="189542"/>
                </a:xfrm>
                <a:prstGeom prst="line">
                  <a:avLst/>
                </a:prstGeom>
                <a:ln w="28575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1">
                  <a:extLst>
                    <a:ext uri="{FF2B5EF4-FFF2-40B4-BE49-F238E27FC236}">
                      <a16:creationId xmlns:a16="http://schemas.microsoft.com/office/drawing/2014/main" id="{97BE7E92-76D6-77D8-40A9-2BF7F5BA214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>
                  <a:off x="9736546" y="3296810"/>
                  <a:ext cx="0" cy="189542"/>
                </a:xfrm>
                <a:prstGeom prst="line">
                  <a:avLst/>
                </a:prstGeom>
                <a:ln w="28575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42">
                  <a:extLst>
                    <a:ext uri="{FF2B5EF4-FFF2-40B4-BE49-F238E27FC236}">
                      <a16:creationId xmlns:a16="http://schemas.microsoft.com/office/drawing/2014/main" id="{065E2AAE-EBBC-7998-91F4-FD454EFA2A7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>
                  <a:off x="9736546" y="3207170"/>
                  <a:ext cx="0" cy="189542"/>
                </a:xfrm>
                <a:prstGeom prst="line">
                  <a:avLst/>
                </a:prstGeom>
                <a:ln w="28575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Straight Connector 43">
                  <a:extLst>
                    <a:ext uri="{FF2B5EF4-FFF2-40B4-BE49-F238E27FC236}">
                      <a16:creationId xmlns:a16="http://schemas.microsoft.com/office/drawing/2014/main" id="{C8706292-9BF8-DA4A-D4F2-73950B32D7F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>
                  <a:off x="9736546" y="3117530"/>
                  <a:ext cx="0" cy="189542"/>
                </a:xfrm>
                <a:prstGeom prst="line">
                  <a:avLst/>
                </a:prstGeom>
                <a:ln w="28575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Straight Connector 44">
                  <a:extLst>
                    <a:ext uri="{FF2B5EF4-FFF2-40B4-BE49-F238E27FC236}">
                      <a16:creationId xmlns:a16="http://schemas.microsoft.com/office/drawing/2014/main" id="{B928E4EC-F5E5-1BF4-DF25-B582192C1F3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>
                  <a:off x="9736546" y="3027891"/>
                  <a:ext cx="0" cy="189542"/>
                </a:xfrm>
                <a:prstGeom prst="line">
                  <a:avLst/>
                </a:prstGeom>
                <a:ln w="28575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Connector 45">
                  <a:extLst>
                    <a:ext uri="{FF2B5EF4-FFF2-40B4-BE49-F238E27FC236}">
                      <a16:creationId xmlns:a16="http://schemas.microsoft.com/office/drawing/2014/main" id="{F2458B1D-DFC7-C758-9157-E735D10FF66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>
                  <a:off x="9736546" y="2938251"/>
                  <a:ext cx="0" cy="189542"/>
                </a:xfrm>
                <a:prstGeom prst="line">
                  <a:avLst/>
                </a:prstGeom>
                <a:ln w="28575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Straight Connector 46">
                  <a:extLst>
                    <a:ext uri="{FF2B5EF4-FFF2-40B4-BE49-F238E27FC236}">
                      <a16:creationId xmlns:a16="http://schemas.microsoft.com/office/drawing/2014/main" id="{91A16472-F464-F56A-1D54-66FE7BFD7B9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>
                  <a:off x="9736546" y="2848612"/>
                  <a:ext cx="0" cy="189542"/>
                </a:xfrm>
                <a:prstGeom prst="line">
                  <a:avLst/>
                </a:prstGeom>
                <a:ln w="28575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Straight Connector 47">
                  <a:extLst>
                    <a:ext uri="{FF2B5EF4-FFF2-40B4-BE49-F238E27FC236}">
                      <a16:creationId xmlns:a16="http://schemas.microsoft.com/office/drawing/2014/main" id="{BAFF1590-5DB2-B9C1-5CC6-941E7285360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>
                  <a:off x="9736546" y="2758972"/>
                  <a:ext cx="0" cy="189542"/>
                </a:xfrm>
                <a:prstGeom prst="line">
                  <a:avLst/>
                </a:prstGeom>
                <a:ln w="28575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Straight Connector 48">
                  <a:extLst>
                    <a:ext uri="{FF2B5EF4-FFF2-40B4-BE49-F238E27FC236}">
                      <a16:creationId xmlns:a16="http://schemas.microsoft.com/office/drawing/2014/main" id="{6DADD93A-C599-0009-8927-47BD3F91E93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>
                  <a:off x="9736546" y="2669332"/>
                  <a:ext cx="0" cy="189542"/>
                </a:xfrm>
                <a:prstGeom prst="line">
                  <a:avLst/>
                </a:prstGeom>
                <a:ln w="28575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Straight Connector 49">
                  <a:extLst>
                    <a:ext uri="{FF2B5EF4-FFF2-40B4-BE49-F238E27FC236}">
                      <a16:creationId xmlns:a16="http://schemas.microsoft.com/office/drawing/2014/main" id="{D1E7D173-9757-1277-7F65-BB65CD5C033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>
                  <a:off x="9736546" y="2579693"/>
                  <a:ext cx="0" cy="189542"/>
                </a:xfrm>
                <a:prstGeom prst="line">
                  <a:avLst/>
                </a:prstGeom>
                <a:ln w="28575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4" name="Freeform 33">
                <a:extLst>
                  <a:ext uri="{FF2B5EF4-FFF2-40B4-BE49-F238E27FC236}">
                    <a16:creationId xmlns:a16="http://schemas.microsoft.com/office/drawing/2014/main" id="{838027F1-9646-9463-F020-BA2B9446F85E}"/>
                  </a:ext>
                </a:extLst>
              </p:cNvPr>
              <p:cNvSpPr/>
              <p:nvPr/>
            </p:nvSpPr>
            <p:spPr>
              <a:xfrm>
                <a:off x="7165428" y="2373767"/>
                <a:ext cx="2695903" cy="1725456"/>
              </a:xfrm>
              <a:custGeom>
                <a:avLst/>
                <a:gdLst>
                  <a:gd name="connsiteX0" fmla="*/ 0 w 2695903"/>
                  <a:gd name="connsiteY0" fmla="*/ 6826 h 1725456"/>
                  <a:gd name="connsiteX1" fmla="*/ 1450427 w 2695903"/>
                  <a:gd name="connsiteY1" fmla="*/ 6826 h 1725456"/>
                  <a:gd name="connsiteX2" fmla="*/ 1915510 w 2695903"/>
                  <a:gd name="connsiteY2" fmla="*/ 77771 h 1725456"/>
                  <a:gd name="connsiteX3" fmla="*/ 2065282 w 2695903"/>
                  <a:gd name="connsiteY3" fmla="*/ 314254 h 1725456"/>
                  <a:gd name="connsiteX4" fmla="*/ 2073165 w 2695903"/>
                  <a:gd name="connsiteY4" fmla="*/ 1362661 h 1725456"/>
                  <a:gd name="connsiteX5" fmla="*/ 2112579 w 2695903"/>
                  <a:gd name="connsiteY5" fmla="*/ 1662205 h 1725456"/>
                  <a:gd name="connsiteX6" fmla="*/ 2301765 w 2695903"/>
                  <a:gd name="connsiteY6" fmla="*/ 1725267 h 1725456"/>
                  <a:gd name="connsiteX7" fmla="*/ 2490951 w 2695903"/>
                  <a:gd name="connsiteY7" fmla="*/ 1654323 h 1725456"/>
                  <a:gd name="connsiteX8" fmla="*/ 2514600 w 2695903"/>
                  <a:gd name="connsiteY8" fmla="*/ 1307481 h 1725456"/>
                  <a:gd name="connsiteX9" fmla="*/ 2506717 w 2695903"/>
                  <a:gd name="connsiteY9" fmla="*/ 818750 h 1725456"/>
                  <a:gd name="connsiteX10" fmla="*/ 2506717 w 2695903"/>
                  <a:gd name="connsiteY10" fmla="*/ 408847 h 1725456"/>
                  <a:gd name="connsiteX11" fmla="*/ 2498834 w 2695903"/>
                  <a:gd name="connsiteY11" fmla="*/ 282723 h 1725456"/>
                  <a:gd name="connsiteX12" fmla="*/ 2530365 w 2695903"/>
                  <a:gd name="connsiteY12" fmla="*/ 148716 h 1725456"/>
                  <a:gd name="connsiteX13" fmla="*/ 2609193 w 2695903"/>
                  <a:gd name="connsiteY13" fmla="*/ 77771 h 1725456"/>
                  <a:gd name="connsiteX14" fmla="*/ 2695903 w 2695903"/>
                  <a:gd name="connsiteY14" fmla="*/ 77771 h 1725456"/>
                  <a:gd name="connsiteX15" fmla="*/ 2695903 w 2695903"/>
                  <a:gd name="connsiteY15" fmla="*/ 77771 h 17254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695903" h="1725456">
                    <a:moveTo>
                      <a:pt x="0" y="6826"/>
                    </a:moveTo>
                    <a:cubicBezTo>
                      <a:pt x="565587" y="914"/>
                      <a:pt x="1131175" y="-4998"/>
                      <a:pt x="1450427" y="6826"/>
                    </a:cubicBezTo>
                    <a:cubicBezTo>
                      <a:pt x="1769679" y="18650"/>
                      <a:pt x="1813034" y="26533"/>
                      <a:pt x="1915510" y="77771"/>
                    </a:cubicBezTo>
                    <a:cubicBezTo>
                      <a:pt x="2017986" y="129009"/>
                      <a:pt x="2039006" y="100106"/>
                      <a:pt x="2065282" y="314254"/>
                    </a:cubicBezTo>
                    <a:cubicBezTo>
                      <a:pt x="2091558" y="528402"/>
                      <a:pt x="2065282" y="1138003"/>
                      <a:pt x="2073165" y="1362661"/>
                    </a:cubicBezTo>
                    <a:cubicBezTo>
                      <a:pt x="2081048" y="1587320"/>
                      <a:pt x="2074479" y="1601771"/>
                      <a:pt x="2112579" y="1662205"/>
                    </a:cubicBezTo>
                    <a:cubicBezTo>
                      <a:pt x="2150679" y="1722639"/>
                      <a:pt x="2238703" y="1726581"/>
                      <a:pt x="2301765" y="1725267"/>
                    </a:cubicBezTo>
                    <a:cubicBezTo>
                      <a:pt x="2364827" y="1723953"/>
                      <a:pt x="2455479" y="1723954"/>
                      <a:pt x="2490951" y="1654323"/>
                    </a:cubicBezTo>
                    <a:cubicBezTo>
                      <a:pt x="2526424" y="1584692"/>
                      <a:pt x="2511972" y="1446743"/>
                      <a:pt x="2514600" y="1307481"/>
                    </a:cubicBezTo>
                    <a:cubicBezTo>
                      <a:pt x="2517228" y="1168219"/>
                      <a:pt x="2508031" y="968522"/>
                      <a:pt x="2506717" y="818750"/>
                    </a:cubicBezTo>
                    <a:cubicBezTo>
                      <a:pt x="2505403" y="668978"/>
                      <a:pt x="2508031" y="498185"/>
                      <a:pt x="2506717" y="408847"/>
                    </a:cubicBezTo>
                    <a:cubicBezTo>
                      <a:pt x="2505403" y="319509"/>
                      <a:pt x="2494893" y="326078"/>
                      <a:pt x="2498834" y="282723"/>
                    </a:cubicBezTo>
                    <a:cubicBezTo>
                      <a:pt x="2502775" y="239368"/>
                      <a:pt x="2511972" y="182875"/>
                      <a:pt x="2530365" y="148716"/>
                    </a:cubicBezTo>
                    <a:cubicBezTo>
                      <a:pt x="2548758" y="114557"/>
                      <a:pt x="2581603" y="89595"/>
                      <a:pt x="2609193" y="77771"/>
                    </a:cubicBezTo>
                    <a:cubicBezTo>
                      <a:pt x="2636783" y="65947"/>
                      <a:pt x="2695903" y="77771"/>
                      <a:pt x="2695903" y="77771"/>
                    </a:cubicBezTo>
                    <a:lnTo>
                      <a:pt x="2695903" y="77771"/>
                    </a:lnTo>
                  </a:path>
                </a:pathLst>
              </a:custGeom>
              <a:noFill/>
              <a:ln w="7620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highlight>
                    <a:srgbClr val="008000"/>
                  </a:highlight>
                </a:endParaRPr>
              </a:p>
            </p:txBody>
          </p:sp>
        </p:grpSp>
        <p:sp>
          <p:nvSpPr>
            <p:cNvPr id="2073" name="Round Same Side Corner Rectangle 2072">
              <a:extLst>
                <a:ext uri="{FF2B5EF4-FFF2-40B4-BE49-F238E27FC236}">
                  <a16:creationId xmlns:a16="http://schemas.microsoft.com/office/drawing/2014/main" id="{7D765B25-4463-D628-7A21-A8D0A18BF1DF}"/>
                </a:ext>
              </a:extLst>
            </p:cNvPr>
            <p:cNvSpPr/>
            <p:nvPr/>
          </p:nvSpPr>
          <p:spPr>
            <a:xfrm>
              <a:off x="2640737" y="2416705"/>
              <a:ext cx="6676328" cy="391898"/>
            </a:xfrm>
            <a:prstGeom prst="round2Same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2718503" y="2547193"/>
            <a:ext cx="6906124" cy="685937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3200" b="1" spc="700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cs typeface="Arial" pitchFamily="34" charset="0"/>
              </a:rPr>
              <a:t>AUACGUACGAUCGAUCGACU</a:t>
            </a:r>
            <a:endParaRPr lang="en-US" sz="3200" b="1" spc="700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endParaRPr lang="en-US" sz="3200" b="1" spc="700" dirty="0">
              <a:solidFill>
                <a:schemeClr val="accent6">
                  <a:lumMod val="50000"/>
                </a:schemeClr>
              </a:solidFill>
            </a:endParaRPr>
          </a:p>
        </p:txBody>
      </p:sp>
      <p:cxnSp>
        <p:nvCxnSpPr>
          <p:cNvPr id="2082" name="Straight Connector 2081">
            <a:extLst>
              <a:ext uri="{FF2B5EF4-FFF2-40B4-BE49-F238E27FC236}">
                <a16:creationId xmlns:a16="http://schemas.microsoft.com/office/drawing/2014/main" id="{9F4D8251-3A96-F739-040D-D82AA3E493AC}"/>
              </a:ext>
            </a:extLst>
          </p:cNvPr>
          <p:cNvCxnSpPr>
            <a:cxnSpLocks/>
          </p:cNvCxnSpPr>
          <p:nvPr/>
        </p:nvCxnSpPr>
        <p:spPr>
          <a:xfrm flipV="1">
            <a:off x="8364933" y="2514604"/>
            <a:ext cx="0" cy="1632512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E3679EF-B901-C3F5-FB40-38B6FFE49B86}"/>
              </a:ext>
            </a:extLst>
          </p:cNvPr>
          <p:cNvCxnSpPr>
            <a:cxnSpLocks/>
          </p:cNvCxnSpPr>
          <p:nvPr/>
        </p:nvCxnSpPr>
        <p:spPr>
          <a:xfrm flipV="1">
            <a:off x="8370372" y="2569030"/>
            <a:ext cx="0" cy="1632512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2F4947B-F773-C57B-35B3-117FA10FBBE8}"/>
              </a:ext>
            </a:extLst>
          </p:cNvPr>
          <p:cNvCxnSpPr/>
          <p:nvPr/>
        </p:nvCxnSpPr>
        <p:spPr>
          <a:xfrm>
            <a:off x="2897451" y="-13580921"/>
            <a:ext cx="0" cy="149122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244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" decel="10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decel="100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2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2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" decel="100000"/>
                                        <p:tgtEl>
                                          <p:spTgt spid="2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EDE931-4EF4-75D7-EA35-4F66B5FF4E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Content Placeholder 6" descr="Text&#10;&#10;Description automatically generated">
            <a:extLst>
              <a:ext uri="{FF2B5EF4-FFF2-40B4-BE49-F238E27FC236}">
                <a16:creationId xmlns:a16="http://schemas.microsoft.com/office/drawing/2014/main" id="{0FD09620-B956-F145-7199-CAE552A19B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61" r="31562" b="28815"/>
          <a:stretch/>
        </p:blipFill>
        <p:spPr>
          <a:xfrm>
            <a:off x="16329" y="1044235"/>
            <a:ext cx="8343900" cy="4017623"/>
          </a:xfrm>
        </p:spPr>
      </p:pic>
      <p:pic>
        <p:nvPicPr>
          <p:cNvPr id="9" name="Content Placeholder 6" descr="Text&#10;&#10;Description automatically generated">
            <a:extLst>
              <a:ext uri="{FF2B5EF4-FFF2-40B4-BE49-F238E27FC236}">
                <a16:creationId xmlns:a16="http://schemas.microsoft.com/office/drawing/2014/main" id="{C9018D1E-E325-C6F7-1D07-B73672A324E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27" t="18462" b="37457"/>
          <a:stretch/>
        </p:blipFill>
        <p:spPr>
          <a:xfrm>
            <a:off x="8392883" y="1049674"/>
            <a:ext cx="3837214" cy="3359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324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1.11111E-6 L -0.05951 1.11111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8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0FA9AB-5949-3BC1-B4D6-C667CBA8D7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is this different?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70A341-C406-10E8-EAB8-A82A3591BD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The guide RNA is much more specific than restriction enzymes. </a:t>
            </a:r>
          </a:p>
          <a:p>
            <a:pPr lvl="1"/>
            <a:r>
              <a:rPr lang="en-US" sz="3200" dirty="0"/>
              <a:t>The entire 20 base sequence must match the DNA. </a:t>
            </a:r>
          </a:p>
          <a:p>
            <a:pPr lvl="1"/>
            <a:r>
              <a:rPr lang="en-US" sz="3200" dirty="0"/>
              <a:t>This means it is unlikely to produce unintended cuts. </a:t>
            </a:r>
          </a:p>
          <a:p>
            <a:r>
              <a:rPr lang="en-US" sz="3600" dirty="0"/>
              <a:t>The guide RNA can be programmed to cut any sequence. </a:t>
            </a:r>
          </a:p>
        </p:txBody>
      </p:sp>
    </p:spTree>
    <p:extLst>
      <p:ext uri="{BB962C8B-B14F-4D97-AF65-F5344CB8AC3E}">
        <p14:creationId xmlns:p14="http://schemas.microsoft.com/office/powerpoint/2010/main" val="750525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31530</TotalTime>
  <Words>1210</Words>
  <Application>Microsoft Office PowerPoint</Application>
  <PresentationFormat>Widescreen</PresentationFormat>
  <Paragraphs>350</Paragraphs>
  <Slides>49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49</vt:i4>
      </vt:variant>
    </vt:vector>
  </HeadingPairs>
  <TitlesOfParts>
    <vt:vector size="61" baseType="lpstr">
      <vt:lpstr>Arial</vt:lpstr>
      <vt:lpstr>Avenir Book</vt:lpstr>
      <vt:lpstr>Avenir Light</vt:lpstr>
      <vt:lpstr>Avenir Medium</vt:lpstr>
      <vt:lpstr>Calibri</vt:lpstr>
      <vt:lpstr>Courier New</vt:lpstr>
      <vt:lpstr>Freestyle Script</vt:lpstr>
      <vt:lpstr>Montserrat</vt:lpstr>
      <vt:lpstr>Symbol</vt:lpstr>
      <vt:lpstr>Times New Roman</vt:lpstr>
      <vt:lpstr>Custom Design</vt:lpstr>
      <vt:lpstr>1_Office Theme</vt:lpstr>
      <vt:lpstr>Chopped</vt:lpstr>
      <vt:lpstr>What is Genome Editing? </vt:lpstr>
      <vt:lpstr>What is CRISPR/Cas?</vt:lpstr>
      <vt:lpstr>CRISPR/Cas is made up of two parts.</vt:lpstr>
      <vt:lpstr>CRISPR/Cas is made up of two parts.</vt:lpstr>
      <vt:lpstr>PowerPoint Presentation</vt:lpstr>
      <vt:lpstr>PowerPoint Presentation</vt:lpstr>
      <vt:lpstr>PowerPoint Presentation</vt:lpstr>
      <vt:lpstr>How is this different?</vt:lpstr>
      <vt:lpstr>Setting up the Lab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Gel Electrophoresis </vt:lpstr>
      <vt:lpstr>Gel Electrophoresis </vt:lpstr>
      <vt:lpstr>The target DNA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Predicting the outcome.  gRNA 1: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gRNA1 fragments</vt:lpstr>
      <vt:lpstr>PowerPoint Presentation</vt:lpstr>
      <vt:lpstr>PowerPoint Presentation</vt:lpstr>
      <vt:lpstr>Predicting the outcome.  gRNA 2: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gRNA1 fragments</vt:lpstr>
      <vt:lpstr>Gel Electrophoresis Prediction</vt:lpstr>
      <vt:lpstr>Run Gel Electrophoresis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IMPACT</dc:title>
  <dc:creator>Sharon Thielen</dc:creator>
  <cp:lastModifiedBy>Sharon Thielen</cp:lastModifiedBy>
  <cp:revision>80</cp:revision>
  <cp:lastPrinted>2020-01-20T21:11:09Z</cp:lastPrinted>
  <dcterms:created xsi:type="dcterms:W3CDTF">2018-08-21T15:16:15Z</dcterms:created>
  <dcterms:modified xsi:type="dcterms:W3CDTF">2023-06-20T14:13:25Z</dcterms:modified>
</cp:coreProperties>
</file>