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7" r:id="rId3"/>
    <p:sldId id="259" r:id="rId4"/>
    <p:sldId id="260" r:id="rId5"/>
    <p:sldId id="261" r:id="rId6"/>
    <p:sldId id="262" r:id="rId7"/>
    <p:sldId id="265" r:id="rId8"/>
    <p:sldId id="266" r:id="rId9"/>
    <p:sldId id="281" r:id="rId10"/>
    <p:sldId id="282" r:id="rId11"/>
    <p:sldId id="283" r:id="rId12"/>
    <p:sldId id="294" r:id="rId13"/>
    <p:sldId id="307" r:id="rId14"/>
    <p:sldId id="308" r:id="rId15"/>
    <p:sldId id="309" r:id="rId16"/>
    <p:sldId id="297" r:id="rId17"/>
    <p:sldId id="313" r:id="rId18"/>
    <p:sldId id="298" r:id="rId19"/>
    <p:sldId id="299" r:id="rId20"/>
    <p:sldId id="302" r:id="rId21"/>
    <p:sldId id="312" r:id="rId22"/>
    <p:sldId id="310" r:id="rId2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8" d="100"/>
          <a:sy n="28" d="100"/>
        </p:scale>
        <p:origin x="79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6" name="Shape 176"/>
          <p:cNvSpPr>
            <a:spLocks noGrp="1" noRot="1" noChangeAspect="1"/>
          </p:cNvSpPr>
          <p:nvPr>
            <p:ph type="sldImg"/>
          </p:nvPr>
        </p:nvSpPr>
        <p:spPr>
          <a:xfrm>
            <a:off x="1143000" y="685800"/>
            <a:ext cx="4572000" cy="3429000"/>
          </a:xfrm>
          <a:prstGeom prst="rect">
            <a:avLst/>
          </a:prstGeom>
        </p:spPr>
        <p:txBody>
          <a:bodyPr/>
          <a:lstStyle/>
          <a:p>
            <a:endParaRPr/>
          </a:p>
        </p:txBody>
      </p:sp>
      <p:sp>
        <p:nvSpPr>
          <p:cNvPr id="177" name="Shape 17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1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Image"/>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Image"/>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Imag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Image"/>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grpSp>
        <p:nvGrpSpPr>
          <p:cNvPr id="167" name="Group 25"/>
          <p:cNvGrpSpPr/>
          <p:nvPr/>
        </p:nvGrpSpPr>
        <p:grpSpPr>
          <a:xfrm>
            <a:off x="-11549" y="10613035"/>
            <a:ext cx="24395551" cy="3161331"/>
            <a:chOff x="0" y="0"/>
            <a:chExt cx="24395549" cy="3161329"/>
          </a:xfrm>
        </p:grpSpPr>
        <p:sp>
          <p:nvSpPr>
            <p:cNvPr id="162" name="Straight Connector 7"/>
            <p:cNvSpPr/>
            <p:nvPr/>
          </p:nvSpPr>
          <p:spPr>
            <a:xfrm>
              <a:off x="13412238" y="2759466"/>
              <a:ext cx="10983311" cy="1"/>
            </a:xfrm>
            <a:prstGeom prst="line">
              <a:avLst/>
            </a:prstGeom>
            <a:noFill/>
            <a:ln w="114300" cap="flat">
              <a:solidFill>
                <a:srgbClr val="FFD05B"/>
              </a:solidFill>
              <a:prstDash val="solid"/>
              <a:miter lim="800000"/>
            </a:ln>
            <a:effectLst/>
          </p:spPr>
          <p:txBody>
            <a:bodyPr wrap="square" lIns="91439" tIns="91439" rIns="91439" bIns="91439" numCol="1" anchor="t">
              <a:noAutofit/>
            </a:bodyPr>
            <a:lstStyle/>
            <a:p>
              <a:pPr algn="l" defTabSz="1828800">
                <a:defRPr sz="3600">
                  <a:solidFill>
                    <a:srgbClr val="000000"/>
                  </a:solidFill>
                  <a:latin typeface="Calibri"/>
                  <a:ea typeface="Calibri"/>
                  <a:cs typeface="Calibri"/>
                  <a:sym typeface="Calibri"/>
                </a:defRPr>
              </a:pPr>
              <a:endParaRPr/>
            </a:p>
          </p:txBody>
        </p:sp>
        <p:sp>
          <p:nvSpPr>
            <p:cNvPr id="163" name="Straight Connector 8"/>
            <p:cNvSpPr/>
            <p:nvPr/>
          </p:nvSpPr>
          <p:spPr>
            <a:xfrm>
              <a:off x="-1" y="2759466"/>
              <a:ext cx="10547210" cy="3900"/>
            </a:xfrm>
            <a:prstGeom prst="line">
              <a:avLst/>
            </a:prstGeom>
            <a:noFill/>
            <a:ln w="114300" cap="flat">
              <a:solidFill>
                <a:srgbClr val="FFD05B"/>
              </a:solidFill>
              <a:prstDash val="solid"/>
              <a:miter lim="800000"/>
            </a:ln>
            <a:effectLst/>
          </p:spPr>
          <p:txBody>
            <a:bodyPr wrap="square" lIns="91439" tIns="91439" rIns="91439" bIns="91439" numCol="1" anchor="t">
              <a:noAutofit/>
            </a:bodyPr>
            <a:lstStyle/>
            <a:p>
              <a:pPr algn="l" defTabSz="1828800">
                <a:defRPr sz="3600">
                  <a:solidFill>
                    <a:srgbClr val="000000"/>
                  </a:solidFill>
                  <a:latin typeface="Calibri"/>
                  <a:ea typeface="Calibri"/>
                  <a:cs typeface="Calibri"/>
                  <a:sym typeface="Calibri"/>
                </a:defRPr>
              </a:pPr>
              <a:endParaRPr/>
            </a:p>
          </p:txBody>
        </p:sp>
        <p:sp>
          <p:nvSpPr>
            <p:cNvPr id="164" name="Straight Connector 9"/>
            <p:cNvSpPr/>
            <p:nvPr/>
          </p:nvSpPr>
          <p:spPr>
            <a:xfrm>
              <a:off x="-1" y="2608015"/>
              <a:ext cx="10547209" cy="1"/>
            </a:xfrm>
            <a:prstGeom prst="line">
              <a:avLst/>
            </a:prstGeom>
            <a:noFill/>
            <a:ln w="38100" cap="flat">
              <a:solidFill>
                <a:srgbClr val="FFD05B"/>
              </a:solidFill>
              <a:prstDash val="solid"/>
              <a:miter lim="800000"/>
            </a:ln>
            <a:effectLst/>
          </p:spPr>
          <p:txBody>
            <a:bodyPr wrap="square" lIns="91439" tIns="91439" rIns="91439" bIns="91439" numCol="1" anchor="t">
              <a:noAutofit/>
            </a:bodyPr>
            <a:lstStyle/>
            <a:p>
              <a:pPr algn="l" defTabSz="1828800">
                <a:defRPr sz="3600">
                  <a:solidFill>
                    <a:srgbClr val="000000"/>
                  </a:solidFill>
                  <a:latin typeface="Calibri"/>
                  <a:ea typeface="Calibri"/>
                  <a:cs typeface="Calibri"/>
                  <a:sym typeface="Calibri"/>
                </a:defRPr>
              </a:pPr>
              <a:endParaRPr/>
            </a:p>
          </p:txBody>
        </p:sp>
        <p:sp>
          <p:nvSpPr>
            <p:cNvPr id="165" name="Straight Connector 10"/>
            <p:cNvSpPr/>
            <p:nvPr/>
          </p:nvSpPr>
          <p:spPr>
            <a:xfrm>
              <a:off x="13506829" y="2608015"/>
              <a:ext cx="10888720" cy="1"/>
            </a:xfrm>
            <a:prstGeom prst="line">
              <a:avLst/>
            </a:prstGeom>
            <a:noFill/>
            <a:ln w="38100" cap="flat">
              <a:solidFill>
                <a:srgbClr val="FFD05B"/>
              </a:solidFill>
              <a:prstDash val="solid"/>
              <a:miter lim="800000"/>
            </a:ln>
            <a:effectLst/>
          </p:spPr>
          <p:txBody>
            <a:bodyPr wrap="square" lIns="91439" tIns="91439" rIns="91439" bIns="91439" numCol="1" anchor="t">
              <a:noAutofit/>
            </a:bodyPr>
            <a:lstStyle/>
            <a:p>
              <a:pPr algn="l" defTabSz="1828800">
                <a:defRPr sz="3600">
                  <a:solidFill>
                    <a:srgbClr val="000000"/>
                  </a:solidFill>
                  <a:latin typeface="Calibri"/>
                  <a:ea typeface="Calibri"/>
                  <a:cs typeface="Calibri"/>
                  <a:sym typeface="Calibri"/>
                </a:defRPr>
              </a:pPr>
              <a:endParaRPr/>
            </a:p>
          </p:txBody>
        </p:sp>
        <p:pic>
          <p:nvPicPr>
            <p:cNvPr id="166" name="Picture 11" descr="Picture 11"/>
            <p:cNvPicPr>
              <a:picLocks noChangeAspect="1"/>
            </p:cNvPicPr>
            <p:nvPr/>
          </p:nvPicPr>
          <p:blipFill>
            <a:blip r:embed="rId2"/>
            <a:stretch>
              <a:fillRect/>
            </a:stretch>
          </p:blipFill>
          <p:spPr>
            <a:xfrm>
              <a:off x="10524110" y="0"/>
              <a:ext cx="3382115" cy="3161330"/>
            </a:xfrm>
            <a:prstGeom prst="rect">
              <a:avLst/>
            </a:prstGeom>
            <a:ln w="12700" cap="flat">
              <a:noFill/>
              <a:miter lim="400000"/>
            </a:ln>
            <a:effectLst/>
          </p:spPr>
        </p:pic>
      </p:grpSp>
      <p:sp>
        <p:nvSpPr>
          <p:cNvPr id="168" name="Title Text"/>
          <p:cNvSpPr txBox="1">
            <a:spLocks noGrp="1"/>
          </p:cNvSpPr>
          <p:nvPr>
            <p:ph type="title"/>
          </p:nvPr>
        </p:nvSpPr>
        <p:spPr>
          <a:xfrm>
            <a:off x="1676400" y="730250"/>
            <a:ext cx="21031200" cy="2651126"/>
          </a:xfrm>
          <a:prstGeom prst="rect">
            <a:avLst/>
          </a:prstGeom>
        </p:spPr>
        <p:txBody>
          <a:bodyPr lIns="91439" tIns="91439" rIns="91439" bIns="91439" anchor="ctr"/>
          <a:lstStyle>
            <a:lvl1pPr defTabSz="1828800">
              <a:lnSpc>
                <a:spcPct val="90000"/>
              </a:lnSpc>
              <a:defRPr sz="10000" b="0" spc="0">
                <a:solidFill>
                  <a:srgbClr val="47954A"/>
                </a:solidFill>
                <a:latin typeface="Avenir Heavy"/>
                <a:ea typeface="Avenir Heavy"/>
                <a:cs typeface="Avenir Heavy"/>
                <a:sym typeface="Avenir Heavy"/>
              </a:defRPr>
            </a:lvl1pPr>
          </a:lstStyle>
          <a:p>
            <a:r>
              <a:t>Title Text</a:t>
            </a:r>
          </a:p>
        </p:txBody>
      </p:sp>
      <p:sp>
        <p:nvSpPr>
          <p:cNvPr id="169" name="Body Level One…"/>
          <p:cNvSpPr txBox="1">
            <a:spLocks noGrp="1"/>
          </p:cNvSpPr>
          <p:nvPr>
            <p:ph type="body" idx="1"/>
          </p:nvPr>
        </p:nvSpPr>
        <p:spPr>
          <a:xfrm>
            <a:off x="1676400" y="3651250"/>
            <a:ext cx="21031200" cy="8702676"/>
          </a:xfrm>
          <a:prstGeom prst="rect">
            <a:avLst/>
          </a:prstGeom>
        </p:spPr>
        <p:txBody>
          <a:bodyPr lIns="91439" tIns="91439" rIns="91439" bIns="91439"/>
          <a:lstStyle>
            <a:lvl1pPr marL="1175657" indent="-1175657" defTabSz="1828800">
              <a:spcBef>
                <a:spcPts val="2000"/>
              </a:spcBef>
              <a:buSzPct val="100000"/>
              <a:buFont typeface="Arial"/>
              <a:defRPr sz="14400" b="1">
                <a:latin typeface="Copperplate"/>
                <a:ea typeface="Copperplate"/>
                <a:cs typeface="Copperplate"/>
                <a:sym typeface="Copperplate"/>
              </a:defRPr>
            </a:lvl1pPr>
            <a:lvl2pPr marL="1828800" indent="-1371600" defTabSz="1828800">
              <a:spcBef>
                <a:spcPts val="2000"/>
              </a:spcBef>
              <a:buSzPct val="100000"/>
              <a:buFont typeface="Arial"/>
              <a:defRPr sz="14400" b="1">
                <a:latin typeface="Copperplate"/>
                <a:ea typeface="Copperplate"/>
                <a:cs typeface="Copperplate"/>
                <a:sym typeface="Copperplate"/>
              </a:defRPr>
            </a:lvl2pPr>
            <a:lvl3pPr marL="2560319" indent="-1645919" defTabSz="1828800">
              <a:spcBef>
                <a:spcPts val="2000"/>
              </a:spcBef>
              <a:buSzPct val="100000"/>
              <a:buFont typeface="Arial"/>
              <a:defRPr sz="14400" b="1">
                <a:latin typeface="Copperplate"/>
                <a:ea typeface="Copperplate"/>
                <a:cs typeface="Copperplate"/>
                <a:sym typeface="Copperplate"/>
              </a:defRPr>
            </a:lvl3pPr>
            <a:lvl4pPr marL="3200400" indent="-1828800" defTabSz="1828800">
              <a:spcBef>
                <a:spcPts val="2000"/>
              </a:spcBef>
              <a:buSzPct val="100000"/>
              <a:buFont typeface="Arial"/>
              <a:defRPr sz="14400" b="1">
                <a:latin typeface="Copperplate"/>
                <a:ea typeface="Copperplate"/>
                <a:cs typeface="Copperplate"/>
                <a:sym typeface="Copperplate"/>
              </a:defRPr>
            </a:lvl4pPr>
            <a:lvl5pPr marL="3657600" indent="-1828800" defTabSz="1828800">
              <a:spcBef>
                <a:spcPts val="2000"/>
              </a:spcBef>
              <a:buSzPct val="100000"/>
              <a:buFont typeface="Arial"/>
              <a:defRPr sz="14400" b="1">
                <a:latin typeface="Copperplate"/>
                <a:ea typeface="Copperplate"/>
                <a:cs typeface="Copperplate"/>
                <a:sym typeface="Copperplate"/>
              </a:defRPr>
            </a:lvl5pPr>
          </a:lstStyle>
          <a:p>
            <a:r>
              <a:t>Body Level One</a:t>
            </a:r>
          </a:p>
          <a:p>
            <a:pPr lvl="1"/>
            <a:r>
              <a:t>Body Level Two</a:t>
            </a:r>
          </a:p>
          <a:p>
            <a:pPr lvl="2"/>
            <a:r>
              <a:t>Body Level Three</a:t>
            </a:r>
          </a:p>
          <a:p>
            <a:pPr lvl="3"/>
            <a:r>
              <a:t>Body Level Four</a:t>
            </a:r>
          </a:p>
          <a:p>
            <a:pPr lvl="4"/>
            <a:r>
              <a:t>Body Level Five</a:t>
            </a:r>
          </a:p>
        </p:txBody>
      </p:sp>
      <p:sp>
        <p:nvSpPr>
          <p:cNvPr id="170" name="Slide Number"/>
          <p:cNvSpPr txBox="1">
            <a:spLocks noGrp="1"/>
          </p:cNvSpPr>
          <p:nvPr>
            <p:ph type="sldNum" sz="quarter" idx="2"/>
          </p:nvPr>
        </p:nvSpPr>
        <p:spPr>
          <a:xfrm>
            <a:off x="22192337" y="12523097"/>
            <a:ext cx="515264" cy="538480"/>
          </a:xfrm>
          <a:prstGeom prst="rect">
            <a:avLst/>
          </a:prstGeom>
        </p:spPr>
        <p:txBody>
          <a:bodyPr lIns="91439" tIns="91439" rIns="91439" bIns="91439" anchor="ctr"/>
          <a:lstStyle>
            <a:lvl1pPr algn="r" defTabSz="1828800">
              <a:defRPr sz="2400">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666699290_02_crop_3159x1892.jpg"/>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2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910457886_1434x1669.jpg"/>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1"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2" name="660384004_1290x1720.jpg"/>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80"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5" r:id="rId16"/>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hyperlink" Target="https://tinyurl.com/CornIntroKahoot" TargetMode="External"/><Relationship Id="rId2" Type="http://schemas.openxmlformats.org/officeDocument/2006/relationships/image" Target="../media/image3.png"/><Relationship Id="rId1" Type="http://schemas.openxmlformats.org/officeDocument/2006/relationships/slideLayout" Target="../slideLayouts/slideLayout15.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yW63L-GstOU&amp;list=PLPJSvGGt4JU2nWGOCCrKhfoJS4O5zos79&amp;index=1" TargetMode="External"/><Relationship Id="rId2" Type="http://schemas.openxmlformats.org/officeDocument/2006/relationships/image" Target="../media/image3.png"/><Relationship Id="rId1" Type="http://schemas.openxmlformats.org/officeDocument/2006/relationships/slideLayout" Target="../slideLayouts/slideLayout15.xml"/><Relationship Id="rId4" Type="http://schemas.openxmlformats.org/officeDocument/2006/relationships/hyperlink" Target="https://www.youtube.com/watch?v=7SPXXuyci-A&amp;list=PLPJSvGGt4JU2nWGOCCrKhfoJS4O5zos79&amp;index=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5.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15.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15.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5.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hyperlink" Target="https://tinyurl.com/FarmBasicsCornGrowthStages" TargetMode="External"/><Relationship Id="rId2" Type="http://schemas.openxmlformats.org/officeDocument/2006/relationships/image" Target="../media/image3.png"/><Relationship Id="rId1" Type="http://schemas.openxmlformats.org/officeDocument/2006/relationships/slideLayout" Target="../slideLayouts/slideLayout15.xml"/><Relationship Id="rId4" Type="http://schemas.openxmlformats.org/officeDocument/2006/relationships/hyperlink" Target="https://tinyurl.com/GrowthStagingCorn"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hyperlink" Target="https://kscorn.com/wp-content/uploads/2018/12/LeafCollarMethodStudentWorksheetWeb.pdf" TargetMode="External"/><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9" name="Corn-ucopia…"/>
          <p:cNvSpPr txBox="1">
            <a:spLocks noGrp="1"/>
          </p:cNvSpPr>
          <p:nvPr>
            <p:ph type="title" idx="4294967295"/>
          </p:nvPr>
        </p:nvSpPr>
        <p:spPr>
          <a:xfrm>
            <a:off x="7084921" y="1465152"/>
            <a:ext cx="16513946" cy="4511198"/>
          </a:xfrm>
          <a:prstGeom prst="rect">
            <a:avLst/>
          </a:prstGeom>
          <a:solidFill>
            <a:srgbClr val="FFDD6A"/>
          </a:solidFill>
          <a:ln w="50800">
            <a:solidFill>
              <a:srgbClr val="000000"/>
            </a:solidFill>
          </a:ln>
          <a:effectLst>
            <a:outerShdw blurRad="190500" dist="8455" dir="5400000" rotWithShape="0">
              <a:srgbClr val="000000"/>
            </a:outerShdw>
          </a:effectLst>
        </p:spPr>
        <p:txBody>
          <a:bodyPr lIns="45719" tIns="45719" rIns="45719" bIns="45719" anchor="ctr"/>
          <a:lstStyle/>
          <a:p>
            <a:pPr algn="ctr" defTabSz="914400">
              <a:lnSpc>
                <a:spcPct val="90000"/>
              </a:lnSpc>
              <a:defRPr sz="11000" b="0" spc="0">
                <a:latin typeface="Avenir Heavy"/>
                <a:ea typeface="Avenir Heavy"/>
                <a:cs typeface="Avenir Heavy"/>
                <a:sym typeface="Avenir Heavy"/>
              </a:defRPr>
            </a:pPr>
            <a:r>
              <a:rPr dirty="0"/>
              <a:t>Corn</a:t>
            </a:r>
            <a:r>
              <a:rPr lang="en-US" dirty="0"/>
              <a:t> Conundrum</a:t>
            </a:r>
            <a:r>
              <a:rPr dirty="0"/>
              <a:t> </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84" name="Introduction to Corn - Article with Kahoot!"/>
          <p:cNvSpPr txBox="1"/>
          <p:nvPr/>
        </p:nvSpPr>
        <p:spPr>
          <a:xfrm>
            <a:off x="1478764" y="328175"/>
            <a:ext cx="21426472" cy="16274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fontScale="92500"/>
          </a:bodyPr>
          <a:lstStyle>
            <a:lvl1pPr defTabSz="914400">
              <a:lnSpc>
                <a:spcPct val="90000"/>
              </a:lnSpc>
              <a:defRPr sz="8000">
                <a:solidFill>
                  <a:srgbClr val="67AC39"/>
                </a:solidFill>
                <a:latin typeface="Avenir Heavy"/>
                <a:ea typeface="Avenir Heavy"/>
                <a:cs typeface="Avenir Heavy"/>
                <a:sym typeface="Avenir Heavy"/>
              </a:defRPr>
            </a:lvl1pPr>
          </a:lstStyle>
          <a:p>
            <a:r>
              <a:rPr dirty="0"/>
              <a:t>Introduction to Corn </a:t>
            </a:r>
            <a:r>
              <a:rPr lang="en-US" dirty="0"/>
              <a:t>–</a:t>
            </a:r>
            <a:r>
              <a:rPr dirty="0"/>
              <a:t> </a:t>
            </a:r>
            <a:r>
              <a:rPr lang="en-US" dirty="0"/>
              <a:t>OPTIONAL </a:t>
            </a:r>
            <a:r>
              <a:rPr dirty="0"/>
              <a:t>Article with Kahoot!</a:t>
            </a:r>
          </a:p>
        </p:txBody>
      </p:sp>
      <p:sp>
        <p:nvSpPr>
          <p:cNvPr id="285" name="C. Kahoot!: Introduction to Corn…"/>
          <p:cNvSpPr txBox="1">
            <a:spLocks noGrp="1"/>
          </p:cNvSpPr>
          <p:nvPr>
            <p:ph type="body" sz="half" idx="4294967295"/>
          </p:nvPr>
        </p:nvSpPr>
        <p:spPr>
          <a:xfrm>
            <a:off x="416519" y="2319771"/>
            <a:ext cx="9790204" cy="9440074"/>
          </a:xfrm>
          <a:prstGeom prst="rect">
            <a:avLst/>
          </a:prstGeom>
          <a:ln w="63500">
            <a:solidFill>
              <a:srgbClr val="FFCF58"/>
            </a:solidFill>
          </a:ln>
        </p:spPr>
        <p:txBody>
          <a:bodyPr lIns="127000" tIns="127000" rIns="127000" bIns="127000"/>
          <a:lstStyle/>
          <a:p>
            <a:pPr marL="0" indent="0" defTabSz="914400">
              <a:lnSpc>
                <a:spcPct val="125000"/>
              </a:lnSpc>
              <a:spcBef>
                <a:spcPts val="1000"/>
              </a:spcBef>
              <a:buSzTx/>
              <a:buNone/>
              <a:defRPr sz="3500">
                <a:latin typeface="Avenir Heavy"/>
                <a:ea typeface="Avenir Heavy"/>
                <a:cs typeface="Avenir Heavy"/>
                <a:sym typeface="Avenir Heavy"/>
              </a:defRPr>
            </a:pPr>
            <a:r>
              <a:t>C. Kahoot!: Introduction to Corn</a:t>
            </a:r>
          </a:p>
          <a:p>
            <a:pPr marL="444500" indent="-444500" defTabSz="914400">
              <a:lnSpc>
                <a:spcPct val="125000"/>
              </a:lnSpc>
              <a:spcBef>
                <a:spcPts val="1000"/>
              </a:spcBef>
              <a:defRPr sz="3500">
                <a:latin typeface="Avenir Heavy"/>
                <a:ea typeface="Avenir Heavy"/>
                <a:cs typeface="Avenir Heavy"/>
                <a:sym typeface="Avenir Heavy"/>
              </a:defRPr>
            </a:pPr>
            <a:r>
              <a:rPr u="sng">
                <a:hlinkClick r:id="rId3"/>
              </a:rPr>
              <a:t>https://tinyurl.com/CornIntroKahoot</a:t>
            </a:r>
          </a:p>
        </p:txBody>
      </p:sp>
      <p:sp>
        <p:nvSpPr>
          <p:cNvPr id="286" name="D. Reflection Questions…"/>
          <p:cNvSpPr txBox="1"/>
          <p:nvPr/>
        </p:nvSpPr>
        <p:spPr>
          <a:xfrm>
            <a:off x="10541651" y="2319771"/>
            <a:ext cx="13536140" cy="9440074"/>
          </a:xfrm>
          <a:prstGeom prst="rect">
            <a:avLst/>
          </a:prstGeom>
          <a:ln w="63500">
            <a:solidFill>
              <a:srgbClr val="34404D"/>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7000" tIns="127000" rIns="127000" bIns="127000">
            <a:normAutofit/>
          </a:bodyPr>
          <a:lstStyle/>
          <a:p>
            <a:pPr algn="l" defTabSz="749808">
              <a:lnSpc>
                <a:spcPct val="125000"/>
              </a:lnSpc>
              <a:spcBef>
                <a:spcPts val="800"/>
              </a:spcBef>
              <a:defRPr sz="2870">
                <a:solidFill>
                  <a:srgbClr val="000000"/>
                </a:solidFill>
                <a:latin typeface="Avenir Heavy"/>
                <a:ea typeface="Avenir Heavy"/>
                <a:cs typeface="Avenir Heavy"/>
                <a:sym typeface="Avenir Heavy"/>
              </a:defRPr>
            </a:pPr>
            <a:r>
              <a:t>D. Reflection Questions</a:t>
            </a:r>
          </a:p>
          <a:p>
            <a:pPr marL="364489" indent="-364489" algn="l" defTabSz="749808">
              <a:lnSpc>
                <a:spcPct val="125000"/>
              </a:lnSpc>
              <a:spcBef>
                <a:spcPts val="800"/>
              </a:spcBef>
              <a:buSzPct val="123000"/>
              <a:buChar char="•"/>
              <a:defRPr sz="2870">
                <a:solidFill>
                  <a:srgbClr val="000000"/>
                </a:solidFill>
                <a:latin typeface="Avenir Heavy"/>
                <a:ea typeface="Avenir Heavy"/>
                <a:cs typeface="Avenir Heavy"/>
                <a:sym typeface="Avenir Heavy"/>
              </a:defRPr>
            </a:pPr>
            <a:r>
              <a:t>What are three uses for corn?</a:t>
            </a:r>
          </a:p>
          <a:p>
            <a:pPr marL="864361" lvl="1" indent="-364489" algn="l" defTabSz="749808">
              <a:lnSpc>
                <a:spcPct val="125000"/>
              </a:lnSpc>
              <a:spcBef>
                <a:spcPts val="800"/>
              </a:spcBef>
              <a:buSzPct val="123000"/>
              <a:buChar char="•"/>
              <a:defRPr sz="2870">
                <a:solidFill>
                  <a:srgbClr val="000000"/>
                </a:solidFill>
                <a:latin typeface="Avenir Heavy"/>
                <a:ea typeface="Avenir Heavy"/>
                <a:cs typeface="Avenir Heavy"/>
                <a:sym typeface="Avenir Heavy"/>
              </a:defRPr>
            </a:pPr>
            <a:r>
              <a:rPr>
                <a:solidFill>
                  <a:srgbClr val="76BB40"/>
                </a:solidFill>
              </a:rPr>
              <a:t>Human consumption, livestock feed, ethanol, nylon fibers, plastics, etc.</a:t>
            </a:r>
            <a:r>
              <a:t> </a:t>
            </a:r>
          </a:p>
          <a:p>
            <a:pPr marL="364489" indent="-364489" algn="l" defTabSz="749808">
              <a:lnSpc>
                <a:spcPct val="125000"/>
              </a:lnSpc>
              <a:spcBef>
                <a:spcPts val="800"/>
              </a:spcBef>
              <a:buSzPct val="123000"/>
              <a:buChar char="•"/>
              <a:defRPr sz="2870">
                <a:solidFill>
                  <a:srgbClr val="000000"/>
                </a:solidFill>
                <a:latin typeface="Avenir Heavy"/>
                <a:ea typeface="Avenir Heavy"/>
                <a:cs typeface="Avenir Heavy"/>
                <a:sym typeface="Avenir Heavy"/>
              </a:defRPr>
            </a:pPr>
            <a:r>
              <a:t>How long has corn been around? Where did it originate?</a:t>
            </a:r>
          </a:p>
          <a:p>
            <a:pPr marL="864361" lvl="1" indent="-364489" algn="l" defTabSz="749808">
              <a:lnSpc>
                <a:spcPct val="125000"/>
              </a:lnSpc>
              <a:spcBef>
                <a:spcPts val="800"/>
              </a:spcBef>
              <a:buSzPct val="123000"/>
              <a:buChar char="•"/>
              <a:defRPr sz="2870">
                <a:solidFill>
                  <a:srgbClr val="76BB40"/>
                </a:solidFill>
                <a:latin typeface="Avenir Heavy"/>
                <a:ea typeface="Avenir Heavy"/>
                <a:cs typeface="Avenir Heavy"/>
                <a:sym typeface="Avenir Heavy"/>
              </a:defRPr>
            </a:pPr>
            <a:r>
              <a:t>9,000 years from Central Mexico or sweet corn developed in 1700s.</a:t>
            </a:r>
          </a:p>
          <a:p>
            <a:pPr marL="364489" indent="-364489" algn="l" defTabSz="749808">
              <a:lnSpc>
                <a:spcPct val="125000"/>
              </a:lnSpc>
              <a:spcBef>
                <a:spcPts val="800"/>
              </a:spcBef>
              <a:buSzPct val="123000"/>
              <a:buChar char="•"/>
              <a:defRPr sz="2870">
                <a:solidFill>
                  <a:srgbClr val="000000"/>
                </a:solidFill>
                <a:latin typeface="Avenir Heavy"/>
                <a:ea typeface="Avenir Heavy"/>
                <a:cs typeface="Avenir Heavy"/>
                <a:sym typeface="Avenir Heavy"/>
              </a:defRPr>
            </a:pPr>
            <a:r>
              <a:t>How many kernels are on an ear of corn? How many plants can grow on one acre?</a:t>
            </a:r>
          </a:p>
          <a:p>
            <a:pPr marL="864361" lvl="1" indent="-364489" algn="l" defTabSz="749808">
              <a:lnSpc>
                <a:spcPct val="125000"/>
              </a:lnSpc>
              <a:spcBef>
                <a:spcPts val="800"/>
              </a:spcBef>
              <a:buSzPct val="123000"/>
              <a:buChar char="•"/>
              <a:defRPr sz="2870">
                <a:solidFill>
                  <a:srgbClr val="76BB40"/>
                </a:solidFill>
                <a:latin typeface="Avenir Heavy"/>
                <a:ea typeface="Avenir Heavy"/>
                <a:cs typeface="Avenir Heavy"/>
                <a:sym typeface="Avenir Heavy"/>
              </a:defRPr>
            </a:pPr>
            <a:r>
              <a:t>600-800 kernels on one ear and 22,000 to 35,000 plants per acre.</a:t>
            </a:r>
          </a:p>
          <a:p>
            <a:pPr marL="364489" indent="-364489" algn="l" defTabSz="749808">
              <a:lnSpc>
                <a:spcPct val="125000"/>
              </a:lnSpc>
              <a:spcBef>
                <a:spcPts val="800"/>
              </a:spcBef>
              <a:buSzPct val="123000"/>
              <a:buChar char="•"/>
              <a:defRPr sz="2870">
                <a:solidFill>
                  <a:srgbClr val="000000"/>
                </a:solidFill>
                <a:latin typeface="Avenir Heavy"/>
                <a:ea typeface="Avenir Heavy"/>
                <a:cs typeface="Avenir Heavy"/>
                <a:sym typeface="Avenir Heavy"/>
              </a:defRPr>
            </a:pPr>
            <a:r>
              <a:t>What percentage of corn is used for human consumption?</a:t>
            </a:r>
          </a:p>
          <a:p>
            <a:pPr marL="864361" lvl="1" indent="-364489" algn="l" defTabSz="749808">
              <a:lnSpc>
                <a:spcPct val="125000"/>
              </a:lnSpc>
              <a:spcBef>
                <a:spcPts val="800"/>
              </a:spcBef>
              <a:buSzPct val="123000"/>
              <a:buChar char="•"/>
              <a:defRPr sz="2870">
                <a:solidFill>
                  <a:srgbClr val="76BB40"/>
                </a:solidFill>
                <a:latin typeface="Avenir Heavy"/>
                <a:ea typeface="Avenir Heavy"/>
                <a:cs typeface="Avenir Heavy"/>
                <a:sym typeface="Avenir Heavy"/>
              </a:defRPr>
            </a:pPr>
            <a:r>
              <a:t>9%</a:t>
            </a:r>
          </a:p>
          <a:p>
            <a:pPr marL="364489" indent="-364489" algn="l" defTabSz="749808">
              <a:lnSpc>
                <a:spcPct val="125000"/>
              </a:lnSpc>
              <a:spcBef>
                <a:spcPts val="800"/>
              </a:spcBef>
              <a:buSzPct val="123000"/>
              <a:buChar char="•"/>
              <a:defRPr sz="2870">
                <a:solidFill>
                  <a:srgbClr val="000000"/>
                </a:solidFill>
                <a:latin typeface="Avenir Heavy"/>
                <a:ea typeface="Avenir Heavy"/>
                <a:cs typeface="Avenir Heavy"/>
                <a:sym typeface="Avenir Heavy"/>
              </a:defRPr>
            </a:pPr>
            <a:r>
              <a:t>What should the ground temperature reach before planting corn?</a:t>
            </a:r>
          </a:p>
          <a:p>
            <a:pPr marL="864361" lvl="1" indent="-364489" algn="l" defTabSz="749808">
              <a:lnSpc>
                <a:spcPct val="125000"/>
              </a:lnSpc>
              <a:spcBef>
                <a:spcPts val="800"/>
              </a:spcBef>
              <a:buSzPct val="123000"/>
              <a:buChar char="•"/>
              <a:defRPr sz="2870">
                <a:solidFill>
                  <a:srgbClr val="76BB40"/>
                </a:solidFill>
                <a:latin typeface="Avenir Heavy"/>
                <a:ea typeface="Avenir Heavy"/>
                <a:cs typeface="Avenir Heavy"/>
                <a:sym typeface="Avenir Heavy"/>
              </a:defRPr>
            </a:pPr>
            <a:r>
              <a:t>After consecutive or future days of 50 °F </a:t>
            </a:r>
          </a:p>
        </p:txBody>
      </p:sp>
      <p:pic>
        <p:nvPicPr>
          <p:cNvPr id="287" name="F337228F-C112-4F38-983F-281D19E93C23-L0-001.jpeg" descr="F337228F-C112-4F38-983F-281D19E93C23-L0-001.jpeg">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45323" y="4439490"/>
            <a:ext cx="8132597" cy="6692451"/>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89" name="Section 1 - History of Corn…"/>
          <p:cNvSpPr txBox="1"/>
          <p:nvPr/>
        </p:nvSpPr>
        <p:spPr>
          <a:xfrm>
            <a:off x="1478764" y="328175"/>
            <a:ext cx="21225217" cy="21156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pPr defTabSz="795527">
              <a:lnSpc>
                <a:spcPct val="90000"/>
              </a:lnSpc>
              <a:defRPr sz="6960">
                <a:solidFill>
                  <a:srgbClr val="67AC39"/>
                </a:solidFill>
                <a:latin typeface="Avenir Heavy"/>
                <a:ea typeface="Avenir Heavy"/>
                <a:cs typeface="Avenir Heavy"/>
                <a:sym typeface="Avenir Heavy"/>
              </a:defRPr>
            </a:pPr>
            <a:r>
              <a:rPr lang="en-US" dirty="0"/>
              <a:t>Corn Stages Doodle Notes- S2</a:t>
            </a:r>
            <a:endParaRPr dirty="0"/>
          </a:p>
        </p:txBody>
      </p:sp>
      <p:sp>
        <p:nvSpPr>
          <p:cNvPr id="290" name="A. A Brief History of Corn Article:…"/>
          <p:cNvSpPr txBox="1">
            <a:spLocks noGrp="1"/>
          </p:cNvSpPr>
          <p:nvPr>
            <p:ph type="body" sz="half" idx="4294967295"/>
          </p:nvPr>
        </p:nvSpPr>
        <p:spPr>
          <a:xfrm>
            <a:off x="435690" y="2664779"/>
            <a:ext cx="10088742" cy="9076458"/>
          </a:xfrm>
          <a:prstGeom prst="rect">
            <a:avLst/>
          </a:prstGeom>
          <a:ln w="63500">
            <a:solidFill>
              <a:srgbClr val="FFCF58"/>
            </a:solidFill>
          </a:ln>
        </p:spPr>
        <p:txBody>
          <a:bodyPr lIns="127000" tIns="127000" rIns="127000" bIns="127000"/>
          <a:lstStyle/>
          <a:p>
            <a:pPr marL="0" indent="0" defTabSz="914400">
              <a:lnSpc>
                <a:spcPct val="125000"/>
              </a:lnSpc>
              <a:spcBef>
                <a:spcPts val="1000"/>
              </a:spcBef>
              <a:buSzTx/>
              <a:buNone/>
              <a:defRPr sz="3500">
                <a:latin typeface="Avenir Heavy"/>
                <a:ea typeface="Avenir Heavy"/>
                <a:cs typeface="Avenir Heavy"/>
                <a:sym typeface="Avenir Heavy"/>
              </a:defRPr>
            </a:pPr>
            <a:r>
              <a:rPr lang="en-US" i="1" u="sng" dirty="0"/>
              <a:t>Discussion</a:t>
            </a:r>
            <a:r>
              <a:rPr lang="en-US" dirty="0"/>
              <a:t>:</a:t>
            </a:r>
            <a:endParaRPr dirty="0"/>
          </a:p>
          <a:p>
            <a:pPr marL="419100" indent="-419100" defTabSz="914400">
              <a:lnSpc>
                <a:spcPct val="125000"/>
              </a:lnSpc>
              <a:spcBef>
                <a:spcPts val="1000"/>
              </a:spcBef>
              <a:defRPr sz="3300">
                <a:latin typeface="Avenir Light"/>
                <a:ea typeface="Avenir Light"/>
                <a:cs typeface="Avenir Light"/>
                <a:sym typeface="Avenir Light"/>
              </a:defRPr>
            </a:pPr>
            <a:r>
              <a:rPr lang="en-US" dirty="0"/>
              <a:t> What do you already know about corn staging? </a:t>
            </a:r>
          </a:p>
          <a:p>
            <a:pPr marL="419100" indent="-419100" defTabSz="914400">
              <a:lnSpc>
                <a:spcPct val="125000"/>
              </a:lnSpc>
              <a:spcBef>
                <a:spcPts val="1000"/>
              </a:spcBef>
              <a:defRPr sz="3300">
                <a:latin typeface="Avenir Light"/>
                <a:ea typeface="Avenir Light"/>
                <a:cs typeface="Avenir Light"/>
                <a:sym typeface="Avenir Light"/>
              </a:defRPr>
            </a:pPr>
            <a:r>
              <a:rPr lang="en-US" dirty="0"/>
              <a:t> Why might corn staging be important to a farmer? </a:t>
            </a:r>
          </a:p>
          <a:p>
            <a:pPr marL="419100" indent="-419100" defTabSz="914400">
              <a:lnSpc>
                <a:spcPct val="125000"/>
              </a:lnSpc>
              <a:spcBef>
                <a:spcPts val="1000"/>
              </a:spcBef>
              <a:defRPr sz="3300">
                <a:latin typeface="Avenir Light"/>
                <a:ea typeface="Avenir Light"/>
                <a:cs typeface="Avenir Light"/>
                <a:sym typeface="Avenir Light"/>
              </a:defRPr>
            </a:pPr>
            <a:r>
              <a:rPr lang="en-US" dirty="0"/>
              <a:t> What kind of differences do you think you might notice in a corn plant that is at an earlier stage versus a later stage?</a:t>
            </a:r>
            <a:endParaRPr dirty="0"/>
          </a:p>
        </p:txBody>
      </p:sp>
      <p:sp>
        <p:nvSpPr>
          <p:cNvPr id="291" name="B. A Brief History of Corn Quizizz:…"/>
          <p:cNvSpPr txBox="1"/>
          <p:nvPr/>
        </p:nvSpPr>
        <p:spPr>
          <a:xfrm>
            <a:off x="10817936" y="2664779"/>
            <a:ext cx="13014749" cy="9076458"/>
          </a:xfrm>
          <a:prstGeom prst="rect">
            <a:avLst/>
          </a:prstGeom>
          <a:ln w="63500">
            <a:solidFill>
              <a:srgbClr val="34404D"/>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7000" tIns="127000" rIns="127000" bIns="127000">
            <a:normAutofit/>
          </a:bodyPr>
          <a:lstStyle/>
          <a:p>
            <a:pPr algn="l" defTabSz="822959">
              <a:lnSpc>
                <a:spcPct val="125000"/>
              </a:lnSpc>
              <a:spcBef>
                <a:spcPts val="900"/>
              </a:spcBef>
              <a:defRPr sz="3150">
                <a:solidFill>
                  <a:srgbClr val="000000"/>
                </a:solidFill>
                <a:latin typeface="Avenir Heavy"/>
                <a:ea typeface="Avenir Heavy"/>
                <a:cs typeface="Avenir Heavy"/>
                <a:sym typeface="Avenir Heavy"/>
              </a:defRPr>
            </a:pPr>
            <a:r>
              <a:rPr lang="en-US" dirty="0"/>
              <a:t>Corn Stages Doodle Notes</a:t>
            </a:r>
          </a:p>
          <a:p>
            <a:pPr algn="l" defTabSz="822959">
              <a:lnSpc>
                <a:spcPct val="125000"/>
              </a:lnSpc>
              <a:spcBef>
                <a:spcPts val="900"/>
              </a:spcBef>
              <a:defRPr sz="3150">
                <a:solidFill>
                  <a:srgbClr val="000000"/>
                </a:solidFill>
                <a:latin typeface="Avenir Heavy"/>
                <a:ea typeface="Avenir Heavy"/>
                <a:cs typeface="Avenir Heavy"/>
                <a:sym typeface="Avenir Heavy"/>
              </a:defRPr>
            </a:pPr>
            <a:r>
              <a:rPr lang="en-US" dirty="0"/>
              <a:t>	As we are looking at the two different videos, please feel free to work on your doodle notes. You will be using these later during our dissection. </a:t>
            </a:r>
          </a:p>
          <a:p>
            <a:pPr algn="l" defTabSz="822959">
              <a:lnSpc>
                <a:spcPct val="125000"/>
              </a:lnSpc>
              <a:spcBef>
                <a:spcPts val="900"/>
              </a:spcBef>
              <a:defRPr sz="3150">
                <a:solidFill>
                  <a:srgbClr val="000000"/>
                </a:solidFill>
                <a:latin typeface="Avenir Heavy"/>
                <a:ea typeface="Avenir Heavy"/>
                <a:cs typeface="Avenir Heavy"/>
                <a:sym typeface="Avenir Heavy"/>
              </a:defRPr>
            </a:pPr>
            <a:endParaRPr lang="en-US" dirty="0"/>
          </a:p>
          <a:p>
            <a:pPr algn="l" defTabSz="822959">
              <a:lnSpc>
                <a:spcPct val="125000"/>
              </a:lnSpc>
              <a:spcBef>
                <a:spcPts val="900"/>
              </a:spcBef>
              <a:defRPr sz="3150">
                <a:solidFill>
                  <a:srgbClr val="000000"/>
                </a:solidFill>
                <a:latin typeface="Avenir Heavy"/>
                <a:ea typeface="Avenir Heavy"/>
                <a:cs typeface="Avenir Heavy"/>
                <a:sym typeface="Avenir Heavy"/>
              </a:defRPr>
            </a:pPr>
            <a:r>
              <a:rPr lang="en-US" dirty="0">
                <a:hlinkClick r:id="rId3"/>
              </a:rPr>
              <a:t>https://www.youtube.com/watch?v=yW63L-GstOU&amp;list=PLPJSvGGt4JU2nWGOCCrKhfoJS4O5zos79&amp;index=1</a:t>
            </a:r>
            <a:endParaRPr lang="en-US" dirty="0"/>
          </a:p>
          <a:p>
            <a:pPr algn="l" defTabSz="822959">
              <a:lnSpc>
                <a:spcPct val="125000"/>
              </a:lnSpc>
              <a:spcBef>
                <a:spcPts val="900"/>
              </a:spcBef>
              <a:defRPr sz="3150">
                <a:solidFill>
                  <a:srgbClr val="000000"/>
                </a:solidFill>
                <a:latin typeface="Avenir Heavy"/>
                <a:ea typeface="Avenir Heavy"/>
                <a:cs typeface="Avenir Heavy"/>
                <a:sym typeface="Avenir Heavy"/>
              </a:defRPr>
            </a:pPr>
            <a:endParaRPr lang="en-US" dirty="0"/>
          </a:p>
          <a:p>
            <a:pPr algn="l" defTabSz="822959">
              <a:lnSpc>
                <a:spcPct val="125000"/>
              </a:lnSpc>
              <a:spcBef>
                <a:spcPts val="900"/>
              </a:spcBef>
              <a:defRPr sz="3150">
                <a:solidFill>
                  <a:srgbClr val="000000"/>
                </a:solidFill>
                <a:latin typeface="Avenir Heavy"/>
                <a:ea typeface="Avenir Heavy"/>
                <a:cs typeface="Avenir Heavy"/>
                <a:sym typeface="Avenir Heavy"/>
              </a:defRPr>
            </a:pPr>
            <a:endParaRPr lang="en-US" dirty="0"/>
          </a:p>
          <a:p>
            <a:pPr algn="l" defTabSz="822959">
              <a:lnSpc>
                <a:spcPct val="125000"/>
              </a:lnSpc>
              <a:spcBef>
                <a:spcPts val="900"/>
              </a:spcBef>
              <a:defRPr sz="3150">
                <a:solidFill>
                  <a:srgbClr val="000000"/>
                </a:solidFill>
                <a:latin typeface="Avenir Heavy"/>
                <a:ea typeface="Avenir Heavy"/>
                <a:cs typeface="Avenir Heavy"/>
                <a:sym typeface="Avenir Heavy"/>
              </a:defRPr>
            </a:pPr>
            <a:r>
              <a:rPr lang="en-US" dirty="0">
                <a:hlinkClick r:id="rId4"/>
              </a:rPr>
              <a:t>https://www.youtube.com/watch?v=7SPXXuyci-A&amp;list=PLPJSvGGt4JU2nWGOCCrKhfoJS4O5zos79&amp;index=4</a:t>
            </a:r>
            <a:endParaRPr lang="en-US" dirty="0"/>
          </a:p>
          <a:p>
            <a:pPr algn="l" defTabSz="822959">
              <a:lnSpc>
                <a:spcPct val="125000"/>
              </a:lnSpc>
              <a:spcBef>
                <a:spcPts val="900"/>
              </a:spcBef>
              <a:defRPr sz="3150">
                <a:solidFill>
                  <a:srgbClr val="000000"/>
                </a:solidFill>
                <a:latin typeface="Avenir Heavy"/>
                <a:ea typeface="Avenir Heavy"/>
                <a:cs typeface="Avenir Heavy"/>
                <a:sym typeface="Avenir Heavy"/>
              </a:defRPr>
            </a:pPr>
            <a:r>
              <a:rPr lang="en-US" dirty="0"/>
              <a:t> </a:t>
            </a:r>
          </a:p>
          <a:p>
            <a:pPr algn="l" defTabSz="822959">
              <a:lnSpc>
                <a:spcPct val="125000"/>
              </a:lnSpc>
              <a:spcBef>
                <a:spcPts val="900"/>
              </a:spcBef>
              <a:defRPr sz="3150">
                <a:solidFill>
                  <a:srgbClr val="000000"/>
                </a:solidFill>
                <a:latin typeface="Avenir Heavy"/>
                <a:ea typeface="Avenir Heavy"/>
                <a:cs typeface="Avenir Heavy"/>
                <a:sym typeface="Avenir Heavy"/>
              </a:defRPr>
            </a:pPr>
            <a:endParaRPr dirty="0"/>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339" name="1811559E-D5C0-43AC-AEA8-6CA929BCA03A-L0-001.jpeg" descr="1811559E-D5C0-43AC-AEA8-6CA929BCA03A-L0-001.jpeg"/>
          <p:cNvPicPr>
            <a:picLocks noChangeAspect="1"/>
          </p:cNvPicPr>
          <p:nvPr/>
        </p:nvPicPr>
        <p:blipFill>
          <a:blip r:embed="rId3"/>
          <a:stretch>
            <a:fillRect/>
          </a:stretch>
        </p:blipFill>
        <p:spPr>
          <a:xfrm>
            <a:off x="983739" y="1955619"/>
            <a:ext cx="22416522" cy="9872903"/>
          </a:xfrm>
          <a:prstGeom prst="rect">
            <a:avLst/>
          </a:prstGeom>
          <a:ln w="12700">
            <a:miter lim="400000"/>
          </a:ln>
        </p:spPr>
      </p:pic>
      <p:sp>
        <p:nvSpPr>
          <p:cNvPr id="340" name="Section 3: Corn Growth and Development…"/>
          <p:cNvSpPr txBox="1"/>
          <p:nvPr/>
        </p:nvSpPr>
        <p:spPr>
          <a:xfrm>
            <a:off x="1478764" y="328175"/>
            <a:ext cx="21426472" cy="28344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pPr defTabSz="914400">
              <a:lnSpc>
                <a:spcPct val="90000"/>
              </a:lnSpc>
              <a:defRPr sz="6000">
                <a:solidFill>
                  <a:srgbClr val="67AC39"/>
                </a:solidFill>
                <a:latin typeface="Avenir Heavy"/>
                <a:ea typeface="Avenir Heavy"/>
                <a:cs typeface="Avenir Heavy"/>
                <a:sym typeface="Avenir Heavy"/>
              </a:defRPr>
            </a:pPr>
            <a:r>
              <a:rPr dirty="0"/>
              <a:t>Corn Growth and Development </a:t>
            </a:r>
          </a:p>
          <a:p>
            <a:pPr defTabSz="914400">
              <a:lnSpc>
                <a:spcPct val="90000"/>
              </a:lnSpc>
              <a:defRPr sz="8000">
                <a:solidFill>
                  <a:srgbClr val="67AC39"/>
                </a:solidFill>
                <a:latin typeface="Avenir Heavy"/>
                <a:ea typeface="Avenir Heavy"/>
                <a:cs typeface="Avenir Heavy"/>
                <a:sym typeface="Avenir Heavy"/>
              </a:defRPr>
            </a:pPr>
            <a:r>
              <a:rPr dirty="0"/>
              <a:t>Corn Stages</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91" name="Section 5: Mathematics with Corn…"/>
          <p:cNvSpPr txBox="1"/>
          <p:nvPr/>
        </p:nvSpPr>
        <p:spPr>
          <a:xfrm>
            <a:off x="154509" y="0"/>
            <a:ext cx="24229491" cy="29983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pPr defTabSz="914400">
              <a:lnSpc>
                <a:spcPct val="90000"/>
              </a:lnSpc>
              <a:defRPr sz="6000">
                <a:solidFill>
                  <a:srgbClr val="67AC39"/>
                </a:solidFill>
                <a:latin typeface="Avenir Heavy"/>
                <a:ea typeface="Avenir Heavy"/>
                <a:cs typeface="Avenir Heavy"/>
                <a:sym typeface="Avenir Heavy"/>
              </a:defRPr>
            </a:pPr>
            <a:r>
              <a:rPr dirty="0"/>
              <a:t>Mathematics with Corn</a:t>
            </a:r>
          </a:p>
          <a:p>
            <a:pPr defTabSz="914400">
              <a:lnSpc>
                <a:spcPct val="90000"/>
              </a:lnSpc>
              <a:defRPr sz="8000">
                <a:solidFill>
                  <a:srgbClr val="67AC39"/>
                </a:solidFill>
                <a:latin typeface="Avenir Heavy"/>
                <a:ea typeface="Avenir Heavy"/>
                <a:cs typeface="Avenir Heavy"/>
                <a:sym typeface="Avenir Heavy"/>
              </a:defRPr>
            </a:pPr>
            <a:r>
              <a:rPr dirty="0"/>
              <a:t>Corn Kernel Math with Ear of Corn Dissection</a:t>
            </a:r>
            <a:r>
              <a:rPr lang="en-US" dirty="0"/>
              <a:t>- S3-S7</a:t>
            </a:r>
            <a:endParaRPr dirty="0"/>
          </a:p>
        </p:txBody>
      </p:sp>
      <p:sp>
        <p:nvSpPr>
          <p:cNvPr id="392" name="A. Corn Kernel Math / Ear of Corn Dissection Labsheet:…"/>
          <p:cNvSpPr txBox="1">
            <a:spLocks noGrp="1"/>
          </p:cNvSpPr>
          <p:nvPr>
            <p:ph type="body" sz="half" idx="4294967295"/>
          </p:nvPr>
        </p:nvSpPr>
        <p:spPr>
          <a:xfrm>
            <a:off x="406940" y="2664779"/>
            <a:ext cx="12213135" cy="9076458"/>
          </a:xfrm>
          <a:prstGeom prst="rect">
            <a:avLst/>
          </a:prstGeom>
          <a:ln w="63500">
            <a:solidFill>
              <a:srgbClr val="FFCF58"/>
            </a:solidFill>
          </a:ln>
        </p:spPr>
        <p:txBody>
          <a:bodyPr lIns="127000" tIns="127000" rIns="127000" bIns="127000"/>
          <a:lstStyle/>
          <a:p>
            <a:pPr marL="0" indent="0" defTabSz="877823">
              <a:lnSpc>
                <a:spcPct val="125000"/>
              </a:lnSpc>
              <a:spcBef>
                <a:spcPts val="900"/>
              </a:spcBef>
              <a:buSzTx/>
              <a:buNone/>
              <a:defRPr sz="3359">
                <a:latin typeface="Avenir Heavy"/>
                <a:ea typeface="Avenir Heavy"/>
                <a:cs typeface="Avenir Heavy"/>
                <a:sym typeface="Avenir Heavy"/>
              </a:defRPr>
            </a:pPr>
            <a:r>
              <a:t>A. </a:t>
            </a:r>
            <a:r>
              <a:rPr i="1" u="sng"/>
              <a:t>Corn Kernel Math / Ear of Corn Dissection </a:t>
            </a:r>
            <a:r>
              <a:rPr i="1"/>
              <a:t>Labsheet</a:t>
            </a:r>
            <a:r>
              <a:t>:</a:t>
            </a:r>
          </a:p>
          <a:p>
            <a:pPr marL="402335" indent="-402335" defTabSz="877823">
              <a:lnSpc>
                <a:spcPct val="125000"/>
              </a:lnSpc>
              <a:spcBef>
                <a:spcPts val="900"/>
              </a:spcBef>
              <a:defRPr sz="3167">
                <a:latin typeface="Avenir Light"/>
                <a:ea typeface="Avenir Light"/>
                <a:cs typeface="Avenir Light"/>
                <a:sym typeface="Avenir Light"/>
              </a:defRPr>
            </a:pPr>
            <a:r>
              <a:t>Print out the Corn Kernel Math Labsheet for each student..</a:t>
            </a:r>
          </a:p>
          <a:p>
            <a:pPr marL="402335" indent="-402335" defTabSz="877823">
              <a:lnSpc>
                <a:spcPct val="125000"/>
              </a:lnSpc>
              <a:spcBef>
                <a:spcPts val="900"/>
              </a:spcBef>
              <a:defRPr sz="3167">
                <a:latin typeface="Avenir Light"/>
                <a:ea typeface="Avenir Light"/>
                <a:cs typeface="Avenir Light"/>
                <a:sym typeface="Avenir Light"/>
              </a:defRPr>
            </a:pPr>
            <a:r>
              <a:rPr>
                <a:latin typeface="Avenir Heavy"/>
                <a:ea typeface="Avenir Heavy"/>
                <a:cs typeface="Avenir Heavy"/>
                <a:sym typeface="Avenir Heavy"/>
              </a:rPr>
              <a:t>Part 1</a:t>
            </a:r>
            <a:r>
              <a:t>: Give each lab station 3-6 ears of corn, a handful of loose corn kernels (at least 50) and a scale.</a:t>
            </a:r>
          </a:p>
          <a:p>
            <a:pPr marL="402335" indent="-402335" defTabSz="877823">
              <a:lnSpc>
                <a:spcPct val="125000"/>
              </a:lnSpc>
              <a:spcBef>
                <a:spcPts val="900"/>
              </a:spcBef>
              <a:defRPr sz="3167">
                <a:latin typeface="Avenir Light"/>
                <a:ea typeface="Avenir Light"/>
                <a:cs typeface="Avenir Light"/>
                <a:sym typeface="Avenir Light"/>
              </a:defRPr>
            </a:pPr>
            <a:r>
              <a:t>Students will count the number of rows found on their ear of corn and the number of kernels found in each row in order to determine the total number of corn kernels found on an ear of corn.</a:t>
            </a:r>
          </a:p>
          <a:p>
            <a:pPr marL="402335" indent="-402335" defTabSz="877823">
              <a:lnSpc>
                <a:spcPct val="125000"/>
              </a:lnSpc>
              <a:spcBef>
                <a:spcPts val="900"/>
              </a:spcBef>
              <a:defRPr sz="3167">
                <a:latin typeface="Avenir Light"/>
                <a:ea typeface="Avenir Light"/>
                <a:cs typeface="Avenir Light"/>
                <a:sym typeface="Avenir Light"/>
              </a:defRPr>
            </a:pPr>
            <a:r>
              <a:rPr>
                <a:latin typeface="Avenir Heavy"/>
                <a:ea typeface="Avenir Heavy"/>
                <a:cs typeface="Avenir Heavy"/>
                <a:sym typeface="Avenir Heavy"/>
              </a:rPr>
              <a:t>Part 2</a:t>
            </a:r>
            <a:r>
              <a:t>: Students will determine the average mass of a corn kernel and use that mass to determine a large number of corn kernels found in a container without counting individual kernels.</a:t>
            </a:r>
          </a:p>
        </p:txBody>
      </p:sp>
      <p:sp>
        <p:nvSpPr>
          <p:cNvPr id="393" name="Part 3: Students will use the average mass of a kernel of corn to determine how many kernels are in a bushel of corn.…"/>
          <p:cNvSpPr txBox="1"/>
          <p:nvPr/>
        </p:nvSpPr>
        <p:spPr>
          <a:xfrm>
            <a:off x="13317221" y="2718869"/>
            <a:ext cx="10455194" cy="8968277"/>
          </a:xfrm>
          <a:prstGeom prst="rect">
            <a:avLst/>
          </a:prstGeom>
          <a:ln w="63500">
            <a:solidFill>
              <a:srgbClr val="FFCF58"/>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7000" tIns="127000" rIns="127000" bIns="127000">
            <a:normAutofit/>
          </a:bodyPr>
          <a:lstStyle/>
          <a:p>
            <a:pPr marL="419100" indent="-419100" algn="l" defTabSz="914400">
              <a:lnSpc>
                <a:spcPct val="125000"/>
              </a:lnSpc>
              <a:spcBef>
                <a:spcPts val="1000"/>
              </a:spcBef>
              <a:buSzPct val="123000"/>
              <a:buChar char="•"/>
              <a:defRPr sz="3300">
                <a:solidFill>
                  <a:srgbClr val="000000"/>
                </a:solidFill>
                <a:latin typeface="Avenir Light"/>
                <a:ea typeface="Avenir Light"/>
                <a:cs typeface="Avenir Light"/>
                <a:sym typeface="Avenir Light"/>
              </a:defRPr>
            </a:pPr>
            <a:r>
              <a:rPr>
                <a:latin typeface="Avenir Heavy"/>
                <a:ea typeface="Avenir Heavy"/>
                <a:cs typeface="Avenir Heavy"/>
                <a:sym typeface="Avenir Heavy"/>
              </a:rPr>
              <a:t>Part 3</a:t>
            </a:r>
            <a:r>
              <a:t>: Students will use the average mass of a kernel of corn to determine how many kernels are in a bushel of corn.</a:t>
            </a:r>
          </a:p>
          <a:p>
            <a:pPr marL="419100" indent="-419100" algn="l" defTabSz="914400">
              <a:lnSpc>
                <a:spcPct val="125000"/>
              </a:lnSpc>
              <a:spcBef>
                <a:spcPts val="1000"/>
              </a:spcBef>
              <a:buSzPct val="123000"/>
              <a:buChar char="•"/>
              <a:defRPr sz="3300">
                <a:solidFill>
                  <a:srgbClr val="000000"/>
                </a:solidFill>
                <a:latin typeface="Avenir Light"/>
                <a:ea typeface="Avenir Light"/>
                <a:cs typeface="Avenir Light"/>
                <a:sym typeface="Avenir Light"/>
              </a:defRPr>
            </a:pPr>
            <a:r>
              <a:rPr>
                <a:latin typeface="Avenir Heavy"/>
                <a:ea typeface="Avenir Heavy"/>
                <a:cs typeface="Avenir Heavy"/>
                <a:sym typeface="Avenir Heavy"/>
              </a:rPr>
              <a:t>Part 4</a:t>
            </a:r>
            <a:r>
              <a:t>: Students will estimate the number of corn plants per acre by determining how many plants or seeds are in a 17.5 feet long row.</a:t>
            </a:r>
          </a:p>
          <a:p>
            <a:pPr marL="419100" indent="-419100" algn="l" defTabSz="914400">
              <a:lnSpc>
                <a:spcPct val="125000"/>
              </a:lnSpc>
              <a:spcBef>
                <a:spcPts val="1000"/>
              </a:spcBef>
              <a:buSzPct val="123000"/>
              <a:buChar char="•"/>
              <a:defRPr sz="3300">
                <a:solidFill>
                  <a:srgbClr val="000000"/>
                </a:solidFill>
                <a:latin typeface="Avenir Light"/>
                <a:ea typeface="Avenir Light"/>
                <a:cs typeface="Avenir Light"/>
                <a:sym typeface="Avenir Light"/>
              </a:defRPr>
            </a:pPr>
            <a:r>
              <a:t>The last part of the lab contains review questions based on the lab. Students will also be able to determine how much carbon in their bodies comes from corn and will also find out how many corn kernels make up their body!</a:t>
            </a:r>
          </a:p>
        </p:txBody>
      </p:sp>
      <p:sp>
        <p:nvSpPr>
          <p:cNvPr id="394" name="12 - 15 minutes"/>
          <p:cNvSpPr txBox="1"/>
          <p:nvPr/>
        </p:nvSpPr>
        <p:spPr>
          <a:xfrm>
            <a:off x="17675527" y="11994612"/>
            <a:ext cx="6677046" cy="10193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6000" b="1">
                <a:solidFill>
                  <a:srgbClr val="E22400"/>
                </a:solidFill>
              </a:defRPr>
            </a:lvl1pPr>
          </a:lstStyle>
          <a:p>
            <a:r>
              <a:t>12 - 15 minutes</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96" name="Section 5: Mathematics with Corn…"/>
          <p:cNvSpPr txBox="1"/>
          <p:nvPr/>
        </p:nvSpPr>
        <p:spPr>
          <a:xfrm>
            <a:off x="154509" y="0"/>
            <a:ext cx="24229491" cy="29983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pPr defTabSz="914400">
              <a:lnSpc>
                <a:spcPct val="90000"/>
              </a:lnSpc>
              <a:defRPr sz="6000">
                <a:solidFill>
                  <a:srgbClr val="67AC39"/>
                </a:solidFill>
                <a:latin typeface="Avenir Heavy"/>
                <a:ea typeface="Avenir Heavy"/>
                <a:cs typeface="Avenir Heavy"/>
                <a:sym typeface="Avenir Heavy"/>
              </a:defRPr>
            </a:pPr>
            <a:r>
              <a:rPr dirty="0"/>
              <a:t>Mathematics with Corn</a:t>
            </a:r>
          </a:p>
          <a:p>
            <a:pPr defTabSz="914400">
              <a:lnSpc>
                <a:spcPct val="90000"/>
              </a:lnSpc>
              <a:defRPr sz="8000">
                <a:solidFill>
                  <a:srgbClr val="67AC39"/>
                </a:solidFill>
                <a:latin typeface="Avenir Heavy"/>
                <a:ea typeface="Avenir Heavy"/>
                <a:cs typeface="Avenir Heavy"/>
                <a:sym typeface="Avenir Heavy"/>
              </a:defRPr>
            </a:pPr>
            <a:r>
              <a:rPr dirty="0"/>
              <a:t>Corn Kernel Math with Ear of Corn Dissection</a:t>
            </a:r>
          </a:p>
        </p:txBody>
      </p:sp>
      <p:pic>
        <p:nvPicPr>
          <p:cNvPr id="397" name="DB9CC6B2-F95F-4F4C-B40E-F088A81BEAF3-L0-001.jpeg" descr="DB9CC6B2-F95F-4F4C-B40E-F088A81BEAF3-L0-001.jpe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28551" y="2394530"/>
            <a:ext cx="7955448" cy="10831755"/>
          </a:xfrm>
          <a:prstGeom prst="rect">
            <a:avLst/>
          </a:prstGeom>
          <a:ln w="12700">
            <a:miter lim="400000"/>
          </a:ln>
        </p:spPr>
      </p:pic>
      <p:pic>
        <p:nvPicPr>
          <p:cNvPr id="398" name="29B07B70-A2D0-4F26-B098-4F95A88E2925-L0-001.jpeg" descr="29B07B70-A2D0-4F26-B098-4F95A88E2925-L0-001.jpe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015173" y="2486677"/>
            <a:ext cx="7865072" cy="10647460"/>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00" name="Section 5: Mathematics with Corn…"/>
          <p:cNvSpPr txBox="1"/>
          <p:nvPr/>
        </p:nvSpPr>
        <p:spPr>
          <a:xfrm>
            <a:off x="154509" y="0"/>
            <a:ext cx="24229491" cy="29983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pPr defTabSz="914400">
              <a:lnSpc>
                <a:spcPct val="90000"/>
              </a:lnSpc>
              <a:defRPr sz="6000">
                <a:solidFill>
                  <a:srgbClr val="67AC39"/>
                </a:solidFill>
                <a:latin typeface="Avenir Heavy"/>
                <a:ea typeface="Avenir Heavy"/>
                <a:cs typeface="Avenir Heavy"/>
                <a:sym typeface="Avenir Heavy"/>
              </a:defRPr>
            </a:pPr>
            <a:r>
              <a:rPr dirty="0"/>
              <a:t>Mathematics with Corn</a:t>
            </a:r>
          </a:p>
          <a:p>
            <a:pPr defTabSz="914400">
              <a:lnSpc>
                <a:spcPct val="90000"/>
              </a:lnSpc>
              <a:defRPr sz="8000">
                <a:solidFill>
                  <a:srgbClr val="67AC39"/>
                </a:solidFill>
                <a:latin typeface="Avenir Heavy"/>
                <a:ea typeface="Avenir Heavy"/>
                <a:cs typeface="Avenir Heavy"/>
                <a:sym typeface="Avenir Heavy"/>
              </a:defRPr>
            </a:pPr>
            <a:r>
              <a:rPr dirty="0"/>
              <a:t>Corn Kernel Math with Ear of Corn Dissection</a:t>
            </a:r>
          </a:p>
        </p:txBody>
      </p:sp>
      <p:pic>
        <p:nvPicPr>
          <p:cNvPr id="401" name="5560364C-5324-4DF2-8AAF-5A8F9E7F6478-L0-001.jpeg" descr="5560364C-5324-4DF2-8AAF-5A8F9E7F6478-L0-001.jpe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47601" y="2416281"/>
            <a:ext cx="7906824" cy="10822816"/>
          </a:xfrm>
          <a:prstGeom prst="rect">
            <a:avLst/>
          </a:prstGeom>
          <a:ln w="12700">
            <a:miter lim="400000"/>
          </a:ln>
        </p:spPr>
      </p:pic>
      <p:pic>
        <p:nvPicPr>
          <p:cNvPr id="402" name="CC8C260B-7182-4539-B02C-F9132A029F02-L0-001.jpeg" descr="CC8C260B-7182-4539-B02C-F9132A029F02-L0-001.jpe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684698" y="2519932"/>
            <a:ext cx="7812462" cy="10615513"/>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49" name="Section 8: Corn Plant Dissection…"/>
          <p:cNvSpPr txBox="1"/>
          <p:nvPr/>
        </p:nvSpPr>
        <p:spPr>
          <a:xfrm>
            <a:off x="154509" y="0"/>
            <a:ext cx="24229491" cy="29983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pPr defTabSz="914400">
              <a:lnSpc>
                <a:spcPct val="90000"/>
              </a:lnSpc>
              <a:defRPr sz="8000">
                <a:solidFill>
                  <a:srgbClr val="67AC39"/>
                </a:solidFill>
                <a:latin typeface="Avenir Heavy"/>
                <a:ea typeface="Avenir Heavy"/>
                <a:cs typeface="Avenir Heavy"/>
                <a:sym typeface="Avenir Heavy"/>
              </a:defRPr>
            </a:pPr>
            <a:r>
              <a:rPr lang="en-US" dirty="0"/>
              <a:t>Mystery of Corn Reader # 1</a:t>
            </a:r>
            <a:endParaRPr dirty="0"/>
          </a:p>
        </p:txBody>
      </p:sp>
      <p:pic>
        <p:nvPicPr>
          <p:cNvPr id="3" name="Picture 2" descr="A picture containing text, screenshot, flyer, brochure&#10;&#10;Description automatically generated">
            <a:extLst>
              <a:ext uri="{FF2B5EF4-FFF2-40B4-BE49-F238E27FC236}">
                <a16:creationId xmlns:a16="http://schemas.microsoft.com/office/drawing/2014/main" id="{8EA3B53B-201C-2128-7409-54B7E25D498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3906" y="2217980"/>
            <a:ext cx="14619089" cy="9597672"/>
          </a:xfrm>
          <a:prstGeom prst="rect">
            <a:avLst/>
          </a:prstGeom>
        </p:spPr>
      </p:pic>
      <p:sp>
        <p:nvSpPr>
          <p:cNvPr id="4" name="TextBox 3">
            <a:extLst>
              <a:ext uri="{FF2B5EF4-FFF2-40B4-BE49-F238E27FC236}">
                <a16:creationId xmlns:a16="http://schemas.microsoft.com/office/drawing/2014/main" id="{AF02BBD3-B366-80EC-02BB-AA1CDBA79CF2}"/>
              </a:ext>
            </a:extLst>
          </p:cNvPr>
          <p:cNvSpPr txBox="1"/>
          <p:nvPr/>
        </p:nvSpPr>
        <p:spPr>
          <a:xfrm>
            <a:off x="14953785" y="3463551"/>
            <a:ext cx="9006309" cy="74892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en-US" sz="4000" b="1" dirty="0"/>
              <a:t>Hint: A prize awaits, but for that you must read. Carefully, slow, so clues you won’t miss. Like kernel parts and corn products; most definitely on the list. What’s a barbeque without a plate? A fossil fuel can be made from corn, that would be great? Plastic from cornstarch…I’ll need a fork for that feast. Sorry to be so cryptic. I hope you’ll do well. When you finally solve it, don’t you dare tell.</a:t>
            </a:r>
            <a:endParaRPr kumimoji="0" lang="en-US" sz="4000" b="1" i="0" u="none" strike="noStrike" cap="none" spc="0" normalizeH="0" baseline="0" dirty="0">
              <a:ln>
                <a:noFill/>
              </a:ln>
              <a:solidFill>
                <a:srgbClr val="5E5E5E"/>
              </a:solidFill>
              <a:effectLst/>
              <a:uFillTx/>
              <a:latin typeface="+mn-lt"/>
              <a:ea typeface="+mn-ea"/>
              <a:cs typeface="+mn-cs"/>
              <a:sym typeface="Helvetica Neue"/>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49" name="Section 8: Corn Plant Dissection…"/>
          <p:cNvSpPr txBox="1"/>
          <p:nvPr/>
        </p:nvSpPr>
        <p:spPr>
          <a:xfrm>
            <a:off x="154509" y="0"/>
            <a:ext cx="24229491" cy="29983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pPr defTabSz="914400">
              <a:lnSpc>
                <a:spcPct val="90000"/>
              </a:lnSpc>
              <a:defRPr sz="6000">
                <a:solidFill>
                  <a:srgbClr val="67AC39"/>
                </a:solidFill>
                <a:latin typeface="Avenir Heavy"/>
                <a:ea typeface="Avenir Heavy"/>
                <a:cs typeface="Avenir Heavy"/>
                <a:sym typeface="Avenir Heavy"/>
              </a:defRPr>
            </a:pPr>
            <a:r>
              <a:rPr dirty="0"/>
              <a:t>Corn Plant Dissection</a:t>
            </a:r>
          </a:p>
          <a:p>
            <a:pPr defTabSz="914400">
              <a:lnSpc>
                <a:spcPct val="90000"/>
              </a:lnSpc>
              <a:defRPr sz="8000">
                <a:solidFill>
                  <a:srgbClr val="67AC39"/>
                </a:solidFill>
                <a:latin typeface="Avenir Heavy"/>
                <a:ea typeface="Avenir Heavy"/>
                <a:cs typeface="Avenir Heavy"/>
                <a:sym typeface="Avenir Heavy"/>
              </a:defRPr>
            </a:pPr>
            <a:r>
              <a:rPr dirty="0"/>
              <a:t>Leaf Collar Dissection Method</a:t>
            </a:r>
            <a:r>
              <a:rPr lang="en-US" dirty="0"/>
              <a:t> S8-S9</a:t>
            </a:r>
            <a:endParaRPr dirty="0"/>
          </a:p>
        </p:txBody>
      </p:sp>
      <p:pic>
        <p:nvPicPr>
          <p:cNvPr id="350" name="C0FDFF1D-6BBC-4AD6-955D-492886103E7B-L0-001.jpeg" descr="C0FDFF1D-6BBC-4AD6-955D-492886103E7B-L0-001.jpeg"/>
          <p:cNvPicPr>
            <a:picLocks noChangeAspect="1"/>
          </p:cNvPicPr>
          <p:nvPr/>
        </p:nvPicPr>
        <p:blipFill>
          <a:blip r:embed="rId3" cstate="email">
            <a:extLst>
              <a:ext uri="{28A0092B-C50C-407E-A947-70E740481C1C}">
                <a14:useLocalDpi xmlns:a14="http://schemas.microsoft.com/office/drawing/2010/main"/>
              </a:ext>
            </a:extLst>
          </a:blip>
          <a:srcRect b="28613"/>
          <a:stretch>
            <a:fillRect/>
          </a:stretch>
        </p:blipFill>
        <p:spPr>
          <a:xfrm>
            <a:off x="1155866" y="2661691"/>
            <a:ext cx="10249871" cy="9721926"/>
          </a:xfrm>
          <a:prstGeom prst="rect">
            <a:avLst/>
          </a:prstGeom>
          <a:ln w="12700">
            <a:miter lim="400000"/>
          </a:ln>
        </p:spPr>
      </p:pic>
      <p:pic>
        <p:nvPicPr>
          <p:cNvPr id="351" name="517B5699-59A5-404C-9F4E-5B0FC76E0146-L0-001.jpeg" descr="517B5699-59A5-404C-9F4E-5B0FC76E0146-L0-001.jpeg"/>
          <p:cNvPicPr>
            <a:picLocks noChangeAspect="1"/>
          </p:cNvPicPr>
          <p:nvPr/>
        </p:nvPicPr>
        <p:blipFill>
          <a:blip r:embed="rId4"/>
          <a:srcRect b="37903"/>
          <a:stretch>
            <a:fillRect/>
          </a:stretch>
        </p:blipFill>
        <p:spPr>
          <a:xfrm>
            <a:off x="12578046" y="2652767"/>
            <a:ext cx="11303999" cy="9351027"/>
          </a:xfrm>
          <a:prstGeom prst="rect">
            <a:avLst/>
          </a:prstGeom>
          <a:ln w="12700">
            <a:miter lim="400000"/>
          </a:ln>
        </p:spPr>
      </p:pic>
    </p:spTree>
    <p:extLst>
      <p:ext uri="{BB962C8B-B14F-4D97-AF65-F5344CB8AC3E}">
        <p14:creationId xmlns:p14="http://schemas.microsoft.com/office/powerpoint/2010/main" val="17053016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53" name="Section 8: Corn Plant Dissection…"/>
          <p:cNvSpPr txBox="1"/>
          <p:nvPr/>
        </p:nvSpPr>
        <p:spPr>
          <a:xfrm>
            <a:off x="154509" y="0"/>
            <a:ext cx="24229491" cy="29983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pPr defTabSz="914400">
              <a:lnSpc>
                <a:spcPct val="90000"/>
              </a:lnSpc>
              <a:defRPr sz="6000">
                <a:solidFill>
                  <a:srgbClr val="67AC39"/>
                </a:solidFill>
                <a:latin typeface="Avenir Heavy"/>
                <a:ea typeface="Avenir Heavy"/>
                <a:cs typeface="Avenir Heavy"/>
                <a:sym typeface="Avenir Heavy"/>
              </a:defRPr>
            </a:pPr>
            <a:r>
              <a:rPr dirty="0"/>
              <a:t>Corn Plant Dissection</a:t>
            </a:r>
          </a:p>
          <a:p>
            <a:pPr defTabSz="914400">
              <a:lnSpc>
                <a:spcPct val="90000"/>
              </a:lnSpc>
              <a:defRPr sz="8000">
                <a:solidFill>
                  <a:srgbClr val="67AC39"/>
                </a:solidFill>
                <a:latin typeface="Avenir Heavy"/>
                <a:ea typeface="Avenir Heavy"/>
                <a:cs typeface="Avenir Heavy"/>
                <a:sym typeface="Avenir Heavy"/>
              </a:defRPr>
            </a:pPr>
            <a:r>
              <a:rPr dirty="0"/>
              <a:t>Leaf Collar Dissection Method</a:t>
            </a:r>
          </a:p>
        </p:txBody>
      </p:sp>
      <p:pic>
        <p:nvPicPr>
          <p:cNvPr id="354" name="6122CA2B-1357-4195-92D0-05EEAC8D7EEE-L0-001.png" descr="6122CA2B-1357-4195-92D0-05EEAC8D7EEE-L0-001.png"/>
          <p:cNvPicPr>
            <a:picLocks noChangeAspect="1"/>
          </p:cNvPicPr>
          <p:nvPr/>
        </p:nvPicPr>
        <p:blipFill>
          <a:blip r:embed="rId3" cstate="email">
            <a:extLst>
              <a:ext uri="{28A0092B-C50C-407E-A947-70E740481C1C}">
                <a14:useLocalDpi xmlns:a14="http://schemas.microsoft.com/office/drawing/2010/main"/>
              </a:ext>
            </a:extLst>
          </a:blip>
          <a:srcRect t="12520" r="9612" b="12520"/>
          <a:stretch>
            <a:fillRect/>
          </a:stretch>
        </p:blipFill>
        <p:spPr>
          <a:xfrm>
            <a:off x="722108" y="3950250"/>
            <a:ext cx="10673708" cy="6638761"/>
          </a:xfrm>
          <a:prstGeom prst="rect">
            <a:avLst/>
          </a:prstGeom>
          <a:ln w="12700">
            <a:miter lim="400000"/>
          </a:ln>
        </p:spPr>
      </p:pic>
      <p:pic>
        <p:nvPicPr>
          <p:cNvPr id="355" name="11AB40CD-36C8-4AFB-B4CA-14FCE1FD7F88-L0-001.png" descr="11AB40CD-36C8-4AFB-B4CA-14FCE1FD7F88-L0-001.png"/>
          <p:cNvPicPr>
            <a:picLocks noChangeAspect="1"/>
          </p:cNvPicPr>
          <p:nvPr/>
        </p:nvPicPr>
        <p:blipFill>
          <a:blip r:embed="rId4" cstate="email">
            <a:extLst>
              <a:ext uri="{28A0092B-C50C-407E-A947-70E740481C1C}">
                <a14:useLocalDpi xmlns:a14="http://schemas.microsoft.com/office/drawing/2010/main"/>
              </a:ext>
            </a:extLst>
          </a:blip>
          <a:srcRect t="13506" b="11140"/>
          <a:stretch>
            <a:fillRect/>
          </a:stretch>
        </p:blipFill>
        <p:spPr>
          <a:xfrm>
            <a:off x="11809726" y="3947472"/>
            <a:ext cx="11757508" cy="6644679"/>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57" name="Section 8: Corn Plant Dissection…"/>
          <p:cNvSpPr txBox="1"/>
          <p:nvPr/>
        </p:nvSpPr>
        <p:spPr>
          <a:xfrm>
            <a:off x="154509" y="0"/>
            <a:ext cx="24229491" cy="29983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pPr defTabSz="914400">
              <a:lnSpc>
                <a:spcPct val="90000"/>
              </a:lnSpc>
              <a:defRPr sz="6000">
                <a:solidFill>
                  <a:srgbClr val="67AC39"/>
                </a:solidFill>
                <a:latin typeface="Avenir Heavy"/>
                <a:ea typeface="Avenir Heavy"/>
                <a:cs typeface="Avenir Heavy"/>
                <a:sym typeface="Avenir Heavy"/>
              </a:defRPr>
            </a:pPr>
            <a:r>
              <a:rPr dirty="0"/>
              <a:t>Corn Plant Dissection</a:t>
            </a:r>
          </a:p>
          <a:p>
            <a:pPr defTabSz="914400">
              <a:lnSpc>
                <a:spcPct val="90000"/>
              </a:lnSpc>
              <a:defRPr sz="8000">
                <a:solidFill>
                  <a:srgbClr val="67AC39"/>
                </a:solidFill>
                <a:latin typeface="Avenir Heavy"/>
                <a:ea typeface="Avenir Heavy"/>
                <a:cs typeface="Avenir Heavy"/>
                <a:sym typeface="Avenir Heavy"/>
              </a:defRPr>
            </a:pPr>
            <a:r>
              <a:rPr dirty="0"/>
              <a:t>Leaf Collar Dissection Method</a:t>
            </a:r>
          </a:p>
        </p:txBody>
      </p:sp>
      <p:sp>
        <p:nvSpPr>
          <p:cNvPr id="358" name="As a class, watch the following YouTube videos that discuss the Growth Stages of Corn:…"/>
          <p:cNvSpPr txBox="1">
            <a:spLocks noGrp="1"/>
          </p:cNvSpPr>
          <p:nvPr>
            <p:ph type="body" idx="4294967295"/>
          </p:nvPr>
        </p:nvSpPr>
        <p:spPr>
          <a:xfrm>
            <a:off x="1927225" y="2860676"/>
            <a:ext cx="20529550" cy="7994648"/>
          </a:xfrm>
          <a:prstGeom prst="rect">
            <a:avLst/>
          </a:prstGeom>
          <a:ln w="63500">
            <a:solidFill>
              <a:srgbClr val="FFCF58"/>
            </a:solidFill>
          </a:ln>
        </p:spPr>
        <p:txBody>
          <a:bodyPr lIns="127000" tIns="127000" rIns="127000" bIns="127000"/>
          <a:lstStyle/>
          <a:p>
            <a:pPr marL="0" indent="0" defTabSz="914400">
              <a:lnSpc>
                <a:spcPct val="125000"/>
              </a:lnSpc>
              <a:spcBef>
                <a:spcPts val="1000"/>
              </a:spcBef>
              <a:buSzTx/>
              <a:buNone/>
              <a:defRPr sz="3500">
                <a:latin typeface="Avenir Heavy"/>
                <a:ea typeface="Avenir Heavy"/>
                <a:cs typeface="Avenir Heavy"/>
                <a:sym typeface="Avenir Heavy"/>
              </a:defRPr>
            </a:pPr>
            <a:endParaRPr dirty="0"/>
          </a:p>
          <a:p>
            <a:pPr marL="0" indent="0" defTabSz="914400">
              <a:lnSpc>
                <a:spcPct val="125000"/>
              </a:lnSpc>
              <a:spcBef>
                <a:spcPts val="1000"/>
              </a:spcBef>
              <a:buSzTx/>
              <a:buNone/>
              <a:defRPr sz="3300">
                <a:latin typeface="Avenir Heavy"/>
                <a:ea typeface="Avenir Heavy"/>
                <a:cs typeface="Avenir Heavy"/>
                <a:sym typeface="Avenir Heavy"/>
              </a:defRPr>
            </a:pPr>
            <a:r>
              <a:rPr dirty="0"/>
              <a:t>As a class, watch the following YouTube videos that discuss the Growth Stages of Corn:</a:t>
            </a:r>
          </a:p>
          <a:p>
            <a:pPr marL="1028700" lvl="1" indent="-419100" defTabSz="914400">
              <a:lnSpc>
                <a:spcPct val="125000"/>
              </a:lnSpc>
              <a:spcBef>
                <a:spcPts val="1000"/>
              </a:spcBef>
              <a:defRPr sz="3300">
                <a:latin typeface="Avenir Light"/>
                <a:ea typeface="Avenir Light"/>
                <a:cs typeface="Avenir Light"/>
                <a:sym typeface="Avenir Light"/>
              </a:defRPr>
            </a:pPr>
            <a:r>
              <a:rPr dirty="0">
                <a:hlinkClick r:id="rId3"/>
              </a:rPr>
              <a:t>https://tinyurl.com/FarmBasicsCornGrowthStages</a:t>
            </a:r>
            <a:endParaRPr dirty="0"/>
          </a:p>
          <a:p>
            <a:pPr marL="1028700" lvl="1" indent="-419100" defTabSz="914400">
              <a:lnSpc>
                <a:spcPct val="125000"/>
              </a:lnSpc>
              <a:spcBef>
                <a:spcPts val="1000"/>
              </a:spcBef>
              <a:defRPr sz="3300">
                <a:latin typeface="Avenir Light"/>
                <a:ea typeface="Avenir Light"/>
                <a:cs typeface="Avenir Light"/>
                <a:sym typeface="Avenir Light"/>
              </a:defRPr>
            </a:pPr>
            <a:r>
              <a:rPr dirty="0">
                <a:hlinkClick r:id="rId4"/>
              </a:rPr>
              <a:t>https://tinyurl.com/GrowthStagingCorn</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2" name="Goals - Corn-ucopia"/>
          <p:cNvSpPr txBox="1">
            <a:spLocks noGrp="1"/>
          </p:cNvSpPr>
          <p:nvPr>
            <p:ph type="title" idx="4294967295"/>
          </p:nvPr>
        </p:nvSpPr>
        <p:spPr>
          <a:xfrm>
            <a:off x="1478764" y="337350"/>
            <a:ext cx="21426472" cy="1627446"/>
          </a:xfrm>
          <a:prstGeom prst="rect">
            <a:avLst/>
          </a:prstGeom>
        </p:spPr>
        <p:txBody>
          <a:bodyPr lIns="45719" tIns="45719" rIns="45719" bIns="45719" anchor="ctr"/>
          <a:lstStyle>
            <a:lvl1pPr algn="ctr" defTabSz="914400">
              <a:lnSpc>
                <a:spcPct val="90000"/>
              </a:lnSpc>
              <a:defRPr sz="8000" b="0" spc="0">
                <a:solidFill>
                  <a:srgbClr val="67AC39"/>
                </a:solidFill>
                <a:latin typeface="Avenir Heavy"/>
                <a:ea typeface="Avenir Heavy"/>
                <a:cs typeface="Avenir Heavy"/>
                <a:sym typeface="Avenir Heavy"/>
              </a:defRPr>
            </a:lvl1pPr>
          </a:lstStyle>
          <a:p>
            <a:r>
              <a:t>Goals - Corn-ucopia </a:t>
            </a:r>
          </a:p>
        </p:txBody>
      </p:sp>
      <p:sp>
        <p:nvSpPr>
          <p:cNvPr id="183" name="Overall - Learn about the copious amounts of different activities to introduce your students to the science of corn and agriculture…"/>
          <p:cNvSpPr txBox="1">
            <a:spLocks noGrp="1"/>
          </p:cNvSpPr>
          <p:nvPr>
            <p:ph type="body" idx="4294967295"/>
          </p:nvPr>
        </p:nvSpPr>
        <p:spPr>
          <a:xfrm>
            <a:off x="661799" y="2348717"/>
            <a:ext cx="23060402" cy="9018566"/>
          </a:xfrm>
          <a:prstGeom prst="rect">
            <a:avLst/>
          </a:prstGeom>
        </p:spPr>
        <p:txBody>
          <a:bodyPr lIns="45719" tIns="45719" rIns="45719" bIns="45719"/>
          <a:lstStyle/>
          <a:p>
            <a:pPr marL="391885" indent="-391885" defTabSz="914400">
              <a:lnSpc>
                <a:spcPct val="175000"/>
              </a:lnSpc>
              <a:spcBef>
                <a:spcPts val="1000"/>
              </a:spcBef>
              <a:buSzPct val="100000"/>
              <a:buFont typeface="Arial"/>
              <a:defRPr>
                <a:latin typeface="Avenir Light"/>
                <a:ea typeface="Avenir Light"/>
                <a:cs typeface="Avenir Light"/>
                <a:sym typeface="Avenir Light"/>
              </a:defRPr>
            </a:pPr>
            <a:r>
              <a:rPr>
                <a:latin typeface="Avenir Heavy"/>
                <a:ea typeface="Avenir Heavy"/>
                <a:cs typeface="Avenir Heavy"/>
                <a:sym typeface="Avenir Heavy"/>
              </a:rPr>
              <a:t>Overall</a:t>
            </a:r>
            <a:r>
              <a:t> - Learn about the copious amounts of different activities to </a:t>
            </a:r>
            <a:r>
              <a:rPr>
                <a:latin typeface="Avenir Heavy"/>
                <a:ea typeface="Avenir Heavy"/>
                <a:cs typeface="Avenir Heavy"/>
                <a:sym typeface="Avenir Heavy"/>
              </a:rPr>
              <a:t>introduce</a:t>
            </a:r>
            <a:r>
              <a:t> your students to the </a:t>
            </a:r>
            <a:r>
              <a:rPr>
                <a:latin typeface="Avenir Heavy"/>
                <a:ea typeface="Avenir Heavy"/>
                <a:cs typeface="Avenir Heavy"/>
                <a:sym typeface="Avenir Heavy"/>
              </a:rPr>
              <a:t>science of corn and agriculture</a:t>
            </a:r>
          </a:p>
          <a:p>
            <a:pPr marL="391885" indent="-391885" defTabSz="914400">
              <a:lnSpc>
                <a:spcPct val="175000"/>
              </a:lnSpc>
              <a:spcBef>
                <a:spcPts val="1000"/>
              </a:spcBef>
              <a:buSzPct val="100000"/>
              <a:buFont typeface="Arial"/>
              <a:defRPr>
                <a:latin typeface="Avenir Light"/>
                <a:ea typeface="Avenir Light"/>
                <a:cs typeface="Avenir Light"/>
                <a:sym typeface="Avenir Light"/>
              </a:defRPr>
            </a:pPr>
            <a:r>
              <a:t>Learn the </a:t>
            </a:r>
            <a:r>
              <a:rPr>
                <a:latin typeface="Avenir Heavy"/>
                <a:ea typeface="Avenir Heavy"/>
                <a:cs typeface="Avenir Heavy"/>
                <a:sym typeface="Avenir Heavy"/>
              </a:rPr>
              <a:t>characteristics of 8 different types of corn</a:t>
            </a:r>
          </a:p>
          <a:p>
            <a:pPr marL="391885" indent="-391885" defTabSz="914400">
              <a:lnSpc>
                <a:spcPct val="175000"/>
              </a:lnSpc>
              <a:spcBef>
                <a:spcPts val="1000"/>
              </a:spcBef>
              <a:buSzPct val="100000"/>
              <a:buFont typeface="Arial"/>
              <a:defRPr>
                <a:latin typeface="Avenir Light"/>
                <a:ea typeface="Avenir Light"/>
                <a:cs typeface="Avenir Light"/>
                <a:sym typeface="Avenir Light"/>
              </a:defRPr>
            </a:pPr>
            <a:r>
              <a:rPr>
                <a:latin typeface="Avenir Heavy"/>
                <a:ea typeface="Avenir Heavy"/>
                <a:cs typeface="Avenir Heavy"/>
                <a:sym typeface="Avenir Heavy"/>
              </a:rPr>
              <a:t>Identify </a:t>
            </a:r>
            <a:r>
              <a:t>the main structures of a corn plant</a:t>
            </a:r>
          </a:p>
          <a:p>
            <a:pPr marL="391885" indent="-391885" defTabSz="914400">
              <a:lnSpc>
                <a:spcPct val="175000"/>
              </a:lnSpc>
              <a:spcBef>
                <a:spcPts val="1000"/>
              </a:spcBef>
              <a:buSzPct val="100000"/>
              <a:buFont typeface="Arial"/>
              <a:defRPr>
                <a:latin typeface="Avenir Light"/>
                <a:ea typeface="Avenir Light"/>
                <a:cs typeface="Avenir Light"/>
                <a:sym typeface="Avenir Light"/>
              </a:defRPr>
            </a:pPr>
            <a:r>
              <a:rPr>
                <a:latin typeface="Avenir Heavy"/>
                <a:ea typeface="Avenir Heavy"/>
                <a:cs typeface="Avenir Heavy"/>
                <a:sym typeface="Avenir Heavy"/>
              </a:rPr>
              <a:t>Explore an ear of corn</a:t>
            </a:r>
            <a:r>
              <a:t> using qualitative and quantitative analysis</a:t>
            </a:r>
          </a:p>
          <a:p>
            <a:pPr marL="391885" indent="-391885" defTabSz="914400">
              <a:lnSpc>
                <a:spcPct val="175000"/>
              </a:lnSpc>
              <a:spcBef>
                <a:spcPts val="1000"/>
              </a:spcBef>
              <a:buSzPct val="100000"/>
              <a:buFont typeface="Arial"/>
              <a:defRPr>
                <a:latin typeface="Avenir Light"/>
                <a:ea typeface="Avenir Light"/>
                <a:cs typeface="Avenir Light"/>
                <a:sym typeface="Avenir Light"/>
              </a:defRPr>
            </a:pPr>
            <a:r>
              <a:t>Identify the different corn growth stages with the </a:t>
            </a:r>
            <a:r>
              <a:rPr>
                <a:latin typeface="Avenir Heavy"/>
                <a:ea typeface="Avenir Heavy"/>
                <a:cs typeface="Avenir Heavy"/>
                <a:sym typeface="Avenir Heavy"/>
              </a:rPr>
              <a:t>Leaf Collar Dissection Method</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72" name="A. Leaf Collar Dissection Student Worksheet:…"/>
          <p:cNvSpPr txBox="1">
            <a:spLocks noGrp="1"/>
          </p:cNvSpPr>
          <p:nvPr>
            <p:ph type="body" sz="half" idx="4294967295"/>
          </p:nvPr>
        </p:nvSpPr>
        <p:spPr>
          <a:xfrm>
            <a:off x="567629" y="2319771"/>
            <a:ext cx="10935126" cy="8869160"/>
          </a:xfrm>
          <a:prstGeom prst="rect">
            <a:avLst/>
          </a:prstGeom>
          <a:ln w="63500">
            <a:solidFill>
              <a:srgbClr val="FFCF58"/>
            </a:solidFill>
          </a:ln>
        </p:spPr>
        <p:txBody>
          <a:bodyPr lIns="127000" tIns="127000" rIns="127000" bIns="127000"/>
          <a:lstStyle/>
          <a:p>
            <a:pPr marL="0" indent="0" defTabSz="896111">
              <a:lnSpc>
                <a:spcPct val="125000"/>
              </a:lnSpc>
              <a:spcBef>
                <a:spcPts val="900"/>
              </a:spcBef>
              <a:buSzTx/>
              <a:buNone/>
              <a:defRPr sz="3430">
                <a:latin typeface="Avenir Heavy"/>
                <a:ea typeface="Avenir Heavy"/>
                <a:cs typeface="Avenir Heavy"/>
                <a:sym typeface="Avenir Heavy"/>
              </a:defRPr>
            </a:pPr>
            <a:r>
              <a:t>A. Leaf Collar Dissection Student Worksheet:</a:t>
            </a:r>
          </a:p>
          <a:p>
            <a:pPr marL="410718" indent="-410718" defTabSz="448055">
              <a:lnSpc>
                <a:spcPct val="100000"/>
              </a:lnSpc>
              <a:spcBef>
                <a:spcPts val="0"/>
              </a:spcBef>
              <a:defRPr sz="3234">
                <a:latin typeface="Helvetica"/>
                <a:ea typeface="Helvetica"/>
                <a:cs typeface="Helvetica"/>
                <a:sym typeface="Helvetica"/>
              </a:defRPr>
            </a:pPr>
            <a:r>
              <a:t>Students will break back out into </a:t>
            </a:r>
            <a:r>
              <a:rPr u="sng"/>
              <a:t>groups of 3-5</a:t>
            </a:r>
            <a:r>
              <a:t> for the Leaf Collar Method activity.</a:t>
            </a:r>
          </a:p>
          <a:p>
            <a:pPr marL="410718" indent="-410718" defTabSz="448055">
              <a:lnSpc>
                <a:spcPct val="100000"/>
              </a:lnSpc>
              <a:spcBef>
                <a:spcPts val="0"/>
              </a:spcBef>
              <a:defRPr sz="3234">
                <a:latin typeface="Helvetica"/>
                <a:ea typeface="Helvetica"/>
                <a:cs typeface="Helvetica"/>
                <a:sym typeface="Helvetica"/>
              </a:defRPr>
            </a:pPr>
            <a:endParaRPr/>
          </a:p>
          <a:p>
            <a:pPr marL="410718" indent="-410718" defTabSz="448055">
              <a:lnSpc>
                <a:spcPct val="100000"/>
              </a:lnSpc>
              <a:spcBef>
                <a:spcPts val="0"/>
              </a:spcBef>
              <a:defRPr sz="3234">
                <a:latin typeface="Helvetica"/>
                <a:ea typeface="Helvetica"/>
                <a:cs typeface="Helvetica"/>
                <a:sym typeface="Helvetica"/>
              </a:defRPr>
            </a:pPr>
            <a:r>
              <a:t>Students will be working with </a:t>
            </a:r>
            <a:r>
              <a:rPr b="1"/>
              <a:t>cutting utensils</a:t>
            </a:r>
            <a:r>
              <a:t> for this portion. Have students closely follow the instructions on their </a:t>
            </a:r>
            <a:r>
              <a:rPr>
                <a:solidFill>
                  <a:srgbClr val="008E05"/>
                </a:solidFill>
                <a:hlinkClick r:id="rId3"/>
              </a:rPr>
              <a:t>Leaf Collar Method Student Worksheet</a:t>
            </a:r>
            <a:r>
              <a:t>.</a:t>
            </a:r>
          </a:p>
          <a:p>
            <a:pPr marL="410718" indent="-410718" defTabSz="448055">
              <a:lnSpc>
                <a:spcPct val="100000"/>
              </a:lnSpc>
              <a:spcBef>
                <a:spcPts val="0"/>
              </a:spcBef>
              <a:defRPr sz="3234">
                <a:latin typeface="Helvetica"/>
                <a:ea typeface="Helvetica"/>
                <a:cs typeface="Helvetica"/>
                <a:sym typeface="Helvetica"/>
              </a:defRPr>
            </a:pPr>
            <a:endParaRPr/>
          </a:p>
          <a:p>
            <a:pPr marL="410718" indent="-410718" defTabSz="448055">
              <a:lnSpc>
                <a:spcPct val="100000"/>
              </a:lnSpc>
              <a:spcBef>
                <a:spcPts val="0"/>
              </a:spcBef>
              <a:defRPr sz="3234">
                <a:latin typeface="Helvetica"/>
                <a:ea typeface="Helvetica"/>
                <a:cs typeface="Helvetica"/>
                <a:sym typeface="Helvetica"/>
              </a:defRPr>
            </a:pPr>
            <a:r>
              <a:t>Use a knife and cutting board to </a:t>
            </a:r>
            <a:r>
              <a:rPr b="1"/>
              <a:t>carefully</a:t>
            </a:r>
            <a:r>
              <a:t> </a:t>
            </a:r>
            <a:r>
              <a:rPr u="sng"/>
              <a:t>split the stalk of a corn plant in half, vertically, down to the roots</a:t>
            </a:r>
            <a:r>
              <a:t>.</a:t>
            </a:r>
          </a:p>
          <a:p>
            <a:pPr marL="410718" indent="-410718" defTabSz="448055">
              <a:lnSpc>
                <a:spcPct val="100000"/>
              </a:lnSpc>
              <a:spcBef>
                <a:spcPts val="0"/>
              </a:spcBef>
              <a:defRPr sz="3234">
                <a:latin typeface="Helvetica"/>
                <a:ea typeface="Helvetica"/>
                <a:cs typeface="Helvetica"/>
                <a:sym typeface="Helvetica"/>
              </a:defRPr>
            </a:pPr>
            <a:endParaRPr/>
          </a:p>
          <a:p>
            <a:pPr marL="410718" indent="-410718" defTabSz="448055">
              <a:lnSpc>
                <a:spcPct val="100000"/>
              </a:lnSpc>
              <a:spcBef>
                <a:spcPts val="0"/>
              </a:spcBef>
              <a:defRPr sz="3234">
                <a:latin typeface="Helvetica"/>
                <a:ea typeface="Helvetica"/>
                <a:cs typeface="Helvetica"/>
                <a:sym typeface="Helvetica"/>
              </a:defRPr>
            </a:pPr>
            <a:r>
              <a:t>The first four nodes are often indistinguishable within the crown, </a:t>
            </a:r>
            <a:r>
              <a:rPr b="1"/>
              <a:t>count the number of nodes to determine the vegetative stage</a:t>
            </a:r>
            <a:r>
              <a:t> that the corn plant is in.</a:t>
            </a:r>
          </a:p>
          <a:p>
            <a:pPr marL="410718" indent="-410718" defTabSz="448055">
              <a:lnSpc>
                <a:spcPct val="100000"/>
              </a:lnSpc>
              <a:spcBef>
                <a:spcPts val="0"/>
              </a:spcBef>
              <a:defRPr sz="3234">
                <a:latin typeface="Helvetica"/>
                <a:ea typeface="Helvetica"/>
                <a:cs typeface="Helvetica"/>
                <a:sym typeface="Helvetica"/>
              </a:defRPr>
            </a:pPr>
            <a:endParaRPr/>
          </a:p>
          <a:p>
            <a:pPr marL="410718" indent="-410718" defTabSz="448055">
              <a:lnSpc>
                <a:spcPct val="100000"/>
              </a:lnSpc>
              <a:spcBef>
                <a:spcPts val="0"/>
              </a:spcBef>
              <a:defRPr sz="3234">
                <a:latin typeface="Helvetica"/>
                <a:ea typeface="Helvetica"/>
                <a:cs typeface="Helvetica"/>
                <a:sym typeface="Helvetica"/>
              </a:defRPr>
            </a:pPr>
            <a:r>
              <a:rPr b="1"/>
              <a:t>Compare</a:t>
            </a:r>
            <a:r>
              <a:t> the </a:t>
            </a:r>
            <a:r>
              <a:rPr u="sng"/>
              <a:t>nodes</a:t>
            </a:r>
            <a:r>
              <a:t> counted within the stalk to the number of </a:t>
            </a:r>
            <a:r>
              <a:rPr u="sng"/>
              <a:t>leaf collars</a:t>
            </a:r>
            <a:r>
              <a:t> found on the outside of the plant.</a:t>
            </a:r>
          </a:p>
        </p:txBody>
      </p:sp>
      <p:sp>
        <p:nvSpPr>
          <p:cNvPr id="373" name="B. Reflection Questions:…"/>
          <p:cNvSpPr txBox="1"/>
          <p:nvPr/>
        </p:nvSpPr>
        <p:spPr>
          <a:xfrm>
            <a:off x="12223750" y="2319771"/>
            <a:ext cx="11592546" cy="8869160"/>
          </a:xfrm>
          <a:prstGeom prst="rect">
            <a:avLst/>
          </a:prstGeom>
          <a:ln w="63500">
            <a:solidFill>
              <a:srgbClr val="34404D"/>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7000" tIns="127000" rIns="127000" bIns="127000">
            <a:normAutofit/>
          </a:bodyPr>
          <a:lstStyle/>
          <a:p>
            <a:pPr algn="l" defTabSz="914400">
              <a:lnSpc>
                <a:spcPct val="125000"/>
              </a:lnSpc>
              <a:spcBef>
                <a:spcPts val="1000"/>
              </a:spcBef>
              <a:defRPr sz="3500">
                <a:solidFill>
                  <a:srgbClr val="000000"/>
                </a:solidFill>
                <a:latin typeface="Avenir Heavy"/>
                <a:ea typeface="Avenir Heavy"/>
                <a:cs typeface="Avenir Heavy"/>
                <a:sym typeface="Avenir Heavy"/>
              </a:defRPr>
            </a:pPr>
            <a:r>
              <a:t>B. Reflection Questions:</a:t>
            </a:r>
          </a:p>
          <a:p>
            <a:pPr marL="419100" indent="-419100" algn="l" defTabSz="457200">
              <a:buSzPct val="123000"/>
              <a:buChar char="•"/>
              <a:defRPr sz="3300">
                <a:solidFill>
                  <a:srgbClr val="000000"/>
                </a:solidFill>
                <a:latin typeface="Helvetica"/>
                <a:ea typeface="Helvetica"/>
                <a:cs typeface="Helvetica"/>
                <a:sym typeface="Helvetica"/>
              </a:defRPr>
            </a:pPr>
            <a:r>
              <a:t>Why is it necessary to split the stalk to accurately determine what vegetative stage the corn plant is in?</a:t>
            </a:r>
          </a:p>
          <a:p>
            <a:pPr marL="419100" indent="-419100" algn="l" defTabSz="457200">
              <a:buSzPct val="123000"/>
              <a:buChar char="•"/>
              <a:defRPr sz="3300">
                <a:solidFill>
                  <a:srgbClr val="000000"/>
                </a:solidFill>
                <a:latin typeface="Helvetica"/>
                <a:ea typeface="Helvetica"/>
                <a:cs typeface="Helvetica"/>
                <a:sym typeface="Helvetica"/>
              </a:defRPr>
            </a:pPr>
            <a:endParaRPr/>
          </a:p>
          <a:p>
            <a:pPr marL="419100" indent="-419100" algn="l" defTabSz="457200">
              <a:buSzPct val="123000"/>
              <a:buChar char="•"/>
              <a:defRPr sz="3300">
                <a:solidFill>
                  <a:srgbClr val="000000"/>
                </a:solidFill>
                <a:latin typeface="Helvetica"/>
                <a:ea typeface="Helvetica"/>
                <a:cs typeface="Helvetica"/>
                <a:sym typeface="Helvetica"/>
              </a:defRPr>
            </a:pPr>
            <a:r>
              <a:t>How do the internal nodes compare to the external leaf collars found in/on the plant?</a:t>
            </a:r>
          </a:p>
          <a:p>
            <a:pPr marL="419100" indent="-419100" algn="l" defTabSz="457200">
              <a:buSzPct val="123000"/>
              <a:buChar char="•"/>
              <a:defRPr sz="3300">
                <a:solidFill>
                  <a:srgbClr val="000000"/>
                </a:solidFill>
                <a:latin typeface="Helvetica"/>
                <a:ea typeface="Helvetica"/>
                <a:cs typeface="Helvetica"/>
                <a:sym typeface="Helvetica"/>
              </a:defRPr>
            </a:pPr>
            <a:endParaRPr/>
          </a:p>
          <a:p>
            <a:pPr marL="419100" indent="-419100" algn="l" defTabSz="457200">
              <a:buSzPct val="123000"/>
              <a:buChar char="•"/>
              <a:defRPr sz="3300">
                <a:solidFill>
                  <a:srgbClr val="000000"/>
                </a:solidFill>
                <a:latin typeface="Helvetica"/>
                <a:ea typeface="Helvetica"/>
                <a:cs typeface="Helvetica"/>
                <a:sym typeface="Helvetica"/>
              </a:defRPr>
            </a:pPr>
            <a:r>
              <a:t>How can determining the vegetative stage of the corn plant help the farmer determine when to input fertilizers and predict the ear length?</a:t>
            </a:r>
          </a:p>
          <a:p>
            <a:pPr marL="419100" indent="-419100" algn="l" defTabSz="457200">
              <a:buSzPct val="123000"/>
              <a:buChar char="•"/>
              <a:defRPr sz="3300">
                <a:solidFill>
                  <a:srgbClr val="000000"/>
                </a:solidFill>
                <a:latin typeface="Helvetica"/>
                <a:ea typeface="Helvetica"/>
                <a:cs typeface="Helvetica"/>
                <a:sym typeface="Helvetica"/>
              </a:defRPr>
            </a:pPr>
            <a:endParaRPr/>
          </a:p>
          <a:p>
            <a:pPr marL="419100" indent="-419100" algn="l" defTabSz="457200">
              <a:buSzPct val="123000"/>
              <a:buChar char="•"/>
              <a:defRPr sz="3300">
                <a:solidFill>
                  <a:srgbClr val="000000"/>
                </a:solidFill>
                <a:latin typeface="Helvetica"/>
                <a:ea typeface="Helvetica"/>
                <a:cs typeface="Helvetica"/>
                <a:sym typeface="Helvetica"/>
              </a:defRPr>
            </a:pPr>
            <a:r>
              <a:t>Regroup the class at the end of this activity to talk through answers to questions.</a:t>
            </a:r>
          </a:p>
        </p:txBody>
      </p:sp>
      <p:sp>
        <p:nvSpPr>
          <p:cNvPr id="374" name="Section 8: Corn Plant Dissection…"/>
          <p:cNvSpPr txBox="1"/>
          <p:nvPr/>
        </p:nvSpPr>
        <p:spPr>
          <a:xfrm>
            <a:off x="77254" y="-324544"/>
            <a:ext cx="24229492" cy="29983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pPr defTabSz="914400">
              <a:lnSpc>
                <a:spcPct val="90000"/>
              </a:lnSpc>
              <a:defRPr sz="6000">
                <a:solidFill>
                  <a:srgbClr val="67AC39"/>
                </a:solidFill>
                <a:latin typeface="Avenir Heavy"/>
                <a:ea typeface="Avenir Heavy"/>
                <a:cs typeface="Avenir Heavy"/>
                <a:sym typeface="Avenir Heavy"/>
              </a:defRPr>
            </a:pPr>
            <a:r>
              <a:rPr dirty="0"/>
              <a:t>Corn Plant Dissection</a:t>
            </a:r>
          </a:p>
          <a:p>
            <a:pPr defTabSz="914400">
              <a:lnSpc>
                <a:spcPct val="90000"/>
              </a:lnSpc>
              <a:defRPr sz="8000">
                <a:solidFill>
                  <a:srgbClr val="67AC39"/>
                </a:solidFill>
                <a:latin typeface="Avenir Heavy"/>
                <a:ea typeface="Avenir Heavy"/>
                <a:cs typeface="Avenir Heavy"/>
                <a:sym typeface="Avenir Heavy"/>
              </a:defRPr>
            </a:pPr>
            <a:r>
              <a:rPr dirty="0"/>
              <a:t>Leaf Collar Dissection Method</a:t>
            </a:r>
          </a:p>
        </p:txBody>
      </p:sp>
      <p:sp>
        <p:nvSpPr>
          <p:cNvPr id="375" name="12 - 15 minutes"/>
          <p:cNvSpPr txBox="1"/>
          <p:nvPr/>
        </p:nvSpPr>
        <p:spPr>
          <a:xfrm>
            <a:off x="17513255" y="11697114"/>
            <a:ext cx="6677046" cy="10193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6000" b="1">
                <a:solidFill>
                  <a:srgbClr val="E22400"/>
                </a:solidFill>
              </a:defRPr>
            </a:lvl1pPr>
          </a:lstStyle>
          <a:p>
            <a:r>
              <a:t>12 - 15 minutes</a:t>
            </a:r>
          </a:p>
        </p:txBody>
      </p:sp>
      <p:sp>
        <p:nvSpPr>
          <p:cNvPr id="376" name="*Corn Plant Structures and Function Matching Worksheet"/>
          <p:cNvSpPr txBox="1"/>
          <p:nvPr/>
        </p:nvSpPr>
        <p:spPr>
          <a:xfrm>
            <a:off x="12700434" y="9817010"/>
            <a:ext cx="10639176" cy="5604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3000" b="1">
                <a:solidFill>
                  <a:srgbClr val="E22400"/>
                </a:solidFill>
              </a:defRPr>
            </a:lvl1pPr>
          </a:lstStyle>
          <a:p>
            <a:r>
              <a:t>*Corn Plant Structures and Function Matching Worksheet</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04" name="WiFi:…"/>
          <p:cNvSpPr txBox="1">
            <a:spLocks noGrp="1"/>
          </p:cNvSpPr>
          <p:nvPr>
            <p:ph type="body" idx="4294967295"/>
          </p:nvPr>
        </p:nvSpPr>
        <p:spPr>
          <a:xfrm>
            <a:off x="739054" y="3220927"/>
            <a:ext cx="23060402" cy="7815051"/>
          </a:xfrm>
          <a:prstGeom prst="rect">
            <a:avLst/>
          </a:prstGeom>
        </p:spPr>
        <p:txBody>
          <a:bodyPr lIns="45719" tIns="45719" rIns="45719" bIns="45719"/>
          <a:lstStyle/>
          <a:p>
            <a:pPr marL="0" indent="0" algn="ctr" defTabSz="914400">
              <a:lnSpc>
                <a:spcPct val="175000"/>
              </a:lnSpc>
              <a:spcBef>
                <a:spcPts val="1000"/>
              </a:spcBef>
              <a:buSzTx/>
              <a:buNone/>
              <a:defRPr sz="6500">
                <a:latin typeface="Avenir Light"/>
                <a:ea typeface="Avenir Light"/>
                <a:cs typeface="Avenir Light"/>
                <a:sym typeface="Avenir Light"/>
              </a:defRPr>
            </a:pPr>
            <a:r>
              <a:rPr>
                <a:latin typeface="Avenir Heavy"/>
                <a:ea typeface="Avenir Heavy"/>
                <a:cs typeface="Avenir Heavy"/>
                <a:sym typeface="Avenir Heavy"/>
              </a:rPr>
              <a:t>WiFi:</a:t>
            </a:r>
          </a:p>
          <a:p>
            <a:pPr marL="0" indent="0" algn="ctr" defTabSz="914400">
              <a:lnSpc>
                <a:spcPct val="175000"/>
              </a:lnSpc>
              <a:spcBef>
                <a:spcPts val="1000"/>
              </a:spcBef>
              <a:buSzTx/>
              <a:buNone/>
              <a:defRPr sz="6500">
                <a:latin typeface="Avenir Light"/>
                <a:ea typeface="Avenir Light"/>
                <a:cs typeface="Avenir Light"/>
                <a:sym typeface="Avenir Light"/>
              </a:defRPr>
            </a:pPr>
            <a:r>
              <a:rPr>
                <a:latin typeface="Avenir Heavy"/>
                <a:ea typeface="Avenir Heavy"/>
                <a:cs typeface="Avenir Heavy"/>
                <a:sym typeface="Avenir Heavy"/>
              </a:rPr>
              <a:t>Password: </a:t>
            </a:r>
          </a:p>
          <a:p>
            <a:pPr marL="0" indent="0" algn="ctr" defTabSz="914400">
              <a:lnSpc>
                <a:spcPct val="175000"/>
              </a:lnSpc>
              <a:spcBef>
                <a:spcPts val="1000"/>
              </a:spcBef>
              <a:buSzTx/>
              <a:buNone/>
              <a:defRPr sz="6500">
                <a:latin typeface="Avenir Light"/>
                <a:ea typeface="Avenir Light"/>
                <a:cs typeface="Avenir Light"/>
                <a:sym typeface="Avenir Light"/>
              </a:defRPr>
            </a:pPr>
            <a:r>
              <a:rPr>
                <a:latin typeface="Avenir Heavy"/>
                <a:ea typeface="Avenir Heavy"/>
                <a:cs typeface="Avenir Heavy"/>
                <a:sym typeface="Avenir Heavy"/>
              </a:rPr>
              <a:t>Corn Container: 578.71g</a:t>
            </a:r>
          </a:p>
          <a:p>
            <a:pPr marL="0" indent="0" algn="ctr" defTabSz="914400">
              <a:lnSpc>
                <a:spcPct val="175000"/>
              </a:lnSpc>
              <a:spcBef>
                <a:spcPts val="1000"/>
              </a:spcBef>
              <a:buSzTx/>
              <a:buNone/>
              <a:defRPr sz="6500">
                <a:latin typeface="Avenir Light"/>
                <a:ea typeface="Avenir Light"/>
                <a:cs typeface="Avenir Light"/>
                <a:sym typeface="Avenir Light"/>
              </a:defRPr>
            </a:pPr>
            <a:r>
              <a:rPr>
                <a:latin typeface="Avenir Heavy"/>
                <a:ea typeface="Avenir Heavy"/>
                <a:cs typeface="Avenir Heavy"/>
                <a:sym typeface="Avenir Heavy"/>
              </a:rPr>
              <a:t>Empty Container: 56.58g</a:t>
            </a:r>
          </a:p>
        </p:txBody>
      </p:sp>
      <p:sp>
        <p:nvSpPr>
          <p:cNvPr id="405" name="Section 5: Mathematics with Corn…"/>
          <p:cNvSpPr txBox="1"/>
          <p:nvPr/>
        </p:nvSpPr>
        <p:spPr>
          <a:xfrm>
            <a:off x="154509" y="0"/>
            <a:ext cx="24229491" cy="29983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pPr defTabSz="914400">
              <a:lnSpc>
                <a:spcPct val="90000"/>
              </a:lnSpc>
              <a:defRPr sz="6000">
                <a:solidFill>
                  <a:srgbClr val="67AC39"/>
                </a:solidFill>
                <a:latin typeface="Avenir Heavy"/>
                <a:ea typeface="Avenir Heavy"/>
                <a:cs typeface="Avenir Heavy"/>
                <a:sym typeface="Avenir Heavy"/>
              </a:defRPr>
            </a:pPr>
            <a:r>
              <a:t>Section 5: Mathematics with Corn</a:t>
            </a:r>
          </a:p>
          <a:p>
            <a:pPr defTabSz="914400">
              <a:lnSpc>
                <a:spcPct val="90000"/>
              </a:lnSpc>
              <a:defRPr sz="8000">
                <a:solidFill>
                  <a:srgbClr val="67AC39"/>
                </a:solidFill>
                <a:latin typeface="Avenir Heavy"/>
                <a:ea typeface="Avenir Heavy"/>
                <a:cs typeface="Avenir Heavy"/>
                <a:sym typeface="Avenir Heavy"/>
              </a:defRPr>
            </a:pPr>
            <a:r>
              <a:t>Corn Kernel Math with Ear of Corn Dissection</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 name="Picture 3" descr="Picture 3"/>
          <p:cNvPicPr>
            <a:picLocks noChangeAspect="1"/>
          </p:cNvPicPr>
          <p:nvPr/>
        </p:nvPicPr>
        <p:blipFill>
          <a:blip r:embed="rId2"/>
          <a:stretch>
            <a:fillRect/>
          </a:stretch>
        </p:blipFill>
        <p:spPr>
          <a:xfrm>
            <a:off x="1676400" y="960662"/>
            <a:ext cx="21031200" cy="10412579"/>
          </a:xfrm>
          <a:prstGeom prst="rect">
            <a:avLst/>
          </a:prstGeom>
          <a:ln w="12700">
            <a:miter lim="400000"/>
          </a:ln>
          <a:effectLst>
            <a:outerShdw blurRad="304800" dist="101600" dir="5400000" rotWithShape="0">
              <a:srgbClr val="000000">
                <a:alpha val="64886"/>
              </a:srgbClr>
            </a:outerShdw>
          </a:effectLst>
        </p:spPr>
      </p:pic>
      <p:sp>
        <p:nvSpPr>
          <p:cNvPr id="189" name="Title 1"/>
          <p:cNvSpPr txBox="1">
            <a:spLocks noGrp="1"/>
          </p:cNvSpPr>
          <p:nvPr>
            <p:ph type="title"/>
          </p:nvPr>
        </p:nvSpPr>
        <p:spPr>
          <a:prstGeom prst="rect">
            <a:avLst/>
          </a:prstGeom>
          <a:effectLst>
            <a:outerShdw blurRad="76200" dist="139700" dir="5400000" rotWithShape="0">
              <a:srgbClr val="000000">
                <a:alpha val="18238"/>
              </a:srgbClr>
            </a:outerShdw>
          </a:effectLst>
        </p:spPr>
        <p:txBody>
          <a:bodyPr/>
          <a:lstStyle>
            <a:lvl1pPr>
              <a:defRPr b="1">
                <a:latin typeface="Copperplate"/>
                <a:ea typeface="Copperplate"/>
                <a:cs typeface="Copperplate"/>
                <a:sym typeface="Copperplate"/>
              </a:defRPr>
            </a:lvl1pPr>
          </a:lstStyle>
          <a:p>
            <a:r>
              <a:t>Joke</a:t>
            </a:r>
          </a:p>
        </p:txBody>
      </p:sp>
      <p:sp>
        <p:nvSpPr>
          <p:cNvPr id="190" name="Content Placeholder 2"/>
          <p:cNvSpPr txBox="1">
            <a:spLocks noGrp="1"/>
          </p:cNvSpPr>
          <p:nvPr>
            <p:ph type="body" sz="half" idx="1"/>
          </p:nvPr>
        </p:nvSpPr>
        <p:spPr>
          <a:xfrm>
            <a:off x="1904698" y="3790455"/>
            <a:ext cx="20574604" cy="6413501"/>
          </a:xfrm>
          <a:prstGeom prst="rect">
            <a:avLst/>
          </a:prstGeom>
          <a:effectLst>
            <a:outerShdw blurRad="203200" dist="266700" dir="5400000" rotWithShape="0">
              <a:srgbClr val="000000">
                <a:alpha val="25762"/>
              </a:srgbClr>
            </a:outerShdw>
          </a:effectLst>
        </p:spPr>
        <p:txBody>
          <a:bodyPr/>
          <a:lstStyle>
            <a:lvl1pPr marL="0" indent="0">
              <a:buSzTx/>
              <a:buNone/>
              <a:defRPr sz="12200">
                <a:solidFill>
                  <a:srgbClr val="ED4922"/>
                </a:solidFill>
                <a:effectLst>
                  <a:outerShdw blurRad="38100" dist="25400" dir="20700000" rotWithShape="0">
                    <a:srgbClr val="000000"/>
                  </a:outerShdw>
                </a:effectLst>
              </a:defRPr>
            </a:lvl1pPr>
          </a:lstStyle>
          <a:p>
            <a:r>
              <a:rPr lang="en-US" dirty="0"/>
              <a:t>W</a:t>
            </a:r>
            <a:r>
              <a:rPr dirty="0"/>
              <a:t>hat do you call a single kernel of corn?</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 name="Picture 3" descr="Picture 3"/>
          <p:cNvPicPr>
            <a:picLocks noChangeAspect="1"/>
          </p:cNvPicPr>
          <p:nvPr/>
        </p:nvPicPr>
        <p:blipFill>
          <a:blip r:embed="rId2"/>
          <a:stretch>
            <a:fillRect/>
          </a:stretch>
        </p:blipFill>
        <p:spPr>
          <a:xfrm>
            <a:off x="1676400" y="914942"/>
            <a:ext cx="21031200" cy="10412579"/>
          </a:xfrm>
          <a:prstGeom prst="rect">
            <a:avLst/>
          </a:prstGeom>
          <a:ln w="12700">
            <a:miter lim="400000"/>
          </a:ln>
          <a:effectLst>
            <a:outerShdw blurRad="304800" dist="101600" dir="5400000" rotWithShape="0">
              <a:srgbClr val="000000">
                <a:alpha val="64886"/>
              </a:srgbClr>
            </a:outerShdw>
          </a:effectLst>
        </p:spPr>
      </p:pic>
      <p:sp>
        <p:nvSpPr>
          <p:cNvPr id="193" name="Title 1"/>
          <p:cNvSpPr txBox="1">
            <a:spLocks noGrp="1"/>
          </p:cNvSpPr>
          <p:nvPr>
            <p:ph type="title"/>
          </p:nvPr>
        </p:nvSpPr>
        <p:spPr>
          <a:prstGeom prst="rect">
            <a:avLst/>
          </a:prstGeom>
          <a:effectLst>
            <a:outerShdw blurRad="76200" dist="139700" dir="5400000" rotWithShape="0">
              <a:srgbClr val="000000">
                <a:alpha val="18238"/>
              </a:srgbClr>
            </a:outerShdw>
          </a:effectLst>
        </p:spPr>
        <p:txBody>
          <a:bodyPr/>
          <a:lstStyle>
            <a:lvl1pPr>
              <a:defRPr b="1">
                <a:latin typeface="Copperplate"/>
                <a:ea typeface="Copperplate"/>
                <a:cs typeface="Copperplate"/>
                <a:sym typeface="Copperplate"/>
              </a:defRPr>
            </a:lvl1pPr>
          </a:lstStyle>
          <a:p>
            <a:r>
              <a:t>Answer</a:t>
            </a:r>
          </a:p>
        </p:txBody>
      </p:sp>
      <p:sp>
        <p:nvSpPr>
          <p:cNvPr id="194" name="Content Placeholder 2"/>
          <p:cNvSpPr txBox="1">
            <a:spLocks noGrp="1"/>
          </p:cNvSpPr>
          <p:nvPr>
            <p:ph type="body" idx="1"/>
          </p:nvPr>
        </p:nvSpPr>
        <p:spPr>
          <a:xfrm>
            <a:off x="2866391" y="3570114"/>
            <a:ext cx="19149968" cy="7261951"/>
          </a:xfrm>
          <a:prstGeom prst="rect">
            <a:avLst/>
          </a:prstGeom>
          <a:effectLst>
            <a:outerShdw blurRad="203200" dist="266700" dir="5400000" rotWithShape="0">
              <a:srgbClr val="000000">
                <a:alpha val="25762"/>
              </a:srgbClr>
            </a:outerShdw>
          </a:effectLst>
        </p:spPr>
        <p:txBody>
          <a:bodyPr/>
          <a:lstStyle>
            <a:lvl1pPr marL="0" indent="0">
              <a:buSzTx/>
              <a:buNone/>
              <a:defRPr sz="12200">
                <a:solidFill>
                  <a:srgbClr val="ED4922"/>
                </a:solidFill>
                <a:effectLst>
                  <a:outerShdw blurRad="38100" dist="25400" dir="20700000" rotWithShape="0">
                    <a:srgbClr val="000000"/>
                  </a:outerShdw>
                </a:effectLst>
              </a:defRPr>
            </a:lvl1pPr>
          </a:lstStyle>
          <a:p>
            <a:r>
              <a:t>a uni-corn</a:t>
            </a:r>
          </a:p>
        </p:txBody>
      </p:sp>
      <p:pic>
        <p:nvPicPr>
          <p:cNvPr id="195" name="31F02DD9-A127-4791-9AF9-E1124EE09B8F-L0-001.jpeg" descr="31F02DD9-A127-4791-9AF9-E1124EE09B8F-L0-001.jpeg"/>
          <p:cNvPicPr>
            <a:picLocks noChangeAspect="1"/>
          </p:cNvPicPr>
          <p:nvPr/>
        </p:nvPicPr>
        <p:blipFill>
          <a:blip r:embed="rId3"/>
          <a:stretch>
            <a:fillRect/>
          </a:stretch>
        </p:blipFill>
        <p:spPr>
          <a:xfrm>
            <a:off x="14620127" y="2480281"/>
            <a:ext cx="6364610" cy="7373340"/>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 name="Picture 3" descr="Picture 3"/>
          <p:cNvPicPr>
            <a:picLocks noChangeAspect="1"/>
          </p:cNvPicPr>
          <p:nvPr/>
        </p:nvPicPr>
        <p:blipFill>
          <a:blip r:embed="rId2"/>
          <a:stretch>
            <a:fillRect/>
          </a:stretch>
        </p:blipFill>
        <p:spPr>
          <a:xfrm>
            <a:off x="1676400" y="960662"/>
            <a:ext cx="21031200" cy="10412579"/>
          </a:xfrm>
          <a:prstGeom prst="rect">
            <a:avLst/>
          </a:prstGeom>
          <a:ln w="12700">
            <a:miter lim="400000"/>
          </a:ln>
          <a:effectLst>
            <a:outerShdw blurRad="304800" dist="101600" dir="5400000" rotWithShape="0">
              <a:srgbClr val="000000">
                <a:alpha val="64886"/>
              </a:srgbClr>
            </a:outerShdw>
          </a:effectLst>
        </p:spPr>
      </p:pic>
      <p:sp>
        <p:nvSpPr>
          <p:cNvPr id="198" name="Title 1"/>
          <p:cNvSpPr txBox="1">
            <a:spLocks noGrp="1"/>
          </p:cNvSpPr>
          <p:nvPr>
            <p:ph type="title"/>
          </p:nvPr>
        </p:nvSpPr>
        <p:spPr>
          <a:prstGeom prst="rect">
            <a:avLst/>
          </a:prstGeom>
          <a:effectLst>
            <a:outerShdw blurRad="76200" dist="139700" dir="5400000" rotWithShape="0">
              <a:srgbClr val="000000">
                <a:alpha val="18238"/>
              </a:srgbClr>
            </a:outerShdw>
          </a:effectLst>
        </p:spPr>
        <p:txBody>
          <a:bodyPr/>
          <a:lstStyle>
            <a:lvl1pPr>
              <a:defRPr b="1">
                <a:latin typeface="Copperplate"/>
                <a:ea typeface="Copperplate"/>
                <a:cs typeface="Copperplate"/>
                <a:sym typeface="Copperplate"/>
              </a:defRPr>
            </a:lvl1pPr>
          </a:lstStyle>
          <a:p>
            <a:r>
              <a:t>Joke</a:t>
            </a:r>
          </a:p>
        </p:txBody>
      </p:sp>
      <p:sp>
        <p:nvSpPr>
          <p:cNvPr id="199" name="Content Placeholder 2"/>
          <p:cNvSpPr txBox="1">
            <a:spLocks noGrp="1"/>
          </p:cNvSpPr>
          <p:nvPr>
            <p:ph type="body" sz="half" idx="1"/>
          </p:nvPr>
        </p:nvSpPr>
        <p:spPr>
          <a:xfrm>
            <a:off x="1904698" y="3324935"/>
            <a:ext cx="20574604" cy="6413501"/>
          </a:xfrm>
          <a:prstGeom prst="rect">
            <a:avLst/>
          </a:prstGeom>
          <a:effectLst>
            <a:outerShdw blurRad="203200" dist="266700" dir="5400000" rotWithShape="0">
              <a:srgbClr val="000000">
                <a:alpha val="25762"/>
              </a:srgbClr>
            </a:outerShdw>
          </a:effectLst>
        </p:spPr>
        <p:txBody>
          <a:bodyPr/>
          <a:lstStyle>
            <a:lvl1pPr marL="0" indent="0" defTabSz="1700783">
              <a:spcBef>
                <a:spcPts val="1800"/>
              </a:spcBef>
              <a:buSzTx/>
              <a:buNone/>
              <a:defRPr sz="11346">
                <a:solidFill>
                  <a:srgbClr val="ED4922"/>
                </a:solidFill>
                <a:effectLst>
                  <a:outerShdw blurRad="35433" dist="23622" dir="20700000" rotWithShape="0">
                    <a:srgbClr val="000000"/>
                  </a:outerShdw>
                </a:effectLst>
              </a:defRPr>
            </a:lvl1pPr>
          </a:lstStyle>
          <a:p>
            <a:r>
              <a:t>What advice did a mother give her child for taking a shortcut through the cornfield to go to school?</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 name="Picture 3" descr="Picture 3"/>
          <p:cNvPicPr>
            <a:picLocks noChangeAspect="1"/>
          </p:cNvPicPr>
          <p:nvPr/>
        </p:nvPicPr>
        <p:blipFill>
          <a:blip r:embed="rId2"/>
          <a:stretch>
            <a:fillRect/>
          </a:stretch>
        </p:blipFill>
        <p:spPr>
          <a:xfrm>
            <a:off x="1676400" y="960662"/>
            <a:ext cx="21031200" cy="10412579"/>
          </a:xfrm>
          <a:prstGeom prst="rect">
            <a:avLst/>
          </a:prstGeom>
          <a:ln w="12700">
            <a:miter lim="400000"/>
          </a:ln>
          <a:effectLst>
            <a:outerShdw blurRad="304800" dist="101600" dir="5400000" rotWithShape="0">
              <a:srgbClr val="000000">
                <a:alpha val="64886"/>
              </a:srgbClr>
            </a:outerShdw>
          </a:effectLst>
        </p:spPr>
      </p:pic>
      <p:sp>
        <p:nvSpPr>
          <p:cNvPr id="202" name="Title 1"/>
          <p:cNvSpPr txBox="1">
            <a:spLocks noGrp="1"/>
          </p:cNvSpPr>
          <p:nvPr>
            <p:ph type="title"/>
          </p:nvPr>
        </p:nvSpPr>
        <p:spPr>
          <a:prstGeom prst="rect">
            <a:avLst/>
          </a:prstGeom>
          <a:effectLst>
            <a:outerShdw blurRad="76200" dist="139700" dir="5400000" rotWithShape="0">
              <a:srgbClr val="000000">
                <a:alpha val="18238"/>
              </a:srgbClr>
            </a:outerShdw>
          </a:effectLst>
        </p:spPr>
        <p:txBody>
          <a:bodyPr/>
          <a:lstStyle>
            <a:lvl1pPr>
              <a:defRPr b="1">
                <a:latin typeface="Copperplate"/>
                <a:ea typeface="Copperplate"/>
                <a:cs typeface="Copperplate"/>
                <a:sym typeface="Copperplate"/>
              </a:defRPr>
            </a:lvl1pPr>
          </a:lstStyle>
          <a:p>
            <a:r>
              <a:t>Answer</a:t>
            </a:r>
          </a:p>
        </p:txBody>
      </p:sp>
      <p:sp>
        <p:nvSpPr>
          <p:cNvPr id="203" name="Content Placeholder 2"/>
          <p:cNvSpPr txBox="1">
            <a:spLocks noGrp="1"/>
          </p:cNvSpPr>
          <p:nvPr>
            <p:ph type="body" sz="quarter" idx="1"/>
          </p:nvPr>
        </p:nvSpPr>
        <p:spPr>
          <a:xfrm>
            <a:off x="1994975" y="5159365"/>
            <a:ext cx="21205407" cy="2015172"/>
          </a:xfrm>
          <a:prstGeom prst="rect">
            <a:avLst/>
          </a:prstGeom>
          <a:effectLst>
            <a:outerShdw blurRad="203200" dist="266700" dir="5400000" rotWithShape="0">
              <a:srgbClr val="000000">
                <a:alpha val="25762"/>
              </a:srgbClr>
            </a:outerShdw>
          </a:effectLst>
        </p:spPr>
        <p:txBody>
          <a:bodyPr/>
          <a:lstStyle>
            <a:lvl1pPr marL="0" indent="0">
              <a:buSzTx/>
              <a:buNone/>
              <a:defRPr sz="12200">
                <a:solidFill>
                  <a:srgbClr val="ED4922"/>
                </a:solidFill>
                <a:effectLst>
                  <a:outerShdw blurRad="38100" dist="25400" dir="20700000" rotWithShape="0">
                    <a:srgbClr val="000000"/>
                  </a:outerShdw>
                </a:effectLst>
              </a:defRPr>
            </a:lvl1pPr>
          </a:lstStyle>
          <a:p>
            <a:r>
              <a:t>Watch out for stalkers!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 name="Picture 3" descr="Picture 3"/>
          <p:cNvPicPr>
            <a:picLocks noChangeAspect="1"/>
          </p:cNvPicPr>
          <p:nvPr/>
        </p:nvPicPr>
        <p:blipFill>
          <a:blip r:embed="rId2"/>
          <a:stretch>
            <a:fillRect/>
          </a:stretch>
        </p:blipFill>
        <p:spPr>
          <a:xfrm>
            <a:off x="1676400" y="960662"/>
            <a:ext cx="21031200" cy="10412579"/>
          </a:xfrm>
          <a:prstGeom prst="rect">
            <a:avLst/>
          </a:prstGeom>
          <a:ln w="12700">
            <a:miter lim="400000"/>
          </a:ln>
          <a:effectLst>
            <a:outerShdw blurRad="304800" dist="101600" dir="5400000" rotWithShape="0">
              <a:srgbClr val="000000">
                <a:alpha val="64886"/>
              </a:srgbClr>
            </a:outerShdw>
          </a:effectLst>
        </p:spPr>
      </p:pic>
      <p:sp>
        <p:nvSpPr>
          <p:cNvPr id="214" name="Title 1"/>
          <p:cNvSpPr txBox="1">
            <a:spLocks noGrp="1"/>
          </p:cNvSpPr>
          <p:nvPr>
            <p:ph type="title"/>
          </p:nvPr>
        </p:nvSpPr>
        <p:spPr>
          <a:prstGeom prst="rect">
            <a:avLst/>
          </a:prstGeom>
          <a:effectLst>
            <a:outerShdw blurRad="76200" dist="139700" dir="5400000" rotWithShape="0">
              <a:srgbClr val="000000">
                <a:alpha val="18238"/>
              </a:srgbClr>
            </a:outerShdw>
          </a:effectLst>
        </p:spPr>
        <p:txBody>
          <a:bodyPr/>
          <a:lstStyle>
            <a:lvl1pPr>
              <a:defRPr b="1">
                <a:latin typeface="Copperplate"/>
                <a:ea typeface="Copperplate"/>
                <a:cs typeface="Copperplate"/>
                <a:sym typeface="Copperplate"/>
              </a:defRPr>
            </a:lvl1pPr>
          </a:lstStyle>
          <a:p>
            <a:r>
              <a:t>Joke</a:t>
            </a:r>
          </a:p>
        </p:txBody>
      </p:sp>
      <p:sp>
        <p:nvSpPr>
          <p:cNvPr id="215" name="Content Placeholder 2"/>
          <p:cNvSpPr txBox="1">
            <a:spLocks noGrp="1"/>
          </p:cNvSpPr>
          <p:nvPr>
            <p:ph type="body" sz="half" idx="1"/>
          </p:nvPr>
        </p:nvSpPr>
        <p:spPr>
          <a:xfrm>
            <a:off x="1904698" y="4001066"/>
            <a:ext cx="20574604" cy="6413501"/>
          </a:xfrm>
          <a:prstGeom prst="rect">
            <a:avLst/>
          </a:prstGeom>
          <a:effectLst>
            <a:outerShdw blurRad="203200" dist="266700" dir="5400000" rotWithShape="0">
              <a:srgbClr val="000000">
                <a:alpha val="25762"/>
              </a:srgbClr>
            </a:outerShdw>
          </a:effectLst>
        </p:spPr>
        <p:txBody>
          <a:bodyPr/>
          <a:lstStyle>
            <a:lvl1pPr marL="0" indent="0">
              <a:buSzTx/>
              <a:buNone/>
              <a:defRPr sz="12200">
                <a:solidFill>
                  <a:srgbClr val="ED4922"/>
                </a:solidFill>
                <a:effectLst>
                  <a:outerShdw blurRad="38100" dist="25400" dir="20700000" rotWithShape="0">
                    <a:srgbClr val="000000"/>
                  </a:outerShdw>
                </a:effectLst>
              </a:defRPr>
            </a:lvl1pPr>
          </a:lstStyle>
          <a:p>
            <a:r>
              <a:t>What does kansas corn and kansas basketball have in common?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 name="Picture 3" descr="Picture 3"/>
          <p:cNvPicPr>
            <a:picLocks noChangeAspect="1"/>
          </p:cNvPicPr>
          <p:nvPr/>
        </p:nvPicPr>
        <p:blipFill>
          <a:blip r:embed="rId2"/>
          <a:stretch>
            <a:fillRect/>
          </a:stretch>
        </p:blipFill>
        <p:spPr>
          <a:xfrm>
            <a:off x="1676400" y="960662"/>
            <a:ext cx="21031200" cy="10412579"/>
          </a:xfrm>
          <a:prstGeom prst="rect">
            <a:avLst/>
          </a:prstGeom>
          <a:ln w="12700">
            <a:miter lim="400000"/>
          </a:ln>
          <a:effectLst>
            <a:outerShdw blurRad="304800" dist="101600" dir="5400000" rotWithShape="0">
              <a:srgbClr val="000000">
                <a:alpha val="64886"/>
              </a:srgbClr>
            </a:outerShdw>
          </a:effectLst>
        </p:spPr>
      </p:pic>
      <p:sp>
        <p:nvSpPr>
          <p:cNvPr id="218" name="Title 1"/>
          <p:cNvSpPr txBox="1">
            <a:spLocks noGrp="1"/>
          </p:cNvSpPr>
          <p:nvPr>
            <p:ph type="title"/>
          </p:nvPr>
        </p:nvSpPr>
        <p:spPr>
          <a:prstGeom prst="rect">
            <a:avLst/>
          </a:prstGeom>
          <a:effectLst>
            <a:outerShdw blurRad="76200" dist="139700" dir="5400000" rotWithShape="0">
              <a:srgbClr val="000000">
                <a:alpha val="18238"/>
              </a:srgbClr>
            </a:outerShdw>
          </a:effectLst>
        </p:spPr>
        <p:txBody>
          <a:bodyPr/>
          <a:lstStyle>
            <a:lvl1pPr>
              <a:defRPr b="1">
                <a:latin typeface="Copperplate"/>
                <a:ea typeface="Copperplate"/>
                <a:cs typeface="Copperplate"/>
                <a:sym typeface="Copperplate"/>
              </a:defRPr>
            </a:lvl1pPr>
          </a:lstStyle>
          <a:p>
            <a:r>
              <a:t>Answer</a:t>
            </a:r>
          </a:p>
        </p:txBody>
      </p:sp>
      <p:sp>
        <p:nvSpPr>
          <p:cNvPr id="219" name="Content Placeholder 2"/>
          <p:cNvSpPr txBox="1">
            <a:spLocks noGrp="1"/>
          </p:cNvSpPr>
          <p:nvPr>
            <p:ph type="body" sz="half" idx="1"/>
          </p:nvPr>
        </p:nvSpPr>
        <p:spPr>
          <a:xfrm>
            <a:off x="3130876" y="3227024"/>
            <a:ext cx="18122248" cy="7261952"/>
          </a:xfrm>
          <a:prstGeom prst="rect">
            <a:avLst/>
          </a:prstGeom>
          <a:effectLst>
            <a:outerShdw blurRad="203200" dist="266700" dir="5400000" rotWithShape="0">
              <a:srgbClr val="000000">
                <a:alpha val="25762"/>
              </a:srgbClr>
            </a:outerShdw>
          </a:effectLst>
        </p:spPr>
        <p:txBody>
          <a:bodyPr/>
          <a:lstStyle>
            <a:lvl1pPr marL="0" indent="0">
              <a:buSzTx/>
              <a:buNone/>
              <a:defRPr sz="12200">
                <a:solidFill>
                  <a:srgbClr val="ED4922"/>
                </a:solidFill>
                <a:effectLst>
                  <a:outerShdw blurRad="38100" dist="25400" dir="20700000" rotWithShape="0">
                    <a:srgbClr val="000000"/>
                  </a:outerShdw>
                </a:effectLst>
              </a:defRPr>
            </a:lvl1pPr>
          </a:lstStyle>
          <a:p>
            <a:r>
              <a:rPr dirty="0"/>
              <a:t>They are both better than what </a:t>
            </a:r>
            <a:r>
              <a:rPr lang="en-US" dirty="0"/>
              <a:t>N</a:t>
            </a:r>
            <a:r>
              <a:rPr dirty="0"/>
              <a:t>ebraska has to offer</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80" name="Introduction to Corn - Article with Kahoot!"/>
          <p:cNvSpPr txBox="1"/>
          <p:nvPr/>
        </p:nvSpPr>
        <p:spPr>
          <a:xfrm>
            <a:off x="1478764" y="328175"/>
            <a:ext cx="21426472" cy="16274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defTabSz="914400">
              <a:lnSpc>
                <a:spcPct val="90000"/>
              </a:lnSpc>
              <a:defRPr sz="8000">
                <a:solidFill>
                  <a:srgbClr val="67AC39"/>
                </a:solidFill>
                <a:latin typeface="Avenir Heavy"/>
                <a:ea typeface="Avenir Heavy"/>
                <a:cs typeface="Avenir Heavy"/>
                <a:sym typeface="Avenir Heavy"/>
              </a:defRPr>
            </a:lvl1pPr>
          </a:lstStyle>
          <a:p>
            <a:r>
              <a:rPr dirty="0"/>
              <a:t>Introduction to Corn </a:t>
            </a:r>
            <a:r>
              <a:rPr lang="en-US" dirty="0"/>
              <a:t>–</a:t>
            </a:r>
            <a:r>
              <a:rPr dirty="0"/>
              <a:t> </a:t>
            </a:r>
            <a:r>
              <a:rPr lang="en-US" dirty="0"/>
              <a:t>S1</a:t>
            </a:r>
            <a:endParaRPr dirty="0"/>
          </a:p>
        </p:txBody>
      </p:sp>
      <p:sp>
        <p:nvSpPr>
          <p:cNvPr id="281" name="A. Start a class discussion:…"/>
          <p:cNvSpPr txBox="1">
            <a:spLocks noGrp="1"/>
          </p:cNvSpPr>
          <p:nvPr>
            <p:ph type="body" sz="half" idx="4294967295"/>
          </p:nvPr>
        </p:nvSpPr>
        <p:spPr>
          <a:xfrm>
            <a:off x="751948" y="2319771"/>
            <a:ext cx="9413101" cy="9076458"/>
          </a:xfrm>
          <a:prstGeom prst="rect">
            <a:avLst/>
          </a:prstGeom>
          <a:ln w="63500">
            <a:solidFill>
              <a:srgbClr val="FFCF58"/>
            </a:solidFill>
          </a:ln>
        </p:spPr>
        <p:txBody>
          <a:bodyPr lIns="127000" tIns="127000" rIns="127000" bIns="127000"/>
          <a:lstStyle/>
          <a:p>
            <a:pPr marL="0" indent="0" defTabSz="813816">
              <a:lnSpc>
                <a:spcPct val="125000"/>
              </a:lnSpc>
              <a:spcBef>
                <a:spcPts val="800"/>
              </a:spcBef>
              <a:buSzTx/>
              <a:buNone/>
              <a:defRPr sz="3115">
                <a:latin typeface="Avenir Heavy"/>
                <a:ea typeface="Avenir Heavy"/>
                <a:cs typeface="Avenir Heavy"/>
                <a:sym typeface="Avenir Heavy"/>
              </a:defRPr>
            </a:pPr>
            <a:r>
              <a:rPr dirty="0"/>
              <a:t>A. Start a class discussion:</a:t>
            </a:r>
          </a:p>
          <a:p>
            <a:pPr marL="372998" indent="-372998" defTabSz="813816">
              <a:lnSpc>
                <a:spcPct val="125000"/>
              </a:lnSpc>
              <a:spcBef>
                <a:spcPts val="800"/>
              </a:spcBef>
              <a:defRPr sz="2937">
                <a:latin typeface="Avenir Light"/>
                <a:ea typeface="Avenir Light"/>
                <a:cs typeface="Avenir Light"/>
                <a:sym typeface="Avenir Light"/>
              </a:defRPr>
            </a:pPr>
            <a:r>
              <a:rPr dirty="0"/>
              <a:t>Where is corn grown? Why is it grown there?</a:t>
            </a:r>
          </a:p>
          <a:p>
            <a:pPr marL="372998" indent="-372998" defTabSz="813816">
              <a:lnSpc>
                <a:spcPct val="125000"/>
              </a:lnSpc>
              <a:spcBef>
                <a:spcPts val="800"/>
              </a:spcBef>
              <a:defRPr sz="2937">
                <a:latin typeface="Avenir Light"/>
                <a:ea typeface="Avenir Light"/>
                <a:cs typeface="Avenir Light"/>
                <a:sym typeface="Avenir Light"/>
              </a:defRPr>
            </a:pPr>
            <a:r>
              <a:rPr dirty="0"/>
              <a:t>How is corn grown?</a:t>
            </a:r>
          </a:p>
          <a:p>
            <a:pPr marL="372998" indent="-372998" defTabSz="813816">
              <a:lnSpc>
                <a:spcPct val="125000"/>
              </a:lnSpc>
              <a:spcBef>
                <a:spcPts val="800"/>
              </a:spcBef>
              <a:defRPr sz="2937">
                <a:latin typeface="Avenir Light"/>
                <a:ea typeface="Avenir Light"/>
                <a:cs typeface="Avenir Light"/>
                <a:sym typeface="Avenir Light"/>
              </a:defRPr>
            </a:pPr>
            <a:r>
              <a:rPr dirty="0"/>
              <a:t>Are there specific stages that corn goes through when it grows?</a:t>
            </a:r>
          </a:p>
          <a:p>
            <a:pPr marL="372998" indent="-372998" defTabSz="813816">
              <a:lnSpc>
                <a:spcPct val="125000"/>
              </a:lnSpc>
              <a:spcBef>
                <a:spcPts val="800"/>
              </a:spcBef>
              <a:defRPr sz="2937">
                <a:latin typeface="Avenir Light"/>
                <a:ea typeface="Avenir Light"/>
                <a:cs typeface="Avenir Light"/>
                <a:sym typeface="Avenir Light"/>
              </a:defRPr>
            </a:pPr>
            <a:r>
              <a:rPr dirty="0"/>
              <a:t>When can you harvest corn?</a:t>
            </a:r>
          </a:p>
          <a:p>
            <a:pPr marL="372998" indent="-372998" defTabSz="813816">
              <a:lnSpc>
                <a:spcPct val="125000"/>
              </a:lnSpc>
              <a:spcBef>
                <a:spcPts val="800"/>
              </a:spcBef>
              <a:defRPr sz="2937">
                <a:latin typeface="Avenir Light"/>
                <a:ea typeface="Avenir Light"/>
                <a:cs typeface="Avenir Light"/>
                <a:sym typeface="Avenir Light"/>
              </a:defRPr>
            </a:pPr>
            <a:r>
              <a:rPr dirty="0"/>
              <a:t>How many ears of corn are there on one stalk?</a:t>
            </a:r>
          </a:p>
          <a:p>
            <a:pPr marL="372998" indent="-372998" defTabSz="813816">
              <a:lnSpc>
                <a:spcPct val="125000"/>
              </a:lnSpc>
              <a:spcBef>
                <a:spcPts val="800"/>
              </a:spcBef>
              <a:defRPr sz="2937">
                <a:latin typeface="Avenir Light"/>
                <a:ea typeface="Avenir Light"/>
                <a:cs typeface="Avenir Light"/>
                <a:sym typeface="Avenir Light"/>
              </a:defRPr>
            </a:pPr>
            <a:r>
              <a:rPr dirty="0"/>
              <a:t>How many kernels of corn are found on each ear?</a:t>
            </a:r>
          </a:p>
          <a:p>
            <a:pPr marL="372998" indent="-372998" defTabSz="813816">
              <a:lnSpc>
                <a:spcPct val="125000"/>
              </a:lnSpc>
              <a:spcBef>
                <a:spcPts val="800"/>
              </a:spcBef>
              <a:defRPr sz="2937">
                <a:latin typeface="Avenir Light"/>
                <a:ea typeface="Avenir Light"/>
                <a:cs typeface="Avenir Light"/>
                <a:sym typeface="Avenir Light"/>
              </a:defRPr>
            </a:pPr>
            <a:r>
              <a:rPr dirty="0"/>
              <a:t>How many corn plants can be grown on an acre of land?</a:t>
            </a:r>
          </a:p>
          <a:p>
            <a:pPr marL="372998" indent="-372998" defTabSz="813816">
              <a:lnSpc>
                <a:spcPct val="125000"/>
              </a:lnSpc>
              <a:spcBef>
                <a:spcPts val="800"/>
              </a:spcBef>
              <a:defRPr sz="2937">
                <a:latin typeface="Avenir Light"/>
                <a:ea typeface="Avenir Light"/>
                <a:cs typeface="Avenir Light"/>
                <a:sym typeface="Avenir Light"/>
              </a:defRPr>
            </a:pPr>
            <a:r>
              <a:rPr dirty="0"/>
              <a:t>What types of corn are there?</a:t>
            </a:r>
          </a:p>
          <a:p>
            <a:pPr marL="372998" indent="-372998" defTabSz="813816">
              <a:lnSpc>
                <a:spcPct val="125000"/>
              </a:lnSpc>
              <a:spcBef>
                <a:spcPts val="800"/>
              </a:spcBef>
              <a:defRPr sz="2937">
                <a:latin typeface="Avenir Light"/>
                <a:ea typeface="Avenir Light"/>
                <a:cs typeface="Avenir Light"/>
                <a:sym typeface="Avenir Light"/>
              </a:defRPr>
            </a:pPr>
            <a:r>
              <a:rPr dirty="0"/>
              <a:t>What products are made from corn?</a:t>
            </a:r>
          </a:p>
        </p:txBody>
      </p:sp>
      <p:sp>
        <p:nvSpPr>
          <p:cNvPr id="282" name="B. Have students read Introduction to Corn article:…"/>
          <p:cNvSpPr txBox="1"/>
          <p:nvPr/>
        </p:nvSpPr>
        <p:spPr>
          <a:xfrm>
            <a:off x="10656654" y="2319771"/>
            <a:ext cx="13014749" cy="9076458"/>
          </a:xfrm>
          <a:prstGeom prst="rect">
            <a:avLst/>
          </a:prstGeom>
          <a:ln w="63500">
            <a:solidFill>
              <a:srgbClr val="34404D"/>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7000" tIns="127000" rIns="127000" bIns="127000">
            <a:normAutofit fontScale="92500" lnSpcReduction="20000"/>
          </a:bodyPr>
          <a:lstStyle/>
          <a:p>
            <a:pPr algn="l" defTabSz="832104">
              <a:lnSpc>
                <a:spcPct val="125000"/>
              </a:lnSpc>
              <a:spcBef>
                <a:spcPts val="900"/>
              </a:spcBef>
              <a:defRPr sz="3185">
                <a:solidFill>
                  <a:srgbClr val="000000"/>
                </a:solidFill>
                <a:latin typeface="Avenir Heavy"/>
                <a:ea typeface="Avenir Heavy"/>
                <a:cs typeface="Avenir Heavy"/>
                <a:sym typeface="Avenir Heavy"/>
              </a:defRPr>
            </a:pPr>
            <a:r>
              <a:rPr lang="en-US" dirty="0"/>
              <a:t>• Encourage students to highlight, in a specific color, important concepts they would like to further explore. Also, have students highlight, in a different color, important facts or take-a-ways from the world of corn. They should have at least 5-10 pieces of information/facts highlighted. </a:t>
            </a:r>
          </a:p>
          <a:p>
            <a:pPr algn="l" defTabSz="832104">
              <a:lnSpc>
                <a:spcPct val="125000"/>
              </a:lnSpc>
              <a:spcBef>
                <a:spcPts val="900"/>
              </a:spcBef>
              <a:defRPr sz="3185">
                <a:solidFill>
                  <a:srgbClr val="000000"/>
                </a:solidFill>
                <a:latin typeface="Avenir Heavy"/>
                <a:ea typeface="Avenir Heavy"/>
                <a:cs typeface="Avenir Heavy"/>
                <a:sym typeface="Avenir Heavy"/>
              </a:defRPr>
            </a:pPr>
            <a:r>
              <a:rPr lang="en-US" dirty="0"/>
              <a:t>•Have students agree on one image that represents a fact from their sheets, ONLY 1 for the whole group. Hand each group a big sheet of butcher paper and a box of colored markers or pencils. </a:t>
            </a:r>
          </a:p>
          <a:p>
            <a:pPr algn="l" defTabSz="832104">
              <a:lnSpc>
                <a:spcPct val="125000"/>
              </a:lnSpc>
              <a:spcBef>
                <a:spcPts val="900"/>
              </a:spcBef>
              <a:defRPr sz="3185">
                <a:solidFill>
                  <a:srgbClr val="000000"/>
                </a:solidFill>
                <a:latin typeface="Avenir Heavy"/>
                <a:ea typeface="Avenir Heavy"/>
                <a:cs typeface="Avenir Heavy"/>
                <a:sym typeface="Avenir Heavy"/>
              </a:defRPr>
            </a:pPr>
            <a:r>
              <a:rPr lang="en-US" dirty="0"/>
              <a:t>• When they are finished selecting and drawing their one group fact, they need to go to the butcher paper of another group. They will draw an image that represents a fact. They are not able to draw an image that is already on that paper representing a fact. For instance, if one group has a football field, representing the acres planted with corn, already on their paper, something else would have to be drawn. No Words! </a:t>
            </a:r>
          </a:p>
          <a:p>
            <a:pPr algn="l" defTabSz="832104">
              <a:lnSpc>
                <a:spcPct val="125000"/>
              </a:lnSpc>
              <a:spcBef>
                <a:spcPts val="900"/>
              </a:spcBef>
              <a:defRPr sz="3185">
                <a:solidFill>
                  <a:srgbClr val="000000"/>
                </a:solidFill>
                <a:latin typeface="Avenir Heavy"/>
                <a:ea typeface="Avenir Heavy"/>
                <a:cs typeface="Avenir Heavy"/>
                <a:sym typeface="Avenir Heavy"/>
              </a:defRPr>
            </a:pPr>
            <a:r>
              <a:rPr lang="en-US" dirty="0"/>
              <a:t>•After giving enough time to complete this activity (about 15 minutes), ask each group to return to their butcher paper and write next to the images what fact from the reading that it relates to. Feel free to call on a few groups to share their graffiti notes with everyone.</a:t>
            </a:r>
            <a:endParaRPr dirty="0"/>
          </a:p>
        </p:txBody>
      </p:sp>
    </p:spTree>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34</TotalTime>
  <Words>1398</Words>
  <Application>Microsoft Office PowerPoint</Application>
  <PresentationFormat>Custom</PresentationFormat>
  <Paragraphs>118</Paragraphs>
  <Slides>22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Avenir Heavy</vt:lpstr>
      <vt:lpstr>Avenir Light</vt:lpstr>
      <vt:lpstr>Calibri</vt:lpstr>
      <vt:lpstr>Copperplate</vt:lpstr>
      <vt:lpstr>Helvetica</vt:lpstr>
      <vt:lpstr>Helvetica Neue</vt:lpstr>
      <vt:lpstr>Helvetica Neue Medium</vt:lpstr>
      <vt:lpstr>21_BasicWhite</vt:lpstr>
      <vt:lpstr>Corn Conundrum </vt:lpstr>
      <vt:lpstr>Goals - Corn-ucopia </vt:lpstr>
      <vt:lpstr>Joke</vt:lpstr>
      <vt:lpstr>Answer</vt:lpstr>
      <vt:lpstr>Joke</vt:lpstr>
      <vt:lpstr>Answer</vt:lpstr>
      <vt:lpstr>Joke</vt:lpstr>
      <vt:lpstr>Answer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Corn-ucopia  (Explore Corn)</dc:title>
  <dc:creator>Remmich, Christopher</dc:creator>
  <cp:lastModifiedBy>Sharon Thielen</cp:lastModifiedBy>
  <cp:revision>3</cp:revision>
  <dcterms:modified xsi:type="dcterms:W3CDTF">2023-06-15T16:57:05Z</dcterms:modified>
</cp:coreProperties>
</file>