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notesMasterIdLst>
    <p:notesMasterId r:id="rId19"/>
  </p:notesMasterIdLst>
  <p:sldIdLst>
    <p:sldId id="292" r:id="rId4"/>
    <p:sldId id="306" r:id="rId5"/>
    <p:sldId id="295" r:id="rId6"/>
    <p:sldId id="265" r:id="rId7"/>
    <p:sldId id="307" r:id="rId8"/>
    <p:sldId id="308" r:id="rId9"/>
    <p:sldId id="309" r:id="rId10"/>
    <p:sldId id="310" r:id="rId11"/>
    <p:sldId id="305" r:id="rId12"/>
    <p:sldId id="304" r:id="rId13"/>
    <p:sldId id="298" r:id="rId14"/>
    <p:sldId id="293" r:id="rId15"/>
    <p:sldId id="264" r:id="rId16"/>
    <p:sldId id="312" r:id="rId17"/>
    <p:sldId id="31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76028" autoAdjust="0"/>
  </p:normalViewPr>
  <p:slideViewPr>
    <p:cSldViewPr snapToGrid="0">
      <p:cViewPr varScale="1">
        <p:scale>
          <a:sx n="48" d="100"/>
          <a:sy n="48" d="100"/>
        </p:scale>
        <p:origin x="1360"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DFB25D2-0C10-4DF9-8D1A-B6C7E0B098FD}" type="datetimeFigureOut">
              <a:rPr lang="en-US" smtClean="0"/>
              <a:t>9/15/2022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76BF5C-AF1A-42EF-B250-F516C956FCB4}" type="slidenum">
              <a:rPr lang="en-US" smtClean="0"/>
              <a:t>‹#›</a:t>
            </a:fld>
            <a:endParaRPr lang="en-US"/>
          </a:p>
        </p:txBody>
      </p:sp>
    </p:spTree>
    <p:extLst>
      <p:ext uri="{BB962C8B-B14F-4D97-AF65-F5344CB8AC3E}">
        <p14:creationId xmlns:p14="http://schemas.microsoft.com/office/powerpoint/2010/main" val="377622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76BF5C-AF1A-42EF-B250-F516C956FCB4}" type="slidenum">
              <a:rPr lang="en-US" smtClean="0"/>
              <a:t>4</a:t>
            </a:fld>
            <a:endParaRPr lang="en-US"/>
          </a:p>
        </p:txBody>
      </p:sp>
    </p:spTree>
    <p:extLst>
      <p:ext uri="{BB962C8B-B14F-4D97-AF65-F5344CB8AC3E}">
        <p14:creationId xmlns:p14="http://schemas.microsoft.com/office/powerpoint/2010/main" val="159998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starting off 2020 with a new look on our Kansas Corn STEM website.</a:t>
            </a:r>
          </a:p>
          <a:p>
            <a:r>
              <a:rPr lang="en-US" dirty="0"/>
              <a:t>With all of our offerings we have created an easy way for teachers to find what they are looking for. </a:t>
            </a:r>
          </a:p>
          <a:p>
            <a:r>
              <a:rPr lang="en-US" dirty="0"/>
              <a:t>With over 40 lessons currently available for teachers K-12 this website is now a tool for teachers to learn about our industry and access resources. </a:t>
            </a:r>
          </a:p>
        </p:txBody>
      </p:sp>
      <p:sp>
        <p:nvSpPr>
          <p:cNvPr id="4" name="Slide Number Placeholder 3"/>
          <p:cNvSpPr>
            <a:spLocks noGrp="1"/>
          </p:cNvSpPr>
          <p:nvPr>
            <p:ph type="sldNum" sz="quarter" idx="5"/>
          </p:nvPr>
        </p:nvSpPr>
        <p:spPr/>
        <p:txBody>
          <a:bodyPr/>
          <a:lstStyle/>
          <a:p>
            <a:fld id="{7076BF5C-AF1A-42EF-B250-F516C956FCB4}" type="slidenum">
              <a:rPr lang="en-US" smtClean="0"/>
              <a:t>9</a:t>
            </a:fld>
            <a:endParaRPr lang="en-US"/>
          </a:p>
        </p:txBody>
      </p:sp>
    </p:spTree>
    <p:extLst>
      <p:ext uri="{BB962C8B-B14F-4D97-AF65-F5344CB8AC3E}">
        <p14:creationId xmlns:p14="http://schemas.microsoft.com/office/powerpoint/2010/main" val="159998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lessons and materials to K-5 grade teachers.  No training is needed. Managed out of our Garnett office…. </a:t>
            </a:r>
          </a:p>
          <a:p>
            <a:r>
              <a:rPr lang="en-US" dirty="0"/>
              <a:t>Point out Kylie-new member of our team.</a:t>
            </a:r>
          </a:p>
          <a:p>
            <a:r>
              <a:rPr lang="en-US" dirty="0"/>
              <a:t>Elementary teachers do not have to teach science throughout the year, so we have put math and language arts in our lessons so we have covered and so it covers varies subjects that the teachers have to teach.</a:t>
            </a:r>
          </a:p>
        </p:txBody>
      </p:sp>
      <p:sp>
        <p:nvSpPr>
          <p:cNvPr id="4" name="Slide Number Placeholder 3"/>
          <p:cNvSpPr>
            <a:spLocks noGrp="1"/>
          </p:cNvSpPr>
          <p:nvPr>
            <p:ph type="sldNum" sz="quarter" idx="5"/>
          </p:nvPr>
        </p:nvSpPr>
        <p:spPr/>
        <p:txBody>
          <a:bodyPr/>
          <a:lstStyle/>
          <a:p>
            <a:fld id="{7076BF5C-AF1A-42EF-B250-F516C956FCB4}" type="slidenum">
              <a:rPr lang="en-US" smtClean="0"/>
              <a:t>11</a:t>
            </a:fld>
            <a:endParaRPr lang="en-US"/>
          </a:p>
        </p:txBody>
      </p:sp>
    </p:spTree>
    <p:extLst>
      <p:ext uri="{BB962C8B-B14F-4D97-AF65-F5344CB8AC3E}">
        <p14:creationId xmlns:p14="http://schemas.microsoft.com/office/powerpoint/2010/main" val="429135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76BF5C-AF1A-42EF-B250-F516C956FCB4}" type="slidenum">
              <a:rPr lang="en-US" smtClean="0"/>
              <a:t>12</a:t>
            </a:fld>
            <a:endParaRPr lang="en-US"/>
          </a:p>
        </p:txBody>
      </p:sp>
    </p:spTree>
    <p:extLst>
      <p:ext uri="{BB962C8B-B14F-4D97-AF65-F5344CB8AC3E}">
        <p14:creationId xmlns:p14="http://schemas.microsoft.com/office/powerpoint/2010/main" val="359147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EE3C353-8F31-4EEF-8B06-C8DFF097D52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2293285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E3C353-8F31-4EEF-8B06-C8DFF097D52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32155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E3C353-8F31-4EEF-8B06-C8DFF097D52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3931242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440E28-9133-9841-89AE-CFA168DB9B91}"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D0F151-45A6-2B4C-B934-19AA3F99281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0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37D7B4-0A5A-594B-BF23-61864096AED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108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B45F61-0BD9-EB45-936F-6041BED578B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181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922F5B-66FF-664F-99AE-8D90197266B1}"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497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660F46-E139-484D-90AE-4E94CE76973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345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3A2717-057D-9E43-8D1A-25750CE55DA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263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38427A-544C-7F4A-AD77-705DA6DC6F6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20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66A1F42-CB8E-5545-806A-D979B0DB604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86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E3C353-8F31-4EEF-8B06-C8DFF097D52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3892239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A9551D-EAA2-ED4A-8D3B-DBB62A0928B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14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FB7488-AFCA-DA48-802A-07434379CAC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42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BC0A6F-1AB0-6647-8E50-E905DE12F69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746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A9C3ED-EC3A-044A-A07F-E70EA6DFE11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Fdg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65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E3C353-8F31-4EEF-8B06-C8DFF097D527}" type="datetimeFigureOut">
              <a:rPr lang="en-US" smtClean="0"/>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3160121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E3C353-8F31-4EEF-8B06-C8DFF097D527}"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63234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E3C353-8F31-4EEF-8B06-C8DFF097D527}" type="datetimeFigureOut">
              <a:rPr lang="en-US" smtClean="0"/>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300384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E3C353-8F31-4EEF-8B06-C8DFF097D527}" type="datetimeFigureOut">
              <a:rPr lang="en-US" smtClean="0"/>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3462728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E3C353-8F31-4EEF-8B06-C8DFF097D527}" type="datetimeFigureOut">
              <a:rPr lang="en-US" smtClean="0"/>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238171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E3C353-8F31-4EEF-8B06-C8DFF097D527}"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170697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E3C353-8F31-4EEF-8B06-C8DFF097D527}" type="datetimeFigureOut">
              <a:rPr lang="en-US" smtClean="0"/>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BF912E-AB9E-4C28-988B-7D2BBEB5BA15}" type="slidenum">
              <a:rPr lang="en-US" smtClean="0"/>
              <a:t>‹#›</a:t>
            </a:fld>
            <a:endParaRPr lang="en-US"/>
          </a:p>
        </p:txBody>
      </p:sp>
    </p:spTree>
    <p:extLst>
      <p:ext uri="{BB962C8B-B14F-4D97-AF65-F5344CB8AC3E}">
        <p14:creationId xmlns:p14="http://schemas.microsoft.com/office/powerpoint/2010/main" val="1031775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3C353-8F31-4EEF-8B06-C8DFF097D527}" type="datetimeFigureOut">
              <a:rPr lang="en-US" smtClean="0"/>
              <a:t>9/15/2022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BF912E-AB9E-4C28-988B-7D2BBEB5BA15}" type="slidenum">
              <a:rPr lang="en-US" smtClean="0"/>
              <a:t>‹#›</a:t>
            </a:fld>
            <a:endParaRPr lang="en-US"/>
          </a:p>
        </p:txBody>
      </p:sp>
    </p:spTree>
    <p:extLst>
      <p:ext uri="{BB962C8B-B14F-4D97-AF65-F5344CB8AC3E}">
        <p14:creationId xmlns:p14="http://schemas.microsoft.com/office/powerpoint/2010/main" val="3640072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3" name="TextBox 42"/>
          <p:cNvSpPr txBox="1"/>
          <p:nvPr userDrawn="1"/>
        </p:nvSpPr>
        <p:spPr>
          <a:xfrm>
            <a:off x="7378262" y="238059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p:cNvSpPr txBox="1"/>
          <p:nvPr userDrawn="1"/>
        </p:nvSpPr>
        <p:spPr>
          <a:xfrm>
            <a:off x="4838700" y="3731507"/>
            <a:ext cx="25268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alpha val="65000"/>
                  </a:prstClr>
                </a:solidFill>
                <a:effectLst/>
                <a:uLnTx/>
                <a:uFillTx/>
                <a:latin typeface="Avenir Light" charset="0"/>
                <a:ea typeface="Avenir Light" charset="0"/>
                <a:cs typeface="Avenir Light" charset="0"/>
              </a:rPr>
              <a:t>Connect with us: </a:t>
            </a:r>
          </a:p>
        </p:txBody>
      </p:sp>
      <p:cxnSp>
        <p:nvCxnSpPr>
          <p:cNvPr id="15" name="Straight Connector 14"/>
          <p:cNvCxnSpPr/>
          <p:nvPr userDrawn="1"/>
        </p:nvCxnSpPr>
        <p:spPr>
          <a:xfrm>
            <a:off x="6713045" y="6689772"/>
            <a:ext cx="5491655" cy="0"/>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926" y="6689772"/>
            <a:ext cx="5273604" cy="1916"/>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926" y="6615374"/>
            <a:ext cx="5273604"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6760341" y="6615374"/>
            <a:ext cx="5444359"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4260147" y="263858"/>
            <a:ext cx="367183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venir Medium" charset="0"/>
                <a:ea typeface="Avenir Medium" charset="0"/>
                <a:cs typeface="Avenir Medium" charset="0"/>
              </a:rPr>
              <a:t>Brought to you by:</a:t>
            </a:r>
          </a:p>
        </p:txBody>
      </p:sp>
      <p:sp>
        <p:nvSpPr>
          <p:cNvPr id="12" name="TextBox 11"/>
          <p:cNvSpPr txBox="1"/>
          <p:nvPr userDrawn="1"/>
        </p:nvSpPr>
        <p:spPr>
          <a:xfrm>
            <a:off x="4838700" y="4800418"/>
            <a:ext cx="252686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alpha val="65000"/>
                  </a:prstClr>
                </a:solidFill>
                <a:effectLst/>
                <a:uLnTx/>
                <a:uFillTx/>
                <a:latin typeface="Avenir Light" charset="0"/>
                <a:ea typeface="Avenir Light" charset="0"/>
                <a:cs typeface="Avenir Light" charset="0"/>
              </a:rPr>
              <a:t>#</a:t>
            </a:r>
            <a:r>
              <a:rPr kumimoji="0" lang="en-US" sz="1800" b="1" i="0" u="none" strike="noStrike" kern="1200" cap="none" spc="0" normalizeH="0" baseline="0" noProof="0">
                <a:ln>
                  <a:noFill/>
                </a:ln>
                <a:solidFill>
                  <a:prstClr val="black">
                    <a:alpha val="65000"/>
                  </a:prstClr>
                </a:solidFill>
                <a:effectLst/>
                <a:uLnTx/>
                <a:uFillTx/>
                <a:latin typeface="Avenir Light" charset="0"/>
                <a:ea typeface="Avenir Light" charset="0"/>
                <a:cs typeface="Avenir Light" charset="0"/>
              </a:rPr>
              <a:t>kansascornSTEM</a:t>
            </a:r>
            <a:endParaRPr kumimoji="0" lang="en-US" sz="1800" b="1" i="0" u="none" strike="noStrike" kern="1200" cap="none" spc="0" normalizeH="0" baseline="0" noProof="0" dirty="0">
              <a:ln>
                <a:noFill/>
              </a:ln>
              <a:solidFill>
                <a:prstClr val="black">
                  <a:alpha val="65000"/>
                </a:prstClr>
              </a:solidFill>
              <a:effectLst/>
              <a:uLnTx/>
              <a:uFillTx/>
              <a:latin typeface="Avenir Light" charset="0"/>
              <a:ea typeface="Avenir Light" charset="0"/>
              <a:cs typeface="Avenir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alpha val="65000"/>
                  </a:prstClr>
                </a:solidFill>
                <a:effectLst/>
                <a:uLnTx/>
                <a:uFillTx/>
                <a:latin typeface="Avenir Light" charset="0"/>
                <a:ea typeface="Avenir Light" charset="0"/>
                <a:cs typeface="Avenir Light" charset="0"/>
              </a:rPr>
              <a:t>kscorn.com</a:t>
            </a:r>
            <a:endParaRPr kumimoji="0" lang="en-US" sz="1600" b="0" i="0" u="none" strike="noStrike" kern="1200" cap="none" spc="0" normalizeH="0" baseline="0" noProof="0" dirty="0">
              <a:ln>
                <a:noFill/>
              </a:ln>
              <a:solidFill>
                <a:prstClr val="black">
                  <a:alpha val="65000"/>
                </a:prstClr>
              </a:solidFill>
              <a:effectLst/>
              <a:uLnTx/>
              <a:uFillTx/>
              <a:latin typeface="Avenir Light" charset="0"/>
              <a:ea typeface="Avenir Light" charset="0"/>
              <a:cs typeface="Avenir Light" charset="0"/>
            </a:endParaRPr>
          </a:p>
        </p:txBody>
      </p:sp>
      <p:grpSp>
        <p:nvGrpSpPr>
          <p:cNvPr id="5" name="Group 4"/>
          <p:cNvGrpSpPr/>
          <p:nvPr userDrawn="1"/>
        </p:nvGrpSpPr>
        <p:grpSpPr>
          <a:xfrm>
            <a:off x="5450299" y="4177865"/>
            <a:ext cx="1310042" cy="555282"/>
            <a:chOff x="5450299" y="4457265"/>
            <a:chExt cx="1310042" cy="555282"/>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0299" y="4457265"/>
              <a:ext cx="555282" cy="555282"/>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05059" y="4525271"/>
              <a:ext cx="555282" cy="451166"/>
            </a:xfrm>
            <a:prstGeom prst="rect">
              <a:avLst/>
            </a:prstGeom>
          </p:spPr>
        </p:pic>
      </p:grpSp>
      <p:pic>
        <p:nvPicPr>
          <p:cNvPr id="8" name="Picture 7">
            <a:extLst>
              <a:ext uri="{FF2B5EF4-FFF2-40B4-BE49-F238E27FC236}">
                <a16:creationId xmlns:a16="http://schemas.microsoft.com/office/drawing/2014/main" id="{08A8D2D6-7F37-C54E-AA5B-F8B1964EE97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307900" y="1185021"/>
            <a:ext cx="3588461" cy="2268403"/>
          </a:xfrm>
          <a:prstGeom prst="rect">
            <a:avLst/>
          </a:prstGeom>
        </p:spPr>
      </p:pic>
      <p:pic>
        <p:nvPicPr>
          <p:cNvPr id="7" name="Picture 6" descr="A close up of a sign&#10;&#10;Description automatically generated">
            <a:extLst>
              <a:ext uri="{FF2B5EF4-FFF2-40B4-BE49-F238E27FC236}">
                <a16:creationId xmlns:a16="http://schemas.microsoft.com/office/drawing/2014/main" id="{1F1494A0-3BB5-4440-9020-0C5A465AC0B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81417" y="6235458"/>
            <a:ext cx="1286671" cy="566855"/>
          </a:xfrm>
          <a:prstGeom prst="rect">
            <a:avLst/>
          </a:prstGeom>
        </p:spPr>
      </p:pic>
    </p:spTree>
    <p:extLst>
      <p:ext uri="{BB962C8B-B14F-4D97-AF65-F5344CB8AC3E}">
        <p14:creationId xmlns:p14="http://schemas.microsoft.com/office/powerpoint/2010/main" val="58935176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Tx/>
        <a:buNone/>
        <a:defRPr sz="2500" kern="1200" baseline="0">
          <a:solidFill>
            <a:schemeClr val="tx1">
              <a:alpha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1360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37D7B4-0A5A-594B-BF23-61864096AED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21360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913C96-2115-3F44-AAE1-249F34947E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8" name="Straight Connector 7"/>
          <p:cNvCxnSpPr/>
          <p:nvPr/>
        </p:nvCxnSpPr>
        <p:spPr>
          <a:xfrm>
            <a:off x="6700345" y="6702017"/>
            <a:ext cx="5491655" cy="0"/>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774" y="6702017"/>
            <a:ext cx="5273604" cy="1950"/>
          </a:xfrm>
          <a:prstGeom prst="line">
            <a:avLst/>
          </a:prstGeom>
          <a:ln w="571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74" y="6626292"/>
            <a:ext cx="5273604"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47641" y="6626292"/>
            <a:ext cx="5444359" cy="0"/>
          </a:xfrm>
          <a:prstGeom prst="line">
            <a:avLst/>
          </a:prstGeom>
          <a:ln w="19050">
            <a:solidFill>
              <a:srgbClr val="FFD05B"/>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sign&#10;&#10;Description automatically generated">
            <a:extLst>
              <a:ext uri="{FF2B5EF4-FFF2-40B4-BE49-F238E27FC236}">
                <a16:creationId xmlns:a16="http://schemas.microsoft.com/office/drawing/2014/main" id="{168CCE58-99F2-8443-A475-C14AC6F5972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64400" y="6213606"/>
            <a:ext cx="1286671" cy="590041"/>
          </a:xfrm>
          <a:prstGeom prst="rect">
            <a:avLst/>
          </a:prstGeom>
        </p:spPr>
      </p:pic>
    </p:spTree>
    <p:extLst>
      <p:ext uri="{BB962C8B-B14F-4D97-AF65-F5344CB8AC3E}">
        <p14:creationId xmlns:p14="http://schemas.microsoft.com/office/powerpoint/2010/main" val="36047597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venir Book" charset="0"/>
          <a:ea typeface="Avenir Book" charset="0"/>
          <a:cs typeface="Avenir Boo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venir Light" charset="0"/>
          <a:ea typeface="Avenir Light" charset="0"/>
          <a:cs typeface="Avenir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venir Light" charset="0"/>
          <a:ea typeface="Avenir Light" charset="0"/>
          <a:cs typeface="Avenir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Light" charset="0"/>
          <a:ea typeface="Avenir Light" charset="0"/>
          <a:cs typeface="Avenir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venir Light" charset="0"/>
          <a:ea typeface="Avenir Light" charset="0"/>
          <a:cs typeface="Avenir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venir Light" charset="0"/>
          <a:ea typeface="Avenir Light" charset="0"/>
          <a:cs typeface="Avenir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breakoutedu.com/resources" TargetMode="External"/><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1BkhZyK0-2o" TargetMode="External"/><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5400" y="1041400"/>
            <a:ext cx="9144000" cy="2387600"/>
          </a:xfrm>
        </p:spPr>
        <p:txBody>
          <a:bodyPr/>
          <a:lstStyle/>
          <a:p>
            <a:r>
              <a:rPr lang="en-US" dirty="0"/>
              <a:t>Corn Breakout Box</a:t>
            </a:r>
          </a:p>
        </p:txBody>
      </p:sp>
      <p:sp>
        <p:nvSpPr>
          <p:cNvPr id="3" name="Subtitle 2"/>
          <p:cNvSpPr>
            <a:spLocks noGrp="1"/>
          </p:cNvSpPr>
          <p:nvPr>
            <p:ph type="subTitle" idx="1"/>
          </p:nvPr>
        </p:nvSpPr>
        <p:spPr>
          <a:xfrm>
            <a:off x="2654300" y="3589338"/>
            <a:ext cx="9144000" cy="1655762"/>
          </a:xfrm>
        </p:spPr>
        <p:txBody>
          <a:bodyPr/>
          <a:lstStyle/>
          <a:p>
            <a:r>
              <a:rPr lang="en-US" dirty="0"/>
              <a:t>Brought to you by Kansas Corn STEM</a:t>
            </a:r>
          </a:p>
          <a:p>
            <a:r>
              <a:rPr lang="en-US" dirty="0"/>
              <a:t>Funded by Kansas Corn Commission (Kansas Corn Farmers)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833499">
            <a:off x="-2764338" y="400020"/>
            <a:ext cx="8295805" cy="5530537"/>
          </a:xfrm>
          <a:prstGeom prst="rect">
            <a:avLst/>
          </a:prstGeom>
        </p:spPr>
      </p:pic>
    </p:spTree>
    <p:extLst>
      <p:ext uri="{BB962C8B-B14F-4D97-AF65-F5344CB8AC3E}">
        <p14:creationId xmlns:p14="http://schemas.microsoft.com/office/powerpoint/2010/main" val="1808979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41B97BB-C3AB-4080-9FAA-691381F5A103}"/>
              </a:ext>
            </a:extLst>
          </p:cNvPr>
          <p:cNvSpPr txBox="1"/>
          <p:nvPr/>
        </p:nvSpPr>
        <p:spPr>
          <a:xfrm>
            <a:off x="10539216" y="5507431"/>
            <a:ext cx="1996580" cy="584775"/>
          </a:xfrm>
          <a:prstGeom prst="rect">
            <a:avLst/>
          </a:prstGeom>
          <a:noFill/>
        </p:spPr>
        <p:txBody>
          <a:bodyPr wrap="square" rtlCol="0">
            <a:spAutoFit/>
          </a:bodyPr>
          <a:lstStyle/>
          <a:p>
            <a:r>
              <a:rPr lang="en-US" sz="3200" b="1" dirty="0">
                <a:solidFill>
                  <a:schemeClr val="bg1"/>
                </a:solidFill>
              </a:rPr>
              <a:t>+210%</a:t>
            </a:r>
          </a:p>
        </p:txBody>
      </p:sp>
      <p:pic>
        <p:nvPicPr>
          <p:cNvPr id="2" name="Picture 1" descr="Chart&#10;&#10;Description automatically generated">
            <a:extLst>
              <a:ext uri="{FF2B5EF4-FFF2-40B4-BE49-F238E27FC236}">
                <a16:creationId xmlns:a16="http://schemas.microsoft.com/office/drawing/2014/main" id="{5A44E41B-EE8B-9AD5-32A1-36F9A2A2E69F}"/>
              </a:ext>
            </a:extLst>
          </p:cNvPr>
          <p:cNvPicPr>
            <a:picLocks noChangeAspect="1"/>
          </p:cNvPicPr>
          <p:nvPr/>
        </p:nvPicPr>
        <p:blipFill rotWithShape="1">
          <a:blip r:embed="rId2">
            <a:extLst>
              <a:ext uri="{28A0092B-C50C-407E-A947-70E740481C1C}">
                <a14:useLocalDpi xmlns:a14="http://schemas.microsoft.com/office/drawing/2010/main" val="0"/>
              </a:ext>
            </a:extLst>
          </a:blip>
          <a:srcRect r="1" b="2731"/>
          <a:stretch/>
        </p:blipFill>
        <p:spPr>
          <a:xfrm>
            <a:off x="196850" y="-57448"/>
            <a:ext cx="11319289" cy="6248345"/>
          </a:xfrm>
          <a:prstGeom prst="rect">
            <a:avLst/>
          </a:prstGeom>
        </p:spPr>
      </p:pic>
    </p:spTree>
    <p:extLst>
      <p:ext uri="{BB962C8B-B14F-4D97-AF65-F5344CB8AC3E}">
        <p14:creationId xmlns:p14="http://schemas.microsoft.com/office/powerpoint/2010/main" val="11040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D9FD9B-6F77-4678-AF6F-DE75F689B4C8}"/>
              </a:ext>
            </a:extLst>
          </p:cNvPr>
          <p:cNvSpPr txBox="1"/>
          <p:nvPr/>
        </p:nvSpPr>
        <p:spPr>
          <a:xfrm>
            <a:off x="743415" y="53839"/>
            <a:ext cx="10276592" cy="707886"/>
          </a:xfrm>
          <a:prstGeom prst="rect">
            <a:avLst/>
          </a:prstGeom>
          <a:noFill/>
        </p:spPr>
        <p:txBody>
          <a:bodyPr wrap="square" rtlCol="0">
            <a:spAutoFit/>
          </a:bodyPr>
          <a:lstStyle/>
          <a:p>
            <a:pPr algn="ctr"/>
            <a:r>
              <a:rPr lang="en-US" sz="4000" dirty="0"/>
              <a:t>Elementary</a:t>
            </a:r>
          </a:p>
        </p:txBody>
      </p:sp>
      <p:sp>
        <p:nvSpPr>
          <p:cNvPr id="9" name="TextBox 8">
            <a:extLst>
              <a:ext uri="{FF2B5EF4-FFF2-40B4-BE49-F238E27FC236}">
                <a16:creationId xmlns:a16="http://schemas.microsoft.com/office/drawing/2014/main" id="{38AA1B71-DB42-4EC3-9BA5-FF36C7D3BE80}"/>
              </a:ext>
            </a:extLst>
          </p:cNvPr>
          <p:cNvSpPr txBox="1"/>
          <p:nvPr/>
        </p:nvSpPr>
        <p:spPr>
          <a:xfrm>
            <a:off x="10641765" y="5516988"/>
            <a:ext cx="1996580" cy="584775"/>
          </a:xfrm>
          <a:prstGeom prst="rect">
            <a:avLst/>
          </a:prstGeom>
          <a:noFill/>
        </p:spPr>
        <p:txBody>
          <a:bodyPr wrap="square" rtlCol="0">
            <a:spAutoFit/>
          </a:bodyPr>
          <a:lstStyle/>
          <a:p>
            <a:r>
              <a:rPr lang="en-US" sz="3200" b="1" dirty="0">
                <a:solidFill>
                  <a:schemeClr val="bg1"/>
                </a:solidFill>
              </a:rPr>
              <a:t>+4</a:t>
            </a:r>
          </a:p>
        </p:txBody>
      </p:sp>
      <p:pic>
        <p:nvPicPr>
          <p:cNvPr id="15" name="Picture 14" descr="A picture containing table, indoor, sitting, desk&#10;&#10;Description automatically generated">
            <a:extLst>
              <a:ext uri="{FF2B5EF4-FFF2-40B4-BE49-F238E27FC236}">
                <a16:creationId xmlns:a16="http://schemas.microsoft.com/office/drawing/2014/main" id="{FA473E43-5766-421A-9A9D-36581A29E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963" y="535435"/>
            <a:ext cx="3914079" cy="2609386"/>
          </a:xfrm>
          <a:prstGeom prst="rect">
            <a:avLst/>
          </a:prstGeom>
        </p:spPr>
      </p:pic>
      <p:pic>
        <p:nvPicPr>
          <p:cNvPr id="17" name="Picture 16" descr="A picture containing indoor, table, box, sitting&#10;&#10;Description automatically generated">
            <a:extLst>
              <a:ext uri="{FF2B5EF4-FFF2-40B4-BE49-F238E27FC236}">
                <a16:creationId xmlns:a16="http://schemas.microsoft.com/office/drawing/2014/main" id="{9807C912-33CE-4A68-B20D-1DCEB064B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63" y="2672763"/>
            <a:ext cx="5143500" cy="3429000"/>
          </a:xfrm>
          <a:prstGeom prst="rect">
            <a:avLst/>
          </a:prstGeom>
        </p:spPr>
      </p:pic>
      <p:pic>
        <p:nvPicPr>
          <p:cNvPr id="21" name="Picture 20" descr="A picture containing indoor, table, sitting, items&#10;&#10;Description automatically generated">
            <a:extLst>
              <a:ext uri="{FF2B5EF4-FFF2-40B4-BE49-F238E27FC236}">
                <a16:creationId xmlns:a16="http://schemas.microsoft.com/office/drawing/2014/main" id="{598D53E5-63DA-474E-9FA8-902AF85E0C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5087" y="756237"/>
            <a:ext cx="6757640" cy="4505093"/>
          </a:xfrm>
          <a:prstGeom prst="rect">
            <a:avLst/>
          </a:prstGeom>
        </p:spPr>
      </p:pic>
    </p:spTree>
    <p:extLst>
      <p:ext uri="{BB962C8B-B14F-4D97-AF65-F5344CB8AC3E}">
        <p14:creationId xmlns:p14="http://schemas.microsoft.com/office/powerpoint/2010/main" val="47242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FB5C8C-17C6-40EC-82E6-FAACFA1686B6}"/>
              </a:ext>
            </a:extLst>
          </p:cNvPr>
          <p:cNvSpPr txBox="1"/>
          <p:nvPr/>
        </p:nvSpPr>
        <p:spPr>
          <a:xfrm>
            <a:off x="6369079" y="647700"/>
            <a:ext cx="2849050" cy="1200329"/>
          </a:xfrm>
          <a:prstGeom prst="rect">
            <a:avLst/>
          </a:prstGeom>
          <a:noFill/>
        </p:spPr>
        <p:txBody>
          <a:bodyPr wrap="none" rtlCol="0">
            <a:spAutoFit/>
          </a:bodyPr>
          <a:lstStyle/>
          <a:p>
            <a:r>
              <a:rPr lang="en-US" sz="7200" dirty="0">
                <a:solidFill>
                  <a:schemeClr val="bg1"/>
                </a:solidFill>
              </a:rPr>
              <a:t>Budget</a:t>
            </a:r>
          </a:p>
        </p:txBody>
      </p:sp>
      <p:pic>
        <p:nvPicPr>
          <p:cNvPr id="4" name="Picture 3">
            <a:extLst>
              <a:ext uri="{FF2B5EF4-FFF2-40B4-BE49-F238E27FC236}">
                <a16:creationId xmlns:a16="http://schemas.microsoft.com/office/drawing/2014/main" id="{7633CE8D-7E45-428B-9F33-850E7F36683F}"/>
              </a:ext>
            </a:extLst>
          </p:cNvPr>
          <p:cNvPicPr>
            <a:picLocks noChangeAspect="1"/>
          </p:cNvPicPr>
          <p:nvPr/>
        </p:nvPicPr>
        <p:blipFill>
          <a:blip r:embed="rId3"/>
          <a:stretch>
            <a:fillRect/>
          </a:stretch>
        </p:blipFill>
        <p:spPr>
          <a:xfrm>
            <a:off x="528007" y="317500"/>
            <a:ext cx="3176740" cy="4216400"/>
          </a:xfrm>
          <a:prstGeom prst="rect">
            <a:avLst/>
          </a:prstGeom>
        </p:spPr>
      </p:pic>
      <p:pic>
        <p:nvPicPr>
          <p:cNvPr id="8" name="Picture 7">
            <a:extLst>
              <a:ext uri="{FF2B5EF4-FFF2-40B4-BE49-F238E27FC236}">
                <a16:creationId xmlns:a16="http://schemas.microsoft.com/office/drawing/2014/main" id="{038C2DB4-7251-4610-A9D6-F34EFF3E930A}"/>
              </a:ext>
            </a:extLst>
          </p:cNvPr>
          <p:cNvPicPr>
            <a:picLocks noChangeAspect="1"/>
          </p:cNvPicPr>
          <p:nvPr/>
        </p:nvPicPr>
        <p:blipFill>
          <a:blip r:embed="rId4"/>
          <a:stretch>
            <a:fillRect/>
          </a:stretch>
        </p:blipFill>
        <p:spPr>
          <a:xfrm>
            <a:off x="8872424" y="427038"/>
            <a:ext cx="3222833" cy="4216400"/>
          </a:xfrm>
          <a:prstGeom prst="rect">
            <a:avLst/>
          </a:prstGeom>
        </p:spPr>
      </p:pic>
      <p:pic>
        <p:nvPicPr>
          <p:cNvPr id="10" name="Picture 9">
            <a:extLst>
              <a:ext uri="{FF2B5EF4-FFF2-40B4-BE49-F238E27FC236}">
                <a16:creationId xmlns:a16="http://schemas.microsoft.com/office/drawing/2014/main" id="{F32E43B2-A6FE-4DBC-A3AB-02F5BD6A8DBB}"/>
              </a:ext>
            </a:extLst>
          </p:cNvPr>
          <p:cNvPicPr>
            <a:picLocks noChangeAspect="1"/>
          </p:cNvPicPr>
          <p:nvPr/>
        </p:nvPicPr>
        <p:blipFill>
          <a:blip r:embed="rId5"/>
          <a:stretch>
            <a:fillRect/>
          </a:stretch>
        </p:blipFill>
        <p:spPr>
          <a:xfrm>
            <a:off x="3704746" y="1848029"/>
            <a:ext cx="5006691" cy="4043362"/>
          </a:xfrm>
          <a:prstGeom prst="rect">
            <a:avLst/>
          </a:prstGeom>
        </p:spPr>
      </p:pic>
    </p:spTree>
    <p:extLst>
      <p:ext uri="{BB962C8B-B14F-4D97-AF65-F5344CB8AC3E}">
        <p14:creationId xmlns:p14="http://schemas.microsoft.com/office/powerpoint/2010/main" val="276152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AA1B71-DB42-4EC3-9BA5-FF36C7D3BE80}"/>
              </a:ext>
            </a:extLst>
          </p:cNvPr>
          <p:cNvSpPr txBox="1"/>
          <p:nvPr/>
        </p:nvSpPr>
        <p:spPr>
          <a:xfrm>
            <a:off x="10641765" y="5516988"/>
            <a:ext cx="1996580" cy="584775"/>
          </a:xfrm>
          <a:prstGeom prst="rect">
            <a:avLst/>
          </a:prstGeom>
          <a:noFill/>
        </p:spPr>
        <p:txBody>
          <a:bodyPr wrap="square" rtlCol="0">
            <a:spAutoFit/>
          </a:bodyPr>
          <a:lstStyle/>
          <a:p>
            <a:r>
              <a:rPr lang="en-US" sz="3200" b="1" dirty="0">
                <a:solidFill>
                  <a:schemeClr val="bg1"/>
                </a:solidFill>
              </a:rPr>
              <a:t>+45%</a:t>
            </a:r>
          </a:p>
        </p:txBody>
      </p:sp>
      <p:sp>
        <p:nvSpPr>
          <p:cNvPr id="10" name="TextBox 9">
            <a:extLst>
              <a:ext uri="{FF2B5EF4-FFF2-40B4-BE49-F238E27FC236}">
                <a16:creationId xmlns:a16="http://schemas.microsoft.com/office/drawing/2014/main" id="{B29AF400-E737-453D-983E-9FE8F6F722DD}"/>
              </a:ext>
            </a:extLst>
          </p:cNvPr>
          <p:cNvSpPr txBox="1"/>
          <p:nvPr/>
        </p:nvSpPr>
        <p:spPr>
          <a:xfrm>
            <a:off x="365181" y="5516988"/>
            <a:ext cx="2207941" cy="369332"/>
          </a:xfrm>
          <a:prstGeom prst="rect">
            <a:avLst/>
          </a:prstGeom>
          <a:noFill/>
        </p:spPr>
        <p:txBody>
          <a:bodyPr wrap="square" rtlCol="0">
            <a:spAutoFit/>
          </a:bodyPr>
          <a:lstStyle/>
          <a:p>
            <a:r>
              <a:rPr lang="en-US" dirty="0"/>
              <a:t>YTD: 442 Teachers</a:t>
            </a:r>
          </a:p>
        </p:txBody>
      </p:sp>
      <p:pic>
        <p:nvPicPr>
          <p:cNvPr id="13" name="Picture 12" descr="Two people standing in front of a cake&#10;&#10;Description automatically generated">
            <a:extLst>
              <a:ext uri="{FF2B5EF4-FFF2-40B4-BE49-F238E27FC236}">
                <a16:creationId xmlns:a16="http://schemas.microsoft.com/office/drawing/2014/main" id="{F22D6FCC-1385-451F-9FFD-61B9AC4E68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1623" y="3195354"/>
            <a:ext cx="2198396" cy="3359936"/>
          </a:xfrm>
          <a:prstGeom prst="rect">
            <a:avLst/>
          </a:prstGeom>
        </p:spPr>
      </p:pic>
      <p:pic>
        <p:nvPicPr>
          <p:cNvPr id="2" name="Picture 1" descr="Chart, scatter chart&#10;&#10;Description automatically generated">
            <a:extLst>
              <a:ext uri="{FF2B5EF4-FFF2-40B4-BE49-F238E27FC236}">
                <a16:creationId xmlns:a16="http://schemas.microsoft.com/office/drawing/2014/main" id="{40F22943-07E6-94DF-95E3-D176C8994A45}"/>
              </a:ext>
            </a:extLst>
          </p:cNvPr>
          <p:cNvPicPr>
            <a:picLocks noChangeAspect="1"/>
          </p:cNvPicPr>
          <p:nvPr/>
        </p:nvPicPr>
        <p:blipFill rotWithShape="1">
          <a:blip r:embed="rId3">
            <a:extLst>
              <a:ext uri="{28A0092B-C50C-407E-A947-70E740481C1C}">
                <a14:useLocalDpi xmlns:a14="http://schemas.microsoft.com/office/drawing/2010/main" val="0"/>
              </a:ext>
            </a:extLst>
          </a:blip>
          <a:srcRect r="1" b="8760"/>
          <a:stretch/>
        </p:blipFill>
        <p:spPr>
          <a:xfrm>
            <a:off x="3660017" y="165239"/>
            <a:ext cx="7370206" cy="4068417"/>
          </a:xfrm>
          <a:prstGeom prst="rect">
            <a:avLst/>
          </a:prstGeom>
        </p:spPr>
      </p:pic>
      <p:pic>
        <p:nvPicPr>
          <p:cNvPr id="3" name="Picture 2">
            <a:extLst>
              <a:ext uri="{FF2B5EF4-FFF2-40B4-BE49-F238E27FC236}">
                <a16:creationId xmlns:a16="http://schemas.microsoft.com/office/drawing/2014/main" id="{4FAE8A86-93D0-20A6-B6EF-27AF08C5BD22}"/>
              </a:ext>
            </a:extLst>
          </p:cNvPr>
          <p:cNvPicPr>
            <a:picLocks noChangeAspect="1"/>
          </p:cNvPicPr>
          <p:nvPr/>
        </p:nvPicPr>
        <p:blipFill>
          <a:blip r:embed="rId4"/>
          <a:stretch>
            <a:fillRect/>
          </a:stretch>
        </p:blipFill>
        <p:spPr>
          <a:xfrm>
            <a:off x="315259" y="165239"/>
            <a:ext cx="3292125" cy="6474513"/>
          </a:xfrm>
          <a:prstGeom prst="rect">
            <a:avLst/>
          </a:prstGeom>
        </p:spPr>
      </p:pic>
      <p:sp>
        <p:nvSpPr>
          <p:cNvPr id="4" name="TextBox 3">
            <a:extLst>
              <a:ext uri="{FF2B5EF4-FFF2-40B4-BE49-F238E27FC236}">
                <a16:creationId xmlns:a16="http://schemas.microsoft.com/office/drawing/2014/main" id="{8E7DF73B-C654-39A3-D412-F16AF6C299B6}"/>
              </a:ext>
            </a:extLst>
          </p:cNvPr>
          <p:cNvSpPr txBox="1"/>
          <p:nvPr/>
        </p:nvSpPr>
        <p:spPr>
          <a:xfrm>
            <a:off x="4161183" y="5194852"/>
            <a:ext cx="3776869" cy="646331"/>
          </a:xfrm>
          <a:prstGeom prst="rect">
            <a:avLst/>
          </a:prstGeom>
          <a:noFill/>
        </p:spPr>
        <p:txBody>
          <a:bodyPr wrap="square" rtlCol="0">
            <a:spAutoFit/>
          </a:bodyPr>
          <a:lstStyle/>
          <a:p>
            <a:r>
              <a:rPr lang="en-US" dirty="0"/>
              <a:t>442 teachers completed program</a:t>
            </a:r>
          </a:p>
          <a:p>
            <a:endParaRPr lang="en-US" dirty="0"/>
          </a:p>
        </p:txBody>
      </p:sp>
    </p:spTree>
    <p:extLst>
      <p:ext uri="{BB962C8B-B14F-4D97-AF65-F5344CB8AC3E}">
        <p14:creationId xmlns:p14="http://schemas.microsoft.com/office/powerpoint/2010/main" val="69141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text that says 'KANSAS c ORN STEM CORN The Mystery of Mustery Could Be Corn? The Mystery of OR Mystery THE HISTORY Mystery CORO MYSTERY SOIL CORN RN The Mystery of RACTEE WATER STEM K-12 GRADE LEVEL SPECIFIC 4 DIFFERENT ISSUES DURING THE SCHOOL YEAR FREE TO KANSAS EDUCATORS! EASY TO USE WITH KANSAS CORN STEM LESSONS OR STAND ALONE ALSO AVAILABLE IN SPANISH Mystery of Corn Readers Subscribe today at kansascornstem.com!'">
            <a:extLst>
              <a:ext uri="{FF2B5EF4-FFF2-40B4-BE49-F238E27FC236}">
                <a16:creationId xmlns:a16="http://schemas.microsoft.com/office/drawing/2014/main" id="{2255471B-1286-635D-ED5D-87447F5475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9077" y="199387"/>
            <a:ext cx="7193845" cy="603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39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D48045F-CBD2-40BE-958A-48D5DBF25485}"/>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kern="1200">
                <a:solidFill>
                  <a:schemeClr val="bg1"/>
                </a:solidFill>
                <a:latin typeface="+mj-lt"/>
                <a:ea typeface="+mj-ea"/>
                <a:cs typeface="+mj-cs"/>
              </a:rPr>
              <a:t>Kansascornstem.com</a:t>
            </a:r>
          </a:p>
        </p:txBody>
      </p:sp>
      <p:pic>
        <p:nvPicPr>
          <p:cNvPr id="5" name="Picture 4">
            <a:extLst>
              <a:ext uri="{FF2B5EF4-FFF2-40B4-BE49-F238E27FC236}">
                <a16:creationId xmlns:a16="http://schemas.microsoft.com/office/drawing/2014/main" id="{65A6A758-E6EC-45BF-995E-05F8F9D3EADD}"/>
              </a:ext>
            </a:extLst>
          </p:cNvPr>
          <p:cNvPicPr>
            <a:picLocks noChangeAspect="1"/>
          </p:cNvPicPr>
          <p:nvPr/>
        </p:nvPicPr>
        <p:blipFill>
          <a:blip r:embed="rId2"/>
          <a:stretch>
            <a:fillRect/>
          </a:stretch>
        </p:blipFill>
        <p:spPr>
          <a:xfrm>
            <a:off x="1213556" y="1675227"/>
            <a:ext cx="9764888" cy="4394199"/>
          </a:xfrm>
          <a:prstGeom prst="rect">
            <a:avLst/>
          </a:prstGeom>
        </p:spPr>
      </p:pic>
    </p:spTree>
    <p:extLst>
      <p:ext uri="{BB962C8B-B14F-4D97-AF65-F5344CB8AC3E}">
        <p14:creationId xmlns:p14="http://schemas.microsoft.com/office/powerpoint/2010/main" val="3460002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AB065B-F422-4F03-8174-97A2BFAF6187}"/>
              </a:ext>
            </a:extLst>
          </p:cNvPr>
          <p:cNvPicPr>
            <a:picLocks noGrp="1" noChangeAspect="1"/>
          </p:cNvPicPr>
          <p:nvPr>
            <p:ph idx="1"/>
          </p:nvPr>
        </p:nvPicPr>
        <p:blipFill>
          <a:blip r:embed="rId2"/>
          <a:stretch>
            <a:fillRect/>
          </a:stretch>
        </p:blipFill>
        <p:spPr>
          <a:xfrm>
            <a:off x="6081712" y="367156"/>
            <a:ext cx="6048375" cy="2308923"/>
          </a:xfrm>
        </p:spPr>
      </p:pic>
      <p:sp>
        <p:nvSpPr>
          <p:cNvPr id="2" name="Title 1">
            <a:extLst>
              <a:ext uri="{FF2B5EF4-FFF2-40B4-BE49-F238E27FC236}">
                <a16:creationId xmlns:a16="http://schemas.microsoft.com/office/drawing/2014/main" id="{1441B48A-77B6-4487-A989-E517150F874D}"/>
              </a:ext>
            </a:extLst>
          </p:cNvPr>
          <p:cNvSpPr>
            <a:spLocks noGrp="1"/>
          </p:cNvSpPr>
          <p:nvPr>
            <p:ph type="title"/>
          </p:nvPr>
        </p:nvSpPr>
        <p:spPr/>
        <p:txBody>
          <a:bodyPr/>
          <a:lstStyle/>
          <a:p>
            <a:r>
              <a:rPr lang="en-US" dirty="0"/>
              <a:t>Before we get started. </a:t>
            </a:r>
          </a:p>
        </p:txBody>
      </p:sp>
      <p:pic>
        <p:nvPicPr>
          <p:cNvPr id="7" name="Picture 6">
            <a:extLst>
              <a:ext uri="{FF2B5EF4-FFF2-40B4-BE49-F238E27FC236}">
                <a16:creationId xmlns:a16="http://schemas.microsoft.com/office/drawing/2014/main" id="{96C45479-E991-40F0-B73C-71400B942673}"/>
              </a:ext>
            </a:extLst>
          </p:cNvPr>
          <p:cNvPicPr>
            <a:picLocks noChangeAspect="1"/>
          </p:cNvPicPr>
          <p:nvPr/>
        </p:nvPicPr>
        <p:blipFill>
          <a:blip r:embed="rId3"/>
          <a:stretch>
            <a:fillRect/>
          </a:stretch>
        </p:blipFill>
        <p:spPr>
          <a:xfrm>
            <a:off x="501649" y="1521618"/>
            <a:ext cx="4302125" cy="4295742"/>
          </a:xfrm>
          <a:prstGeom prst="rect">
            <a:avLst/>
          </a:prstGeom>
        </p:spPr>
      </p:pic>
      <p:pic>
        <p:nvPicPr>
          <p:cNvPr id="9" name="Picture 8">
            <a:extLst>
              <a:ext uri="{FF2B5EF4-FFF2-40B4-BE49-F238E27FC236}">
                <a16:creationId xmlns:a16="http://schemas.microsoft.com/office/drawing/2014/main" id="{5FC3E866-538D-46E6-8624-2C5EC4344193}"/>
              </a:ext>
            </a:extLst>
          </p:cNvPr>
          <p:cNvPicPr>
            <a:picLocks noChangeAspect="1"/>
          </p:cNvPicPr>
          <p:nvPr/>
        </p:nvPicPr>
        <p:blipFill>
          <a:blip r:embed="rId4"/>
          <a:stretch>
            <a:fillRect/>
          </a:stretch>
        </p:blipFill>
        <p:spPr>
          <a:xfrm>
            <a:off x="8255000" y="3429000"/>
            <a:ext cx="1447800" cy="2571750"/>
          </a:xfrm>
          <a:prstGeom prst="rect">
            <a:avLst/>
          </a:prstGeom>
        </p:spPr>
      </p:pic>
    </p:spTree>
    <p:extLst>
      <p:ext uri="{BB962C8B-B14F-4D97-AF65-F5344CB8AC3E}">
        <p14:creationId xmlns:p14="http://schemas.microsoft.com/office/powerpoint/2010/main" val="3139971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ACE314-1DD2-42F1-8AA9-3D6C8750F0DB}"/>
              </a:ext>
            </a:extLst>
          </p:cNvPr>
          <p:cNvSpPr txBox="1">
            <a:spLocks noGrp="1"/>
          </p:cNvSpPr>
          <p:nvPr>
            <p:ph idx="1"/>
          </p:nvPr>
        </p:nvSpPr>
        <p:spPr>
          <a:xfrm>
            <a:off x="838200" y="567047"/>
            <a:ext cx="10515600" cy="6290953"/>
          </a:xfrm>
          <a:prstGeom prst="rect">
            <a:avLst/>
          </a:prstGeom>
          <a:noFill/>
        </p:spPr>
        <p:txBody>
          <a:bodyPr wrap="square" rtlCol="0">
            <a:spAutoFit/>
          </a:bodyPr>
          <a:lstStyle/>
          <a:p>
            <a:pPr marL="0" indent="0">
              <a:buNone/>
            </a:pPr>
            <a:r>
              <a:rPr lang="en-US" sz="2400" b="1" dirty="0">
                <a:latin typeface="Microsoft Yi Baiti" panose="03000500000000000000" pitchFamily="66" charset="0"/>
                <a:ea typeface="Microsoft Yi Baiti" panose="03000500000000000000" pitchFamily="66" charset="0"/>
              </a:rPr>
              <a:t>Your Shogun is requiring you to develop a STEAM program in your province (classroom) using agriculture.  The Shogun is giving each rival Daimyo 30 minutes to find resources to use in your Province. Lucky for you, the Portuguese are wanting to establish a port in a Japanese province to trade valuable resources. The first group to breakout wins the Shoguns respect and admiration, as well as a prize from the Portuguese. </a:t>
            </a:r>
          </a:p>
          <a:p>
            <a:pPr marL="0" indent="0">
              <a:buNone/>
            </a:pPr>
            <a:r>
              <a:rPr lang="en-US" sz="2400" b="1" dirty="0">
                <a:latin typeface="Microsoft Yi Baiti" panose="03000500000000000000" pitchFamily="66" charset="0"/>
                <a:ea typeface="Microsoft Yi Baiti" panose="03000500000000000000" pitchFamily="66" charset="0"/>
              </a:rPr>
              <a:t> </a:t>
            </a:r>
          </a:p>
          <a:p>
            <a:pPr marL="0" indent="0">
              <a:buNone/>
            </a:pPr>
            <a:r>
              <a:rPr lang="en-US" sz="2400" b="1" dirty="0">
                <a:latin typeface="Microsoft Yi Baiti" panose="03000500000000000000" pitchFamily="66" charset="0"/>
                <a:ea typeface="Microsoft Yi Baiti" panose="03000500000000000000" pitchFamily="66" charset="0"/>
              </a:rPr>
              <a:t>As an Inquiry Ninja, you need to be extra sneaky in how you deliver content in your province. In this lesson, you will learn to utilize the inquiry ninja ability of delivering NGSS into your province while creating an ABC lesson. The current Shogun is in love with ABC or Phenomenon based lessons. Activity Before Concept engages students within their learning, builds upon their curiosity, wonder and questioning. After anchoring your instruction to authentic phenomena, you will have the concepts necessary to build vocabulary.     </a:t>
            </a:r>
          </a:p>
          <a:p>
            <a:pPr marL="0" indent="0">
              <a:buNone/>
            </a:pPr>
            <a:r>
              <a:rPr lang="en-US" sz="2400" b="1" dirty="0">
                <a:latin typeface="Microsoft Yi Baiti" panose="03000500000000000000" pitchFamily="66" charset="0"/>
                <a:ea typeface="Microsoft Yi Baiti" panose="03000500000000000000" pitchFamily="66" charset="0"/>
              </a:rPr>
              <a:t> </a:t>
            </a:r>
          </a:p>
          <a:p>
            <a:pPr marL="0" indent="0">
              <a:buNone/>
            </a:pPr>
            <a:r>
              <a:rPr lang="en-US" sz="2400" b="1" dirty="0">
                <a:latin typeface="Microsoft Yi Baiti" panose="03000500000000000000" pitchFamily="66" charset="0"/>
                <a:ea typeface="Microsoft Yi Baiti" panose="03000500000000000000" pitchFamily="66" charset="0"/>
              </a:rPr>
              <a:t>It is now time for you to find a way to trade with the Portuguese.  </a:t>
            </a:r>
          </a:p>
          <a:p>
            <a:pPr marL="0" indent="0">
              <a:buNone/>
            </a:pPr>
            <a:r>
              <a:rPr lang="en-US" b="1" dirty="0"/>
              <a:t> </a:t>
            </a:r>
          </a:p>
          <a:p>
            <a:pPr marL="0" indent="0">
              <a:buNone/>
            </a:pPr>
            <a:endParaRPr lang="en-US" b="1" dirty="0"/>
          </a:p>
        </p:txBody>
      </p:sp>
    </p:spTree>
    <p:extLst>
      <p:ext uri="{BB962C8B-B14F-4D97-AF65-F5344CB8AC3E}">
        <p14:creationId xmlns:p14="http://schemas.microsoft.com/office/powerpoint/2010/main" val="201967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FB5C8C-17C6-40EC-82E6-FAACFA1686B6}"/>
              </a:ext>
            </a:extLst>
          </p:cNvPr>
          <p:cNvSpPr txBox="1"/>
          <p:nvPr/>
        </p:nvSpPr>
        <p:spPr>
          <a:xfrm>
            <a:off x="6369079" y="647700"/>
            <a:ext cx="2849050" cy="1200329"/>
          </a:xfrm>
          <a:prstGeom prst="rect">
            <a:avLst/>
          </a:prstGeom>
          <a:noFill/>
        </p:spPr>
        <p:txBody>
          <a:bodyPr wrap="none" rtlCol="0">
            <a:spAutoFit/>
          </a:bodyPr>
          <a:lstStyle/>
          <a:p>
            <a:r>
              <a:rPr lang="en-US" sz="7200" dirty="0">
                <a:solidFill>
                  <a:schemeClr val="bg1"/>
                </a:solidFill>
              </a:rPr>
              <a:t>Budget</a:t>
            </a:r>
          </a:p>
        </p:txBody>
      </p:sp>
      <p:sp>
        <p:nvSpPr>
          <p:cNvPr id="2" name="TextBox 1">
            <a:extLst>
              <a:ext uri="{FF2B5EF4-FFF2-40B4-BE49-F238E27FC236}">
                <a16:creationId xmlns:a16="http://schemas.microsoft.com/office/drawing/2014/main" id="{0B6A2A84-61EC-4941-8D0E-8DF43529156B}"/>
              </a:ext>
            </a:extLst>
          </p:cNvPr>
          <p:cNvSpPr txBox="1"/>
          <p:nvPr/>
        </p:nvSpPr>
        <p:spPr>
          <a:xfrm>
            <a:off x="1249960" y="4253217"/>
            <a:ext cx="5503178" cy="1200329"/>
          </a:xfrm>
          <a:prstGeom prst="rect">
            <a:avLst/>
          </a:prstGeom>
          <a:noFill/>
        </p:spPr>
        <p:txBody>
          <a:bodyPr wrap="square" rtlCol="0">
            <a:spAutoFit/>
          </a:bodyPr>
          <a:lstStyle/>
          <a:p>
            <a:r>
              <a:rPr lang="en-US" sz="2400" dirty="0">
                <a:solidFill>
                  <a:schemeClr val="bg1"/>
                </a:solidFill>
              </a:rPr>
              <a:t>2019 Expenses    $778,404</a:t>
            </a:r>
          </a:p>
          <a:p>
            <a:endParaRPr lang="en-US" sz="2400" dirty="0">
              <a:solidFill>
                <a:schemeClr val="bg1"/>
              </a:solidFill>
            </a:endParaRPr>
          </a:p>
          <a:p>
            <a:r>
              <a:rPr lang="en-US" sz="2400" dirty="0">
                <a:solidFill>
                  <a:schemeClr val="bg1"/>
                </a:solidFill>
              </a:rPr>
              <a:t>2020 Proposed    $753,497</a:t>
            </a:r>
          </a:p>
        </p:txBody>
      </p:sp>
      <p:pic>
        <p:nvPicPr>
          <p:cNvPr id="3" name="Picture 2">
            <a:extLst>
              <a:ext uri="{FF2B5EF4-FFF2-40B4-BE49-F238E27FC236}">
                <a16:creationId xmlns:a16="http://schemas.microsoft.com/office/drawing/2014/main" id="{747C3C18-0631-4C70-BC9D-3BB68CFEFD31}"/>
              </a:ext>
            </a:extLst>
          </p:cNvPr>
          <p:cNvPicPr>
            <a:picLocks noChangeAspect="1"/>
          </p:cNvPicPr>
          <p:nvPr/>
        </p:nvPicPr>
        <p:blipFill>
          <a:blip r:embed="rId3"/>
          <a:stretch>
            <a:fillRect/>
          </a:stretch>
        </p:blipFill>
        <p:spPr>
          <a:xfrm>
            <a:off x="2406422" y="614845"/>
            <a:ext cx="7436730" cy="3553279"/>
          </a:xfrm>
          <a:prstGeom prst="rect">
            <a:avLst/>
          </a:prstGeom>
        </p:spPr>
      </p:pic>
    </p:spTree>
    <p:extLst>
      <p:ext uri="{BB962C8B-B14F-4D97-AF65-F5344CB8AC3E}">
        <p14:creationId xmlns:p14="http://schemas.microsoft.com/office/powerpoint/2010/main" val="19538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05E0E-24C0-4090-A58F-03CC9EBD733E}"/>
              </a:ext>
            </a:extLst>
          </p:cNvPr>
          <p:cNvSpPr>
            <a:spLocks noGrp="1"/>
          </p:cNvSpPr>
          <p:nvPr>
            <p:ph type="title"/>
          </p:nvPr>
        </p:nvSpPr>
        <p:spPr>
          <a:xfrm>
            <a:off x="838200" y="301625"/>
            <a:ext cx="10515600" cy="1325563"/>
          </a:xfrm>
        </p:spPr>
        <p:txBody>
          <a:bodyPr/>
          <a:lstStyle/>
          <a:p>
            <a:r>
              <a:rPr lang="en-US" dirty="0"/>
              <a:t>Your Boxes!</a:t>
            </a:r>
          </a:p>
        </p:txBody>
      </p:sp>
      <p:pic>
        <p:nvPicPr>
          <p:cNvPr id="5" name="Content Placeholder 4">
            <a:extLst>
              <a:ext uri="{FF2B5EF4-FFF2-40B4-BE49-F238E27FC236}">
                <a16:creationId xmlns:a16="http://schemas.microsoft.com/office/drawing/2014/main" id="{8FC8BC7E-9F53-4339-95C6-DA5224DB8BE5}"/>
              </a:ext>
            </a:extLst>
          </p:cNvPr>
          <p:cNvPicPr>
            <a:picLocks noGrp="1" noChangeAspect="1"/>
          </p:cNvPicPr>
          <p:nvPr>
            <p:ph idx="1"/>
          </p:nvPr>
        </p:nvPicPr>
        <p:blipFill>
          <a:blip r:embed="rId2"/>
          <a:stretch>
            <a:fillRect/>
          </a:stretch>
        </p:blipFill>
        <p:spPr>
          <a:xfrm>
            <a:off x="1220768" y="1690688"/>
            <a:ext cx="9550420" cy="3197622"/>
          </a:xfrm>
        </p:spPr>
      </p:pic>
      <p:sp>
        <p:nvSpPr>
          <p:cNvPr id="7" name="TextBox 6">
            <a:extLst>
              <a:ext uri="{FF2B5EF4-FFF2-40B4-BE49-F238E27FC236}">
                <a16:creationId xmlns:a16="http://schemas.microsoft.com/office/drawing/2014/main" id="{2DDFD061-EBB1-450E-885B-A348819146D4}"/>
              </a:ext>
            </a:extLst>
          </p:cNvPr>
          <p:cNvSpPr txBox="1"/>
          <p:nvPr/>
        </p:nvSpPr>
        <p:spPr>
          <a:xfrm>
            <a:off x="1397000" y="5167312"/>
            <a:ext cx="9374188" cy="646331"/>
          </a:xfrm>
          <a:prstGeom prst="rect">
            <a:avLst/>
          </a:prstGeom>
          <a:noFill/>
        </p:spPr>
        <p:txBody>
          <a:bodyPr wrap="square">
            <a:spAutoFit/>
          </a:bodyPr>
          <a:lstStyle/>
          <a:p>
            <a:r>
              <a:rPr lang="en-US" dirty="0">
                <a:hlinkClick r:id="rId3"/>
              </a:rPr>
              <a:t>https://www.breakoutedu.com/resources</a:t>
            </a:r>
            <a:endParaRPr lang="en-US" dirty="0"/>
          </a:p>
          <a:p>
            <a:endParaRPr lang="en-US" dirty="0"/>
          </a:p>
        </p:txBody>
      </p:sp>
    </p:spTree>
    <p:extLst>
      <p:ext uri="{BB962C8B-B14F-4D97-AF65-F5344CB8AC3E}">
        <p14:creationId xmlns:p14="http://schemas.microsoft.com/office/powerpoint/2010/main" val="366517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DF7964-68DA-46C2-AD98-A87576CAC32F}"/>
              </a:ext>
            </a:extLst>
          </p:cNvPr>
          <p:cNvPicPr>
            <a:picLocks noChangeAspect="1"/>
          </p:cNvPicPr>
          <p:nvPr/>
        </p:nvPicPr>
        <p:blipFill>
          <a:blip r:embed="rId2"/>
          <a:stretch>
            <a:fillRect/>
          </a:stretch>
        </p:blipFill>
        <p:spPr>
          <a:xfrm>
            <a:off x="197866" y="123826"/>
            <a:ext cx="6681812" cy="4471987"/>
          </a:xfrm>
          <a:prstGeom prst="rect">
            <a:avLst/>
          </a:prstGeom>
        </p:spPr>
      </p:pic>
      <p:pic>
        <p:nvPicPr>
          <p:cNvPr id="5" name="Picture 4">
            <a:extLst>
              <a:ext uri="{FF2B5EF4-FFF2-40B4-BE49-F238E27FC236}">
                <a16:creationId xmlns:a16="http://schemas.microsoft.com/office/drawing/2014/main" id="{95D53D5A-A39F-4434-9615-174B73A2D69C}"/>
              </a:ext>
            </a:extLst>
          </p:cNvPr>
          <p:cNvPicPr>
            <a:picLocks noChangeAspect="1"/>
          </p:cNvPicPr>
          <p:nvPr/>
        </p:nvPicPr>
        <p:blipFill>
          <a:blip r:embed="rId3"/>
          <a:stretch>
            <a:fillRect/>
          </a:stretch>
        </p:blipFill>
        <p:spPr>
          <a:xfrm>
            <a:off x="5700920" y="2563019"/>
            <a:ext cx="5703680" cy="3496779"/>
          </a:xfrm>
          <a:prstGeom prst="rect">
            <a:avLst/>
          </a:prstGeom>
        </p:spPr>
      </p:pic>
      <p:sp>
        <p:nvSpPr>
          <p:cNvPr id="8" name="TextBox 7">
            <a:extLst>
              <a:ext uri="{FF2B5EF4-FFF2-40B4-BE49-F238E27FC236}">
                <a16:creationId xmlns:a16="http://schemas.microsoft.com/office/drawing/2014/main" id="{1879019E-5F88-43E9-89F9-302199521124}"/>
              </a:ext>
            </a:extLst>
          </p:cNvPr>
          <p:cNvSpPr txBox="1"/>
          <p:nvPr/>
        </p:nvSpPr>
        <p:spPr>
          <a:xfrm>
            <a:off x="546100" y="5257800"/>
            <a:ext cx="5154820" cy="646331"/>
          </a:xfrm>
          <a:prstGeom prst="rect">
            <a:avLst/>
          </a:prstGeom>
          <a:noFill/>
        </p:spPr>
        <p:txBody>
          <a:bodyPr wrap="square" rtlCol="0">
            <a:spAutoFit/>
          </a:bodyPr>
          <a:lstStyle/>
          <a:p>
            <a:r>
              <a:rPr lang="en-US" dirty="0"/>
              <a:t>Kansas Corn Breakout Box lessons: Ready to go!</a:t>
            </a:r>
          </a:p>
          <a:p>
            <a:endParaRPr lang="en-US" dirty="0"/>
          </a:p>
        </p:txBody>
      </p:sp>
    </p:spTree>
    <p:extLst>
      <p:ext uri="{BB962C8B-B14F-4D97-AF65-F5344CB8AC3E}">
        <p14:creationId xmlns:p14="http://schemas.microsoft.com/office/powerpoint/2010/main" val="902888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41F9B8-00D8-4EEF-926A-D44995401DF3}"/>
              </a:ext>
            </a:extLst>
          </p:cNvPr>
          <p:cNvPicPr>
            <a:picLocks noGrp="1" noChangeAspect="1"/>
          </p:cNvPicPr>
          <p:nvPr>
            <p:ph idx="1"/>
          </p:nvPr>
        </p:nvPicPr>
        <p:blipFill>
          <a:blip r:embed="rId2"/>
          <a:stretch>
            <a:fillRect/>
          </a:stretch>
        </p:blipFill>
        <p:spPr>
          <a:xfrm>
            <a:off x="4598005" y="349639"/>
            <a:ext cx="7136795" cy="4608124"/>
          </a:xfrm>
        </p:spPr>
      </p:pic>
      <p:sp>
        <p:nvSpPr>
          <p:cNvPr id="6" name="TextBox 5">
            <a:extLst>
              <a:ext uri="{FF2B5EF4-FFF2-40B4-BE49-F238E27FC236}">
                <a16:creationId xmlns:a16="http://schemas.microsoft.com/office/drawing/2014/main" id="{428E5F65-D60C-45F0-B567-2F9768DCF1D9}"/>
              </a:ext>
            </a:extLst>
          </p:cNvPr>
          <p:cNvSpPr txBox="1"/>
          <p:nvPr/>
        </p:nvSpPr>
        <p:spPr>
          <a:xfrm>
            <a:off x="419100" y="1295400"/>
            <a:ext cx="4305300" cy="4801314"/>
          </a:xfrm>
          <a:prstGeom prst="rect">
            <a:avLst/>
          </a:prstGeom>
          <a:noFill/>
        </p:spPr>
        <p:txBody>
          <a:bodyPr wrap="square" rtlCol="0">
            <a:spAutoFit/>
          </a:bodyPr>
          <a:lstStyle/>
          <a:p>
            <a:r>
              <a:rPr lang="en-US" b="1" dirty="0"/>
              <a:t>Tips:</a:t>
            </a:r>
          </a:p>
          <a:p>
            <a:pPr marL="285750" indent="-285750">
              <a:buFont typeface="Arial" panose="020B0604020202020204" pitchFamily="34" charset="0"/>
              <a:buChar char="•"/>
            </a:pPr>
            <a:r>
              <a:rPr lang="en-US" dirty="0"/>
              <a:t>New to Breakout Boxes-Practice round and/or explain locks</a:t>
            </a:r>
          </a:p>
          <a:p>
            <a:pPr marL="285750" indent="-285750">
              <a:buFont typeface="Arial" panose="020B0604020202020204" pitchFamily="34" charset="0"/>
              <a:buChar char="•"/>
            </a:pPr>
            <a:r>
              <a:rPr lang="en-US" dirty="0"/>
              <a:t>Parking Lot for Locks</a:t>
            </a:r>
          </a:p>
          <a:p>
            <a:pPr marL="285750" indent="-285750">
              <a:buFont typeface="Arial" panose="020B0604020202020204" pitchFamily="34" charset="0"/>
              <a:buChar char="•"/>
            </a:pPr>
            <a:r>
              <a:rPr lang="en-US" dirty="0"/>
              <a:t>Use tape to create boundaries</a:t>
            </a:r>
          </a:p>
          <a:p>
            <a:pPr marL="285750" indent="-285750">
              <a:buFont typeface="Arial" panose="020B0604020202020204" pitchFamily="34" charset="0"/>
              <a:buChar char="•"/>
            </a:pPr>
            <a:r>
              <a:rPr lang="en-US" dirty="0"/>
              <a:t>Hint Cards (ask a good question)</a:t>
            </a:r>
          </a:p>
          <a:p>
            <a:pPr marL="285750" indent="-285750">
              <a:buFont typeface="Arial" panose="020B0604020202020204" pitchFamily="34" charset="0"/>
              <a:buChar char="•"/>
            </a:pPr>
            <a:r>
              <a:rPr lang="en-US" dirty="0"/>
              <a:t>Even the playing field</a:t>
            </a:r>
          </a:p>
          <a:p>
            <a:pPr marL="285750" indent="-285750">
              <a:buFont typeface="Arial" panose="020B0604020202020204" pitchFamily="34" charset="0"/>
              <a:buChar char="•"/>
            </a:pPr>
            <a:r>
              <a:rPr lang="en-US" dirty="0"/>
              <a:t>The next class</a:t>
            </a:r>
          </a:p>
          <a:p>
            <a:pPr marL="285750" indent="-285750">
              <a:buFont typeface="Arial" panose="020B0604020202020204" pitchFamily="34" charset="0"/>
              <a:buChar char="•"/>
            </a:pPr>
            <a:r>
              <a:rPr lang="en-US" dirty="0"/>
              <a:t>Have students wait outside/sign on door</a:t>
            </a:r>
          </a:p>
          <a:p>
            <a:pPr marL="285750" indent="-285750">
              <a:buFont typeface="Arial" panose="020B0604020202020204" pitchFamily="34" charset="0"/>
              <a:buChar char="•"/>
            </a:pPr>
            <a:r>
              <a:rPr lang="en-US" dirty="0"/>
              <a:t>Have a student help reset. </a:t>
            </a:r>
          </a:p>
          <a:p>
            <a:pPr marL="285750" indent="-285750">
              <a:buFont typeface="Arial" panose="020B0604020202020204" pitchFamily="34" charset="0"/>
              <a:buChar char="•"/>
            </a:pPr>
            <a:r>
              <a:rPr lang="en-US" dirty="0"/>
              <a:t>Take your time setting locks</a:t>
            </a:r>
          </a:p>
          <a:p>
            <a:pPr marL="285750" indent="-285750">
              <a:buFont typeface="Arial" panose="020B0604020202020204" pitchFamily="34" charset="0"/>
              <a:buChar char="•"/>
            </a:pPr>
            <a:r>
              <a:rPr lang="en-US" dirty="0"/>
              <a:t>Have a good plan for sharing the boxes</a:t>
            </a:r>
          </a:p>
          <a:p>
            <a:pPr marL="285750" indent="-285750">
              <a:buFont typeface="Arial" panose="020B0604020202020204" pitchFamily="34" charset="0"/>
              <a:buChar char="•"/>
            </a:pPr>
            <a:r>
              <a:rPr lang="en-US" dirty="0"/>
              <a:t>Kansas Corn Breakout lock tips </a:t>
            </a:r>
            <a:r>
              <a:rPr lang="en-US" dirty="0">
                <a:hlinkClick r:id="rId3"/>
              </a:rPr>
              <a:t>https://www.youtube.com/watch?v=1BkhZyK0-2o</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43687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F87D2-C0CC-4945-AEF7-A6406015E0F3}"/>
              </a:ext>
            </a:extLst>
          </p:cNvPr>
          <p:cNvPicPr>
            <a:picLocks noChangeAspect="1"/>
          </p:cNvPicPr>
          <p:nvPr/>
        </p:nvPicPr>
        <p:blipFill>
          <a:blip r:embed="rId2"/>
          <a:stretch>
            <a:fillRect/>
          </a:stretch>
        </p:blipFill>
        <p:spPr>
          <a:xfrm>
            <a:off x="356474" y="406400"/>
            <a:ext cx="11479051" cy="5443487"/>
          </a:xfrm>
          <a:prstGeom prst="rect">
            <a:avLst/>
          </a:prstGeom>
        </p:spPr>
      </p:pic>
    </p:spTree>
    <p:extLst>
      <p:ext uri="{BB962C8B-B14F-4D97-AF65-F5344CB8AC3E}">
        <p14:creationId xmlns:p14="http://schemas.microsoft.com/office/powerpoint/2010/main" val="512280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FB5C8C-17C6-40EC-82E6-FAACFA1686B6}"/>
              </a:ext>
            </a:extLst>
          </p:cNvPr>
          <p:cNvSpPr txBox="1"/>
          <p:nvPr/>
        </p:nvSpPr>
        <p:spPr>
          <a:xfrm>
            <a:off x="6369079" y="647700"/>
            <a:ext cx="2849050" cy="1200329"/>
          </a:xfrm>
          <a:prstGeom prst="rect">
            <a:avLst/>
          </a:prstGeom>
          <a:noFill/>
        </p:spPr>
        <p:txBody>
          <a:bodyPr wrap="none" rtlCol="0">
            <a:spAutoFit/>
          </a:bodyPr>
          <a:lstStyle/>
          <a:p>
            <a:r>
              <a:rPr lang="en-US" sz="7200" dirty="0">
                <a:solidFill>
                  <a:schemeClr val="bg1"/>
                </a:solidFill>
              </a:rPr>
              <a:t>Budget</a:t>
            </a:r>
          </a:p>
        </p:txBody>
      </p:sp>
      <p:sp>
        <p:nvSpPr>
          <p:cNvPr id="2" name="TextBox 1">
            <a:extLst>
              <a:ext uri="{FF2B5EF4-FFF2-40B4-BE49-F238E27FC236}">
                <a16:creationId xmlns:a16="http://schemas.microsoft.com/office/drawing/2014/main" id="{0B6A2A84-61EC-4941-8D0E-8DF43529156B}"/>
              </a:ext>
            </a:extLst>
          </p:cNvPr>
          <p:cNvSpPr txBox="1"/>
          <p:nvPr/>
        </p:nvSpPr>
        <p:spPr>
          <a:xfrm>
            <a:off x="1249960" y="4253217"/>
            <a:ext cx="5503178" cy="1200329"/>
          </a:xfrm>
          <a:prstGeom prst="rect">
            <a:avLst/>
          </a:prstGeom>
          <a:noFill/>
        </p:spPr>
        <p:txBody>
          <a:bodyPr wrap="square" rtlCol="0">
            <a:spAutoFit/>
          </a:bodyPr>
          <a:lstStyle/>
          <a:p>
            <a:r>
              <a:rPr lang="en-US" sz="2400" dirty="0">
                <a:solidFill>
                  <a:schemeClr val="bg1"/>
                </a:solidFill>
              </a:rPr>
              <a:t>2019 Expenses    $778,404</a:t>
            </a:r>
          </a:p>
          <a:p>
            <a:endParaRPr lang="en-US" sz="2400" dirty="0">
              <a:solidFill>
                <a:schemeClr val="bg1"/>
              </a:solidFill>
            </a:endParaRPr>
          </a:p>
          <a:p>
            <a:r>
              <a:rPr lang="en-US" sz="2400" dirty="0">
                <a:solidFill>
                  <a:schemeClr val="bg1"/>
                </a:solidFill>
              </a:rPr>
              <a:t>2020 Proposed    $753,497</a:t>
            </a:r>
          </a:p>
        </p:txBody>
      </p:sp>
      <p:pic>
        <p:nvPicPr>
          <p:cNvPr id="5" name="Picture 4">
            <a:extLst>
              <a:ext uri="{FF2B5EF4-FFF2-40B4-BE49-F238E27FC236}">
                <a16:creationId xmlns:a16="http://schemas.microsoft.com/office/drawing/2014/main" id="{B68D79DC-EA1B-4F63-BA36-2F153E0462B4}"/>
              </a:ext>
            </a:extLst>
          </p:cNvPr>
          <p:cNvPicPr>
            <a:picLocks noChangeAspect="1"/>
          </p:cNvPicPr>
          <p:nvPr/>
        </p:nvPicPr>
        <p:blipFill>
          <a:blip r:embed="rId3"/>
          <a:stretch>
            <a:fillRect/>
          </a:stretch>
        </p:blipFill>
        <p:spPr>
          <a:xfrm>
            <a:off x="2525741" y="985533"/>
            <a:ext cx="7686675" cy="4400550"/>
          </a:xfrm>
          <a:prstGeom prst="rect">
            <a:avLst/>
          </a:prstGeom>
        </p:spPr>
      </p:pic>
    </p:spTree>
    <p:extLst>
      <p:ext uri="{BB962C8B-B14F-4D97-AF65-F5344CB8AC3E}">
        <p14:creationId xmlns:p14="http://schemas.microsoft.com/office/powerpoint/2010/main" val="309623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496</Words>
  <Application>Microsoft Office PowerPoint</Application>
  <PresentationFormat>Widescreen</PresentationFormat>
  <Paragraphs>51</Paragraphs>
  <Slides>15</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Arial</vt:lpstr>
      <vt:lpstr>Avenir Book</vt:lpstr>
      <vt:lpstr>Avenir Light</vt:lpstr>
      <vt:lpstr>Avenir Medium</vt:lpstr>
      <vt:lpstr>Calibri</vt:lpstr>
      <vt:lpstr>Calibri Light</vt:lpstr>
      <vt:lpstr>Microsoft Yi Baiti</vt:lpstr>
      <vt:lpstr>Office Theme</vt:lpstr>
      <vt:lpstr>Custom Design</vt:lpstr>
      <vt:lpstr>1_Office Theme</vt:lpstr>
      <vt:lpstr>Corn Breakout Box</vt:lpstr>
      <vt:lpstr>Before we get started. </vt:lpstr>
      <vt:lpstr>PowerPoint Presentation</vt:lpstr>
      <vt:lpstr>PowerPoint Presentation</vt:lpstr>
      <vt:lpstr>Your Boxes!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 Breakout Box</dc:title>
  <dc:creator>Sharon Thielen</dc:creator>
  <cp:lastModifiedBy>Sharon Thielen</cp:lastModifiedBy>
  <cp:revision>3</cp:revision>
  <dcterms:created xsi:type="dcterms:W3CDTF">2020-10-02T15:23:38Z</dcterms:created>
  <dcterms:modified xsi:type="dcterms:W3CDTF">2022-09-16T01:54:44Z</dcterms:modified>
</cp:coreProperties>
</file>